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ink/ink3.xml" ContentType="application/inkml+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4.xml" ContentType="application/inkml+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ink/ink5.xml" ContentType="application/inkml+xml"/>
  <Override PartName="/ppt/ink/ink6.xml" ContentType="application/inkml+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7.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8.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91" r:id="rId5"/>
  </p:sldMasterIdLst>
  <p:notesMasterIdLst>
    <p:notesMasterId r:id="rId35"/>
  </p:notesMasterIdLst>
  <p:sldIdLst>
    <p:sldId id="608" r:id="rId6"/>
    <p:sldId id="912" r:id="rId7"/>
    <p:sldId id="256" r:id="rId8"/>
    <p:sldId id="257" r:id="rId9"/>
    <p:sldId id="929" r:id="rId10"/>
    <p:sldId id="258" r:id="rId11"/>
    <p:sldId id="587" r:id="rId12"/>
    <p:sldId id="585" r:id="rId13"/>
    <p:sldId id="928" r:id="rId14"/>
    <p:sldId id="619" r:id="rId15"/>
    <p:sldId id="262" r:id="rId16"/>
    <p:sldId id="592" r:id="rId17"/>
    <p:sldId id="922" r:id="rId18"/>
    <p:sldId id="602" r:id="rId19"/>
    <p:sldId id="595" r:id="rId20"/>
    <p:sldId id="622" r:id="rId21"/>
    <p:sldId id="925" r:id="rId22"/>
    <p:sldId id="603" r:id="rId23"/>
    <p:sldId id="271" r:id="rId24"/>
    <p:sldId id="911" r:id="rId25"/>
    <p:sldId id="916" r:id="rId26"/>
    <p:sldId id="923" r:id="rId27"/>
    <p:sldId id="259" r:id="rId28"/>
    <p:sldId id="926" r:id="rId29"/>
    <p:sldId id="612" r:id="rId30"/>
    <p:sldId id="927" r:id="rId31"/>
    <p:sldId id="597" r:id="rId32"/>
    <p:sldId id="924" r:id="rId33"/>
    <p:sldId id="61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896D4F-12ED-43CE-A318-D96FC8CA5D5E}" v="52" dt="2023-01-10T12:54:48.5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Mardle" userId="1cb0c652-6099-4bea-b2ed-7c5137540b63" providerId="ADAL" clId="{4D896D4F-12ED-43CE-A318-D96FC8CA5D5E}"/>
    <pc:docChg chg="undo custSel addSld modSld sldOrd">
      <pc:chgData name="Matt Mardle" userId="1cb0c652-6099-4bea-b2ed-7c5137540b63" providerId="ADAL" clId="{4D896D4F-12ED-43CE-A318-D96FC8CA5D5E}" dt="2023-01-10T12:54:48.523" v="185"/>
      <pc:docMkLst>
        <pc:docMk/>
      </pc:docMkLst>
      <pc:sldChg chg="add">
        <pc:chgData name="Matt Mardle" userId="1cb0c652-6099-4bea-b2ed-7c5137540b63" providerId="ADAL" clId="{4D896D4F-12ED-43CE-A318-D96FC8CA5D5E}" dt="2023-01-09T17:40:57.425" v="35"/>
        <pc:sldMkLst>
          <pc:docMk/>
          <pc:sldMk cId="382358757" sldId="256"/>
        </pc:sldMkLst>
      </pc:sldChg>
      <pc:sldChg chg="add">
        <pc:chgData name="Matt Mardle" userId="1cb0c652-6099-4bea-b2ed-7c5137540b63" providerId="ADAL" clId="{4D896D4F-12ED-43CE-A318-D96FC8CA5D5E}" dt="2023-01-09T17:40:57.425" v="35"/>
        <pc:sldMkLst>
          <pc:docMk/>
          <pc:sldMk cId="2151258901" sldId="257"/>
        </pc:sldMkLst>
      </pc:sldChg>
      <pc:sldChg chg="addSp modSp mod">
        <pc:chgData name="Matt Mardle" userId="1cb0c652-6099-4bea-b2ed-7c5137540b63" providerId="ADAL" clId="{4D896D4F-12ED-43CE-A318-D96FC8CA5D5E}" dt="2023-01-05T15:04:34.921" v="9" actId="6549"/>
        <pc:sldMkLst>
          <pc:docMk/>
          <pc:sldMk cId="595385576" sldId="585"/>
        </pc:sldMkLst>
        <pc:spChg chg="mod">
          <ac:chgData name="Matt Mardle" userId="1cb0c652-6099-4bea-b2ed-7c5137540b63" providerId="ADAL" clId="{4D896D4F-12ED-43CE-A318-D96FC8CA5D5E}" dt="2023-01-05T15:03:54.439" v="0" actId="1076"/>
          <ac:spMkLst>
            <pc:docMk/>
            <pc:sldMk cId="595385576" sldId="585"/>
            <ac:spMk id="4" creationId="{925540D6-62E3-4C62-9848-A407EE3A3875}"/>
          </ac:spMkLst>
        </pc:spChg>
        <pc:spChg chg="add mod">
          <ac:chgData name="Matt Mardle" userId="1cb0c652-6099-4bea-b2ed-7c5137540b63" providerId="ADAL" clId="{4D896D4F-12ED-43CE-A318-D96FC8CA5D5E}" dt="2023-01-05T15:04:34.921" v="9" actId="6549"/>
          <ac:spMkLst>
            <pc:docMk/>
            <pc:sldMk cId="595385576" sldId="585"/>
            <ac:spMk id="7" creationId="{8104BADF-AA2D-4B40-AD66-AE479E7390E2}"/>
          </ac:spMkLst>
        </pc:spChg>
      </pc:sldChg>
      <pc:sldChg chg="setBg">
        <pc:chgData name="Matt Mardle" userId="1cb0c652-6099-4bea-b2ed-7c5137540b63" providerId="ADAL" clId="{4D896D4F-12ED-43CE-A318-D96FC8CA5D5E}" dt="2023-01-10T12:54:48.523" v="185"/>
        <pc:sldMkLst>
          <pc:docMk/>
          <pc:sldMk cId="631478289" sldId="592"/>
        </pc:sldMkLst>
      </pc:sldChg>
      <pc:sldChg chg="modSp mod">
        <pc:chgData name="Matt Mardle" userId="1cb0c652-6099-4bea-b2ed-7c5137540b63" providerId="ADAL" clId="{4D896D4F-12ED-43CE-A318-D96FC8CA5D5E}" dt="2023-01-10T12:54:15.440" v="183" actId="20577"/>
        <pc:sldMkLst>
          <pc:docMk/>
          <pc:sldMk cId="3736500576" sldId="608"/>
        </pc:sldMkLst>
        <pc:spChg chg="mod">
          <ac:chgData name="Matt Mardle" userId="1cb0c652-6099-4bea-b2ed-7c5137540b63" providerId="ADAL" clId="{4D896D4F-12ED-43CE-A318-D96FC8CA5D5E}" dt="2023-01-10T12:54:15.440" v="183" actId="20577"/>
          <ac:spMkLst>
            <pc:docMk/>
            <pc:sldMk cId="3736500576" sldId="608"/>
            <ac:spMk id="6" creationId="{D4046087-9EB0-2908-94AD-298CC3425F57}"/>
          </ac:spMkLst>
        </pc:spChg>
      </pc:sldChg>
      <pc:sldChg chg="modSp">
        <pc:chgData name="Matt Mardle" userId="1cb0c652-6099-4bea-b2ed-7c5137540b63" providerId="ADAL" clId="{4D896D4F-12ED-43CE-A318-D96FC8CA5D5E}" dt="2023-01-05T15:05:17.544" v="10" actId="478"/>
        <pc:sldMkLst>
          <pc:docMk/>
          <pc:sldMk cId="856138929" sldId="619"/>
        </pc:sldMkLst>
        <pc:graphicFrameChg chg="mod">
          <ac:chgData name="Matt Mardle" userId="1cb0c652-6099-4bea-b2ed-7c5137540b63" providerId="ADAL" clId="{4D896D4F-12ED-43CE-A318-D96FC8CA5D5E}" dt="2023-01-05T15:05:17.544" v="10" actId="478"/>
          <ac:graphicFrameMkLst>
            <pc:docMk/>
            <pc:sldMk cId="856138929" sldId="619"/>
            <ac:graphicFrameMk id="5" creationId="{ADA00776-2629-F090-6905-E906C1F0C8BB}"/>
          </ac:graphicFrameMkLst>
        </pc:graphicFrameChg>
      </pc:sldChg>
      <pc:sldChg chg="modSp mod">
        <pc:chgData name="Matt Mardle" userId="1cb0c652-6099-4bea-b2ed-7c5137540b63" providerId="ADAL" clId="{4D896D4F-12ED-43CE-A318-D96FC8CA5D5E}" dt="2023-01-05T15:06:23.929" v="12" actId="20577"/>
        <pc:sldMkLst>
          <pc:docMk/>
          <pc:sldMk cId="4035918904" sldId="916"/>
        </pc:sldMkLst>
        <pc:spChg chg="mod">
          <ac:chgData name="Matt Mardle" userId="1cb0c652-6099-4bea-b2ed-7c5137540b63" providerId="ADAL" clId="{4D896D4F-12ED-43CE-A318-D96FC8CA5D5E}" dt="2023-01-05T15:06:23.929" v="12" actId="20577"/>
          <ac:spMkLst>
            <pc:docMk/>
            <pc:sldMk cId="4035918904" sldId="916"/>
            <ac:spMk id="17" creationId="{74DD963E-D124-40CB-B72F-5458458A61CA}"/>
          </ac:spMkLst>
        </pc:spChg>
      </pc:sldChg>
      <pc:sldChg chg="ord">
        <pc:chgData name="Matt Mardle" userId="1cb0c652-6099-4bea-b2ed-7c5137540b63" providerId="ADAL" clId="{4D896D4F-12ED-43CE-A318-D96FC8CA5D5E}" dt="2023-01-09T10:12:30.295" v="34"/>
        <pc:sldMkLst>
          <pc:docMk/>
          <pc:sldMk cId="14008906" sldId="926"/>
        </pc:sldMkLst>
      </pc:sldChg>
      <pc:sldChg chg="add">
        <pc:chgData name="Matt Mardle" userId="1cb0c652-6099-4bea-b2ed-7c5137540b63" providerId="ADAL" clId="{4D896D4F-12ED-43CE-A318-D96FC8CA5D5E}" dt="2023-01-09T17:40:57.425" v="35"/>
        <pc:sldMkLst>
          <pc:docMk/>
          <pc:sldMk cId="3860566201" sldId="92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Miriam\AppData\Local\Temp\Temp1_Data_Q8_230109.zip\The%20Impact%20of%20the%20Cost%20of%20Living%20Crisi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Miriam\AppData\Local\Temp\Temp1_Data_Q5_230109.zip\The%20Impact%20of%20the%20Cost%20of%20Living%20Crisis.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Miriam\AppData\Local\Temp\Temp1_Data_Q13_230109%20(1).zip\The%20Impact%20of%20the%20Cost%20of%20Living%20Crisi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GB">
                <a:solidFill>
                  <a:srgbClr val="004359"/>
                </a:solidFill>
                <a:latin typeface="Century Gothic" panose="020B0502020202020204" pitchFamily="34" charset="0"/>
              </a:rPr>
              <a:t>Physical</a:t>
            </a:r>
            <a:r>
              <a:rPr lang="en-GB" baseline="0">
                <a:solidFill>
                  <a:srgbClr val="004359"/>
                </a:solidFill>
                <a:latin typeface="Century Gothic" panose="020B0502020202020204" pitchFamily="34" charset="0"/>
              </a:rPr>
              <a:t> HEalth</a:t>
            </a:r>
            <a:endParaRPr lang="en-GB">
              <a:solidFill>
                <a:srgbClr val="004359"/>
              </a:solidFill>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AD9-41AA-8F6C-6B63AD3F260C}"/>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AD9-41AA-8F6C-6B63AD3F260C}"/>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AD9-41AA-8F6C-6B63AD3F260C}"/>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EAD9-41AA-8F6C-6B63AD3F260C}"/>
              </c:ext>
            </c:extLst>
          </c:dPt>
          <c:dLbls>
            <c:dLbl>
              <c:idx val="0"/>
              <c:layout>
                <c:manualLayout>
                  <c:x val="-3.6786526684164482E-2"/>
                  <c:y val="0.1632421988918051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AD9-41AA-8F6C-6B63AD3F260C}"/>
                </c:ext>
              </c:extLst>
            </c:dLbl>
            <c:dLbl>
              <c:idx val="1"/>
              <c:layout>
                <c:manualLayout>
                  <c:x val="-0.1251609798775154"/>
                  <c:y val="9.908792650918635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AD9-41AA-8F6C-6B63AD3F260C}"/>
                </c:ext>
              </c:extLst>
            </c:dLbl>
            <c:dLbl>
              <c:idx val="2"/>
              <c:layout>
                <c:manualLayout>
                  <c:x val="7.1585520559930005E-2"/>
                  <c:y val="-0.2089668999708370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AD9-41AA-8F6C-6B63AD3F260C}"/>
                </c:ext>
              </c:extLst>
            </c:dLbl>
            <c:dLbl>
              <c:idx val="3"/>
              <c:layout>
                <c:manualLayout>
                  <c:x val="7.4665354330708658E-2"/>
                  <c:y val="0.18566528142315544"/>
                </c:manualLayout>
              </c:layout>
              <c:tx>
                <c:rich>
                  <a:bodyPr/>
                  <a:lstStyle/>
                  <a:p>
                    <a:r>
                      <a:rPr lang="en-US"/>
                      <a:t>Not sure</a:t>
                    </a:r>
                    <a:r>
                      <a:rPr lang="en-US" baseline="0"/>
                      <a:t>
</a:t>
                    </a:r>
                    <a:fld id="{3CE35AAB-C3AC-4E48-A3AA-0554D6EFC246}"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AD9-41AA-8F6C-6B63AD3F260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'Question 8'!$A$4:$A$7</c:f>
              <c:strCache>
                <c:ptCount val="4"/>
                <c:pt idx="0">
                  <c:v>A lot</c:v>
                </c:pt>
                <c:pt idx="1">
                  <c:v>A little</c:v>
                </c:pt>
                <c:pt idx="2">
                  <c:v>No</c:v>
                </c:pt>
                <c:pt idx="3">
                  <c:v>I’m not sure</c:v>
                </c:pt>
              </c:strCache>
            </c:strRef>
          </c:cat>
          <c:val>
            <c:numRef>
              <c:f>'Question 8'!$B$4:$B$7</c:f>
              <c:numCache>
                <c:formatCode>0.00%</c:formatCode>
                <c:ptCount val="4"/>
                <c:pt idx="0">
                  <c:v>7.4099999999999999E-2</c:v>
                </c:pt>
                <c:pt idx="1">
                  <c:v>0.2321</c:v>
                </c:pt>
                <c:pt idx="2">
                  <c:v>0.59150000000000003</c:v>
                </c:pt>
                <c:pt idx="3">
                  <c:v>0.1023</c:v>
                </c:pt>
              </c:numCache>
            </c:numRef>
          </c:val>
          <c:extLst>
            <c:ext xmlns:c16="http://schemas.microsoft.com/office/drawing/2014/chart" uri="{C3380CC4-5D6E-409C-BE32-E72D297353CC}">
              <c16:uniqueId val="{00000008-EAD9-41AA-8F6C-6B63AD3F260C}"/>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GB">
                <a:solidFill>
                  <a:srgbClr val="004C59"/>
                </a:solidFill>
              </a:rPr>
              <a:t>Mental health</a:t>
            </a: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6CD-4B98-9F8B-0E3E1ACCFA0B}"/>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6CD-4B98-9F8B-0E3E1ACCFA0B}"/>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6CD-4B98-9F8B-0E3E1ACCFA0B}"/>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6CD-4B98-9F8B-0E3E1ACCFA0B}"/>
              </c:ext>
            </c:extLst>
          </c:dPt>
          <c:dLbls>
            <c:dLbl>
              <c:idx val="0"/>
              <c:layout>
                <c:manualLayout>
                  <c:x val="-6.5094925634295711E-2"/>
                  <c:y val="0.1748942840478273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6CD-4B98-9F8B-0E3E1ACCFA0B}"/>
                </c:ext>
              </c:extLst>
            </c:dLbl>
            <c:dLbl>
              <c:idx val="1"/>
              <c:layout>
                <c:manualLayout>
                  <c:x val="-0.12025787401574803"/>
                  <c:y val="-0.1605307669874599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6CD-4B98-9F8B-0E3E1ACCFA0B}"/>
                </c:ext>
              </c:extLst>
            </c:dLbl>
            <c:dLbl>
              <c:idx val="2"/>
              <c:layout>
                <c:manualLayout>
                  <c:x val="0.13113320209973753"/>
                  <c:y val="-2.739902303878681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6CD-4B98-9F8B-0E3E1ACCFA0B}"/>
                </c:ext>
              </c:extLst>
            </c:dLbl>
            <c:dLbl>
              <c:idx val="3"/>
              <c:layout>
                <c:manualLayout>
                  <c:x val="6.33928258967629E-2"/>
                  <c:y val="0.1722109215514726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6CD-4B98-9F8B-0E3E1ACCFA0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'Question 5'!$A$4:$A$7</c:f>
              <c:strCache>
                <c:ptCount val="4"/>
                <c:pt idx="0">
                  <c:v>A lot</c:v>
                </c:pt>
                <c:pt idx="1">
                  <c:v>A little</c:v>
                </c:pt>
                <c:pt idx="2">
                  <c:v>No</c:v>
                </c:pt>
                <c:pt idx="3">
                  <c:v>Not sure</c:v>
                </c:pt>
              </c:strCache>
            </c:strRef>
          </c:cat>
          <c:val>
            <c:numRef>
              <c:f>'Question 5'!$B$4:$B$7</c:f>
              <c:numCache>
                <c:formatCode>0.00%</c:formatCode>
                <c:ptCount val="4"/>
                <c:pt idx="0">
                  <c:v>0.14510000000000001</c:v>
                </c:pt>
                <c:pt idx="1">
                  <c:v>0.40020000000000011</c:v>
                </c:pt>
                <c:pt idx="2">
                  <c:v>0.36770000000000003</c:v>
                </c:pt>
                <c:pt idx="3">
                  <c:v>8.6999999999999994E-2</c:v>
                </c:pt>
              </c:numCache>
            </c:numRef>
          </c:val>
          <c:extLst>
            <c:ext xmlns:c16="http://schemas.microsoft.com/office/drawing/2014/chart" uri="{C3380CC4-5D6E-409C-BE32-E72D297353CC}">
              <c16:uniqueId val="{00000008-66CD-4B98-9F8B-0E3E1ACCFA0B}"/>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606527746037023E-2"/>
          <c:y val="6.6502692880645642E-2"/>
          <c:w val="0.91592762646094039"/>
          <c:h val="0.45016806630979861"/>
        </c:manualLayout>
      </c:layout>
      <c:barChart>
        <c:barDir val="col"/>
        <c:grouping val="clustered"/>
        <c:varyColors val="0"/>
        <c:ser>
          <c:idx val="0"/>
          <c:order val="0"/>
          <c:tx>
            <c:strRef>
              <c:f>'Question 13'!$B$3</c:f>
              <c:strCache>
                <c:ptCount val="1"/>
                <c:pt idx="0">
                  <c:v>I'm not aware of this provision</c:v>
                </c:pt>
              </c:strCache>
            </c:strRef>
          </c:tx>
          <c:spPr>
            <a:solidFill>
              <a:schemeClr val="accent1"/>
            </a:solidFill>
            <a:ln>
              <a:noFill/>
            </a:ln>
            <a:effectLst/>
          </c:spPr>
          <c:invertIfNegative val="0"/>
          <c:cat>
            <c:strRef>
              <c:f>'Question 13'!$A$4:$A$17</c:f>
              <c:strCache>
                <c:ptCount val="14"/>
                <c:pt idx="0">
                  <c:v>Food banks</c:v>
                </c:pt>
                <c:pt idx="1">
                  <c:v>Warm Spaces/hubs</c:v>
                </c:pt>
                <c:pt idx="2">
                  <c:v>Winter welfare checks (practical support to help you stay warm this winter)</c:v>
                </c:pt>
                <c:pt idx="3">
                  <c:v>Finance Helplines</c:v>
                </c:pt>
                <c:pt idx="4">
                  <c:v>Carers Helplines</c:v>
                </c:pt>
                <c:pt idx="5">
                  <c:v>Energy Helplines</c:v>
                </c:pt>
                <c:pt idx="6">
                  <c:v>Food Helplines</c:v>
                </c:pt>
                <c:pt idx="7">
                  <c:v>Housing Helplines</c:v>
                </c:pt>
                <c:pt idx="8">
                  <c:v>Family Helplines</c:v>
                </c:pt>
                <c:pt idx="9">
                  <c:v>Finance advice and information</c:v>
                </c:pt>
                <c:pt idx="10">
                  <c:v>Carers  advice and information</c:v>
                </c:pt>
                <c:pt idx="11">
                  <c:v>Energy advice and information</c:v>
                </c:pt>
                <c:pt idx="12">
                  <c:v>Food advice and information</c:v>
                </c:pt>
                <c:pt idx="13">
                  <c:v>Housing advice and information</c:v>
                </c:pt>
              </c:strCache>
            </c:strRef>
          </c:cat>
          <c:val>
            <c:numRef>
              <c:f>'Question 13'!$B$4:$B$17</c:f>
              <c:numCache>
                <c:formatCode>0.00%</c:formatCode>
                <c:ptCount val="14"/>
                <c:pt idx="0">
                  <c:v>5.2299999999999999E-2</c:v>
                </c:pt>
                <c:pt idx="1">
                  <c:v>0.15820000000000001</c:v>
                </c:pt>
                <c:pt idx="2">
                  <c:v>0.48399999999999999</c:v>
                </c:pt>
                <c:pt idx="3">
                  <c:v>0.26650000000000001</c:v>
                </c:pt>
                <c:pt idx="4">
                  <c:v>0.35859999999999997</c:v>
                </c:pt>
                <c:pt idx="5">
                  <c:v>0.31219999999999998</c:v>
                </c:pt>
                <c:pt idx="6">
                  <c:v>0.49259999999999998</c:v>
                </c:pt>
                <c:pt idx="7">
                  <c:v>0.44969999999999999</c:v>
                </c:pt>
                <c:pt idx="8">
                  <c:v>0.52300000000000002</c:v>
                </c:pt>
                <c:pt idx="9">
                  <c:v>0.28610000000000002</c:v>
                </c:pt>
                <c:pt idx="10">
                  <c:v>0.35410000000000003</c:v>
                </c:pt>
                <c:pt idx="11">
                  <c:v>0.27810000000000001</c:v>
                </c:pt>
                <c:pt idx="12">
                  <c:v>0.43769999999999998</c:v>
                </c:pt>
                <c:pt idx="13">
                  <c:v>0.38159999999999988</c:v>
                </c:pt>
              </c:numCache>
            </c:numRef>
          </c:val>
          <c:extLst>
            <c:ext xmlns:c16="http://schemas.microsoft.com/office/drawing/2014/chart" uri="{C3380CC4-5D6E-409C-BE32-E72D297353CC}">
              <c16:uniqueId val="{00000000-BE3A-48B4-B4F9-31DCA18C6518}"/>
            </c:ext>
          </c:extLst>
        </c:ser>
        <c:ser>
          <c:idx val="1"/>
          <c:order val="1"/>
          <c:tx>
            <c:strRef>
              <c:f>'Question 13'!$C$3</c:f>
              <c:strCache>
                <c:ptCount val="1"/>
                <c:pt idx="0">
                  <c:v>I'm aware of this, but haven't used it</c:v>
                </c:pt>
              </c:strCache>
            </c:strRef>
          </c:tx>
          <c:spPr>
            <a:solidFill>
              <a:schemeClr val="accent2"/>
            </a:solidFill>
            <a:ln>
              <a:noFill/>
            </a:ln>
            <a:effectLst/>
          </c:spPr>
          <c:invertIfNegative val="0"/>
          <c:cat>
            <c:strRef>
              <c:f>'Question 13'!$A$4:$A$17</c:f>
              <c:strCache>
                <c:ptCount val="14"/>
                <c:pt idx="0">
                  <c:v>Food banks</c:v>
                </c:pt>
                <c:pt idx="1">
                  <c:v>Warm Spaces/hubs</c:v>
                </c:pt>
                <c:pt idx="2">
                  <c:v>Winter welfare checks (practical support to help you stay warm this winter)</c:v>
                </c:pt>
                <c:pt idx="3">
                  <c:v>Finance Helplines</c:v>
                </c:pt>
                <c:pt idx="4">
                  <c:v>Carers Helplines</c:v>
                </c:pt>
                <c:pt idx="5">
                  <c:v>Energy Helplines</c:v>
                </c:pt>
                <c:pt idx="6">
                  <c:v>Food Helplines</c:v>
                </c:pt>
                <c:pt idx="7">
                  <c:v>Housing Helplines</c:v>
                </c:pt>
                <c:pt idx="8">
                  <c:v>Family Helplines</c:v>
                </c:pt>
                <c:pt idx="9">
                  <c:v>Finance advice and information</c:v>
                </c:pt>
                <c:pt idx="10">
                  <c:v>Carers  advice and information</c:v>
                </c:pt>
                <c:pt idx="11">
                  <c:v>Energy advice and information</c:v>
                </c:pt>
                <c:pt idx="12">
                  <c:v>Food advice and information</c:v>
                </c:pt>
                <c:pt idx="13">
                  <c:v>Housing advice and information</c:v>
                </c:pt>
              </c:strCache>
            </c:strRef>
          </c:cat>
          <c:val>
            <c:numRef>
              <c:f>'Question 13'!$C$4:$C$17</c:f>
              <c:numCache>
                <c:formatCode>0.00%</c:formatCode>
                <c:ptCount val="14"/>
                <c:pt idx="0">
                  <c:v>0.90040000000000009</c:v>
                </c:pt>
                <c:pt idx="1">
                  <c:v>0.81510000000000005</c:v>
                </c:pt>
                <c:pt idx="2">
                  <c:v>0.49530000000000002</c:v>
                </c:pt>
                <c:pt idx="3">
                  <c:v>0.68069999999999997</c:v>
                </c:pt>
                <c:pt idx="4">
                  <c:v>0.59789999999999999</c:v>
                </c:pt>
                <c:pt idx="5">
                  <c:v>0.64780000000000004</c:v>
                </c:pt>
                <c:pt idx="6">
                  <c:v>0.49399999999999999</c:v>
                </c:pt>
                <c:pt idx="7">
                  <c:v>0.53200000000000003</c:v>
                </c:pt>
                <c:pt idx="8">
                  <c:v>0.4617</c:v>
                </c:pt>
                <c:pt idx="9">
                  <c:v>0.66110000000000002</c:v>
                </c:pt>
                <c:pt idx="10">
                  <c:v>0.59319999999999995</c:v>
                </c:pt>
                <c:pt idx="11">
                  <c:v>0.61649999999999994</c:v>
                </c:pt>
                <c:pt idx="12">
                  <c:v>0.52700000000000002</c:v>
                </c:pt>
                <c:pt idx="13">
                  <c:v>0.59160000000000001</c:v>
                </c:pt>
              </c:numCache>
            </c:numRef>
          </c:val>
          <c:extLst>
            <c:ext xmlns:c16="http://schemas.microsoft.com/office/drawing/2014/chart" uri="{C3380CC4-5D6E-409C-BE32-E72D297353CC}">
              <c16:uniqueId val="{00000001-BE3A-48B4-B4F9-31DCA18C6518}"/>
            </c:ext>
          </c:extLst>
        </c:ser>
        <c:ser>
          <c:idx val="2"/>
          <c:order val="2"/>
          <c:tx>
            <c:strRef>
              <c:f>'Question 13'!$D$3</c:f>
              <c:strCache>
                <c:ptCount val="1"/>
                <c:pt idx="0">
                  <c:v>I have used this provision</c:v>
                </c:pt>
              </c:strCache>
            </c:strRef>
          </c:tx>
          <c:spPr>
            <a:solidFill>
              <a:schemeClr val="accent3"/>
            </a:solidFill>
            <a:ln>
              <a:noFill/>
            </a:ln>
            <a:effectLst/>
          </c:spPr>
          <c:invertIfNegative val="0"/>
          <c:cat>
            <c:strRef>
              <c:f>'Question 13'!$A$4:$A$17</c:f>
              <c:strCache>
                <c:ptCount val="14"/>
                <c:pt idx="0">
                  <c:v>Food banks</c:v>
                </c:pt>
                <c:pt idx="1">
                  <c:v>Warm Spaces/hubs</c:v>
                </c:pt>
                <c:pt idx="2">
                  <c:v>Winter welfare checks (practical support to help you stay warm this winter)</c:v>
                </c:pt>
                <c:pt idx="3">
                  <c:v>Finance Helplines</c:v>
                </c:pt>
                <c:pt idx="4">
                  <c:v>Carers Helplines</c:v>
                </c:pt>
                <c:pt idx="5">
                  <c:v>Energy Helplines</c:v>
                </c:pt>
                <c:pt idx="6">
                  <c:v>Food Helplines</c:v>
                </c:pt>
                <c:pt idx="7">
                  <c:v>Housing Helplines</c:v>
                </c:pt>
                <c:pt idx="8">
                  <c:v>Family Helplines</c:v>
                </c:pt>
                <c:pt idx="9">
                  <c:v>Finance advice and information</c:v>
                </c:pt>
                <c:pt idx="10">
                  <c:v>Carers  advice and information</c:v>
                </c:pt>
                <c:pt idx="11">
                  <c:v>Energy advice and information</c:v>
                </c:pt>
                <c:pt idx="12">
                  <c:v>Food advice and information</c:v>
                </c:pt>
                <c:pt idx="13">
                  <c:v>Housing advice and information</c:v>
                </c:pt>
              </c:strCache>
            </c:strRef>
          </c:cat>
          <c:val>
            <c:numRef>
              <c:f>'Question 13'!$D$4:$D$17</c:f>
              <c:numCache>
                <c:formatCode>0.00%</c:formatCode>
                <c:ptCount val="14"/>
                <c:pt idx="0">
                  <c:v>4.6899999999999997E-2</c:v>
                </c:pt>
                <c:pt idx="1">
                  <c:v>2.6700000000000002E-2</c:v>
                </c:pt>
                <c:pt idx="2">
                  <c:v>2.07E-2</c:v>
                </c:pt>
                <c:pt idx="3">
                  <c:v>5.28E-2</c:v>
                </c:pt>
                <c:pt idx="4">
                  <c:v>4.3499999999999997E-2</c:v>
                </c:pt>
                <c:pt idx="5">
                  <c:v>0.04</c:v>
                </c:pt>
                <c:pt idx="6">
                  <c:v>1.34E-2</c:v>
                </c:pt>
                <c:pt idx="7">
                  <c:v>1.8200000000000001E-2</c:v>
                </c:pt>
                <c:pt idx="8">
                  <c:v>1.5299999999999999E-2</c:v>
                </c:pt>
                <c:pt idx="9">
                  <c:v>5.28E-2</c:v>
                </c:pt>
                <c:pt idx="10">
                  <c:v>5.28E-2</c:v>
                </c:pt>
                <c:pt idx="11">
                  <c:v>0.10539999999999999</c:v>
                </c:pt>
                <c:pt idx="12">
                  <c:v>3.5400000000000001E-2</c:v>
                </c:pt>
                <c:pt idx="13">
                  <c:v>2.6800000000000001E-2</c:v>
                </c:pt>
              </c:numCache>
            </c:numRef>
          </c:val>
          <c:extLst>
            <c:ext xmlns:c16="http://schemas.microsoft.com/office/drawing/2014/chart" uri="{C3380CC4-5D6E-409C-BE32-E72D297353CC}">
              <c16:uniqueId val="{00000002-BE3A-48B4-B4F9-31DCA18C6518}"/>
            </c:ext>
          </c:extLst>
        </c:ser>
        <c:dLbls>
          <c:showLegendKey val="0"/>
          <c:showVal val="0"/>
          <c:showCatName val="0"/>
          <c:showSerName val="0"/>
          <c:showPercent val="0"/>
          <c:showBubbleSize val="0"/>
        </c:dLbls>
        <c:gapWidth val="219"/>
        <c:overlap val="-27"/>
        <c:axId val="1967617504"/>
        <c:axId val="1967615424"/>
      </c:barChart>
      <c:catAx>
        <c:axId val="1967617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7615424"/>
        <c:crosses val="autoZero"/>
        <c:auto val="1"/>
        <c:lblAlgn val="ctr"/>
        <c:lblOffset val="100"/>
        <c:noMultiLvlLbl val="0"/>
      </c:catAx>
      <c:valAx>
        <c:axId val="196761542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7617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6.xml.rels><?xml version="1.0" encoding="UTF-8" standalone="yes"?>
<Relationships xmlns="http://schemas.openxmlformats.org/package/2006/relationships"><Relationship Id="rId2" Type="http://schemas.openxmlformats.org/officeDocument/2006/relationships/hyperlink" Target="https://www.hertscf.org.uk/warmspaces" TargetMode="External"/><Relationship Id="rId1" Type="http://schemas.openxmlformats.org/officeDocument/2006/relationships/hyperlink" Target="https://email.hertfordshire.gov.uk/5ESZ-NX6D-1M7H4S-I92FT-1/c.aspx"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6.xml.rels><?xml version="1.0" encoding="UTF-8" standalone="yes"?>
<Relationships xmlns="http://schemas.openxmlformats.org/package/2006/relationships"><Relationship Id="rId2" Type="http://schemas.openxmlformats.org/officeDocument/2006/relationships/hyperlink" Target="https://www.hertscf.org.uk/warmspaces" TargetMode="External"/><Relationship Id="rId1" Type="http://schemas.openxmlformats.org/officeDocument/2006/relationships/hyperlink" Target="https://email.hertfordshire.gov.uk/5ESZ-NX6D-1M7H4S-I92FT-1/c.aspx"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A4E3DE-2965-44DA-BEE0-4CF3978BE763}"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D4C4DC2-D665-4201-81C6-CE1B86FC58C9}">
      <dgm:prSet/>
      <dgm:spPr/>
      <dgm:t>
        <a:bodyPr/>
        <a:lstStyle/>
        <a:p>
          <a:pPr>
            <a:defRPr cap="all"/>
          </a:pPr>
          <a:r>
            <a:rPr lang="en-GB"/>
            <a:t>Improve interactions with residents</a:t>
          </a:r>
          <a:endParaRPr lang="en-US"/>
        </a:p>
      </dgm:t>
    </dgm:pt>
    <dgm:pt modelId="{6A6A1708-7DDC-40CF-90B3-A90EE2F59F17}" type="parTrans" cxnId="{3E8AA33D-37FF-41FC-B8F6-0E8FEB38739D}">
      <dgm:prSet/>
      <dgm:spPr/>
      <dgm:t>
        <a:bodyPr/>
        <a:lstStyle/>
        <a:p>
          <a:endParaRPr lang="en-US"/>
        </a:p>
      </dgm:t>
    </dgm:pt>
    <dgm:pt modelId="{1609666B-5518-463C-AB32-41342FBC8033}" type="sibTrans" cxnId="{3E8AA33D-37FF-41FC-B8F6-0E8FEB38739D}">
      <dgm:prSet/>
      <dgm:spPr/>
      <dgm:t>
        <a:bodyPr/>
        <a:lstStyle/>
        <a:p>
          <a:endParaRPr lang="en-US"/>
        </a:p>
      </dgm:t>
    </dgm:pt>
    <dgm:pt modelId="{E8CA0227-E87F-450D-842D-3C7CB5A99F54}">
      <dgm:prSet/>
      <dgm:spPr/>
      <dgm:t>
        <a:bodyPr/>
        <a:lstStyle/>
        <a:p>
          <a:pPr>
            <a:defRPr cap="all"/>
          </a:pPr>
          <a:r>
            <a:rPr lang="en-GB"/>
            <a:t>Inform of support available</a:t>
          </a:r>
          <a:endParaRPr lang="en-US"/>
        </a:p>
      </dgm:t>
    </dgm:pt>
    <dgm:pt modelId="{7497444F-1295-4F76-BFF4-F7F6C5C30AEA}" type="parTrans" cxnId="{5998CB8F-0688-47A3-884A-9385A5598E43}">
      <dgm:prSet/>
      <dgm:spPr/>
      <dgm:t>
        <a:bodyPr/>
        <a:lstStyle/>
        <a:p>
          <a:endParaRPr lang="en-US"/>
        </a:p>
      </dgm:t>
    </dgm:pt>
    <dgm:pt modelId="{2183CE0F-5D1E-4C8F-9168-D13DC0D2E05D}" type="sibTrans" cxnId="{5998CB8F-0688-47A3-884A-9385A5598E43}">
      <dgm:prSet/>
      <dgm:spPr/>
      <dgm:t>
        <a:bodyPr/>
        <a:lstStyle/>
        <a:p>
          <a:endParaRPr lang="en-US"/>
        </a:p>
      </dgm:t>
    </dgm:pt>
    <dgm:pt modelId="{E2409C73-351E-46E8-80FD-1FB0F9B55E35}">
      <dgm:prSet/>
      <dgm:spPr/>
      <dgm:t>
        <a:bodyPr/>
        <a:lstStyle/>
        <a:p>
          <a:pPr>
            <a:defRPr cap="all"/>
          </a:pPr>
          <a:r>
            <a:rPr lang="en-GB"/>
            <a:t>Create connections</a:t>
          </a:r>
          <a:endParaRPr lang="en-US"/>
        </a:p>
      </dgm:t>
    </dgm:pt>
    <dgm:pt modelId="{F541EB7F-BB54-42A7-B84D-4274319EA7B5}" type="parTrans" cxnId="{5342D385-617B-470D-909B-24EBB708BDB9}">
      <dgm:prSet/>
      <dgm:spPr/>
      <dgm:t>
        <a:bodyPr/>
        <a:lstStyle/>
        <a:p>
          <a:endParaRPr lang="en-US"/>
        </a:p>
      </dgm:t>
    </dgm:pt>
    <dgm:pt modelId="{D95309B3-743E-4AF4-A131-657A039D8036}" type="sibTrans" cxnId="{5342D385-617B-470D-909B-24EBB708BDB9}">
      <dgm:prSet/>
      <dgm:spPr/>
      <dgm:t>
        <a:bodyPr/>
        <a:lstStyle/>
        <a:p>
          <a:endParaRPr lang="en-US"/>
        </a:p>
      </dgm:t>
    </dgm:pt>
    <dgm:pt modelId="{7D632E3D-660E-4C52-96A2-F353BDE7422F}">
      <dgm:prSet/>
      <dgm:spPr/>
      <dgm:t>
        <a:bodyPr/>
        <a:lstStyle/>
        <a:p>
          <a:pPr>
            <a:defRPr cap="all"/>
          </a:pPr>
          <a:r>
            <a:rPr lang="en-GB"/>
            <a:t>Improve confidence when interacting with residents</a:t>
          </a:r>
          <a:endParaRPr lang="en-US"/>
        </a:p>
      </dgm:t>
    </dgm:pt>
    <dgm:pt modelId="{92FD61A7-7DF4-4EF1-A156-4BAEFB5F0865}" type="parTrans" cxnId="{F4760B0B-D864-4067-8049-E5E57F80BBD0}">
      <dgm:prSet/>
      <dgm:spPr/>
      <dgm:t>
        <a:bodyPr/>
        <a:lstStyle/>
        <a:p>
          <a:endParaRPr lang="en-US"/>
        </a:p>
      </dgm:t>
    </dgm:pt>
    <dgm:pt modelId="{188CDF49-E3E7-4741-9FA6-4632B652E841}" type="sibTrans" cxnId="{F4760B0B-D864-4067-8049-E5E57F80BBD0}">
      <dgm:prSet/>
      <dgm:spPr/>
      <dgm:t>
        <a:bodyPr/>
        <a:lstStyle/>
        <a:p>
          <a:endParaRPr lang="en-US"/>
        </a:p>
      </dgm:t>
    </dgm:pt>
    <dgm:pt modelId="{56A1D679-D57C-4540-AFCD-4A990F46802D}" type="pres">
      <dgm:prSet presAssocID="{D6A4E3DE-2965-44DA-BEE0-4CF3978BE763}" presName="root" presStyleCnt="0">
        <dgm:presLayoutVars>
          <dgm:dir/>
          <dgm:resizeHandles val="exact"/>
        </dgm:presLayoutVars>
      </dgm:prSet>
      <dgm:spPr/>
    </dgm:pt>
    <dgm:pt modelId="{6B856CC4-B35B-4FC0-936E-57F9DD4D4380}" type="pres">
      <dgm:prSet presAssocID="{CD4C4DC2-D665-4201-81C6-CE1B86FC58C9}" presName="compNode" presStyleCnt="0"/>
      <dgm:spPr/>
    </dgm:pt>
    <dgm:pt modelId="{DCE78CEE-E79E-4591-BB21-14CB9E240C00}" type="pres">
      <dgm:prSet presAssocID="{CD4C4DC2-D665-4201-81C6-CE1B86FC58C9}" presName="iconBgRect" presStyleLbl="bgShp" presStyleIdx="0" presStyleCnt="4"/>
      <dgm:spPr>
        <a:prstGeom prst="round2DiagRect">
          <a:avLst>
            <a:gd name="adj1" fmla="val 29727"/>
            <a:gd name="adj2" fmla="val 0"/>
          </a:avLst>
        </a:prstGeom>
      </dgm:spPr>
    </dgm:pt>
    <dgm:pt modelId="{E7A80F5B-AC7F-4577-BE88-E2E24048298E}" type="pres">
      <dgm:prSet presAssocID="{CD4C4DC2-D665-4201-81C6-CE1B86FC58C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1917AFC9-06AB-4196-83D3-5917D3A1FC21}" type="pres">
      <dgm:prSet presAssocID="{CD4C4DC2-D665-4201-81C6-CE1B86FC58C9}" presName="spaceRect" presStyleCnt="0"/>
      <dgm:spPr/>
    </dgm:pt>
    <dgm:pt modelId="{8A0F664B-2C51-4692-8C8E-54E89AD5403E}" type="pres">
      <dgm:prSet presAssocID="{CD4C4DC2-D665-4201-81C6-CE1B86FC58C9}" presName="textRect" presStyleLbl="revTx" presStyleIdx="0" presStyleCnt="4">
        <dgm:presLayoutVars>
          <dgm:chMax val="1"/>
          <dgm:chPref val="1"/>
        </dgm:presLayoutVars>
      </dgm:prSet>
      <dgm:spPr/>
    </dgm:pt>
    <dgm:pt modelId="{6D35AD29-8E3C-4057-AB2F-EDE8DDBF0B08}" type="pres">
      <dgm:prSet presAssocID="{1609666B-5518-463C-AB32-41342FBC8033}" presName="sibTrans" presStyleCnt="0"/>
      <dgm:spPr/>
    </dgm:pt>
    <dgm:pt modelId="{5CB6A0C5-D704-4FA5-B677-EB2EE1B120E4}" type="pres">
      <dgm:prSet presAssocID="{E8CA0227-E87F-450D-842D-3C7CB5A99F54}" presName="compNode" presStyleCnt="0"/>
      <dgm:spPr/>
    </dgm:pt>
    <dgm:pt modelId="{14F75B77-0D0D-406E-8D4A-A25F76256651}" type="pres">
      <dgm:prSet presAssocID="{E8CA0227-E87F-450D-842D-3C7CB5A99F54}" presName="iconBgRect" presStyleLbl="bgShp" presStyleIdx="1" presStyleCnt="4"/>
      <dgm:spPr>
        <a:prstGeom prst="round2DiagRect">
          <a:avLst>
            <a:gd name="adj1" fmla="val 29727"/>
            <a:gd name="adj2" fmla="val 0"/>
          </a:avLst>
        </a:prstGeom>
      </dgm:spPr>
    </dgm:pt>
    <dgm:pt modelId="{58F16292-1614-4A08-A27D-CC5CDE45B144}" type="pres">
      <dgm:prSet presAssocID="{E8CA0227-E87F-450D-842D-3C7CB5A99F5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7F328C76-5D9A-4391-9451-37F0171CCDB0}" type="pres">
      <dgm:prSet presAssocID="{E8CA0227-E87F-450D-842D-3C7CB5A99F54}" presName="spaceRect" presStyleCnt="0"/>
      <dgm:spPr/>
    </dgm:pt>
    <dgm:pt modelId="{B0024A07-27EF-41F7-BA19-A62AB6484466}" type="pres">
      <dgm:prSet presAssocID="{E8CA0227-E87F-450D-842D-3C7CB5A99F54}" presName="textRect" presStyleLbl="revTx" presStyleIdx="1" presStyleCnt="4">
        <dgm:presLayoutVars>
          <dgm:chMax val="1"/>
          <dgm:chPref val="1"/>
        </dgm:presLayoutVars>
      </dgm:prSet>
      <dgm:spPr/>
    </dgm:pt>
    <dgm:pt modelId="{984EC57C-60A6-4C62-8DFB-FFD579723F52}" type="pres">
      <dgm:prSet presAssocID="{2183CE0F-5D1E-4C8F-9168-D13DC0D2E05D}" presName="sibTrans" presStyleCnt="0"/>
      <dgm:spPr/>
    </dgm:pt>
    <dgm:pt modelId="{8F8C099E-078C-4373-8EFF-7A60A13893C9}" type="pres">
      <dgm:prSet presAssocID="{E2409C73-351E-46E8-80FD-1FB0F9B55E35}" presName="compNode" presStyleCnt="0"/>
      <dgm:spPr/>
    </dgm:pt>
    <dgm:pt modelId="{5CF678F6-2968-455E-8F98-B1A8CE340E94}" type="pres">
      <dgm:prSet presAssocID="{E2409C73-351E-46E8-80FD-1FB0F9B55E35}" presName="iconBgRect" presStyleLbl="bgShp" presStyleIdx="2" presStyleCnt="4"/>
      <dgm:spPr>
        <a:prstGeom prst="round2DiagRect">
          <a:avLst>
            <a:gd name="adj1" fmla="val 29727"/>
            <a:gd name="adj2" fmla="val 0"/>
          </a:avLst>
        </a:prstGeom>
      </dgm:spPr>
    </dgm:pt>
    <dgm:pt modelId="{7E944AA6-7322-4B6D-828E-79AF3D14135C}" type="pres">
      <dgm:prSet presAssocID="{E2409C73-351E-46E8-80FD-1FB0F9B55E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twork"/>
        </a:ext>
      </dgm:extLst>
    </dgm:pt>
    <dgm:pt modelId="{D07ABA10-3D3D-4C53-8502-E52B75BAE979}" type="pres">
      <dgm:prSet presAssocID="{E2409C73-351E-46E8-80FD-1FB0F9B55E35}" presName="spaceRect" presStyleCnt="0"/>
      <dgm:spPr/>
    </dgm:pt>
    <dgm:pt modelId="{BD5070F5-E465-4CE4-86EF-669FB408DE79}" type="pres">
      <dgm:prSet presAssocID="{E2409C73-351E-46E8-80FD-1FB0F9B55E35}" presName="textRect" presStyleLbl="revTx" presStyleIdx="2" presStyleCnt="4">
        <dgm:presLayoutVars>
          <dgm:chMax val="1"/>
          <dgm:chPref val="1"/>
        </dgm:presLayoutVars>
      </dgm:prSet>
      <dgm:spPr/>
    </dgm:pt>
    <dgm:pt modelId="{47C70CFD-FCD4-448D-8E5C-D4776DCEE443}" type="pres">
      <dgm:prSet presAssocID="{D95309B3-743E-4AF4-A131-657A039D8036}" presName="sibTrans" presStyleCnt="0"/>
      <dgm:spPr/>
    </dgm:pt>
    <dgm:pt modelId="{D7BE6DA0-ACCB-4A1B-9C4E-B5BEDB3F50FF}" type="pres">
      <dgm:prSet presAssocID="{7D632E3D-660E-4C52-96A2-F353BDE7422F}" presName="compNode" presStyleCnt="0"/>
      <dgm:spPr/>
    </dgm:pt>
    <dgm:pt modelId="{C0A70BA5-0BAF-4557-A8D5-9C44D4AA92F1}" type="pres">
      <dgm:prSet presAssocID="{7D632E3D-660E-4C52-96A2-F353BDE7422F}" presName="iconBgRect" presStyleLbl="bgShp" presStyleIdx="3" presStyleCnt="4"/>
      <dgm:spPr>
        <a:prstGeom prst="round2DiagRect">
          <a:avLst>
            <a:gd name="adj1" fmla="val 29727"/>
            <a:gd name="adj2" fmla="val 0"/>
          </a:avLst>
        </a:prstGeom>
      </dgm:spPr>
    </dgm:pt>
    <dgm:pt modelId="{38FF617D-AEDB-4863-8E97-88F961E8C3C8}" type="pres">
      <dgm:prSet presAssocID="{7D632E3D-660E-4C52-96A2-F353BDE7422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umbs Up Sign"/>
        </a:ext>
      </dgm:extLst>
    </dgm:pt>
    <dgm:pt modelId="{EE1D12F9-F0FF-4A9E-AD5E-AA0CE2AF62D4}" type="pres">
      <dgm:prSet presAssocID="{7D632E3D-660E-4C52-96A2-F353BDE7422F}" presName="spaceRect" presStyleCnt="0"/>
      <dgm:spPr/>
    </dgm:pt>
    <dgm:pt modelId="{F18008DC-CCED-4C64-85AE-629228B6931E}" type="pres">
      <dgm:prSet presAssocID="{7D632E3D-660E-4C52-96A2-F353BDE7422F}" presName="textRect" presStyleLbl="revTx" presStyleIdx="3" presStyleCnt="4">
        <dgm:presLayoutVars>
          <dgm:chMax val="1"/>
          <dgm:chPref val="1"/>
        </dgm:presLayoutVars>
      </dgm:prSet>
      <dgm:spPr/>
    </dgm:pt>
  </dgm:ptLst>
  <dgm:cxnLst>
    <dgm:cxn modelId="{F4760B0B-D864-4067-8049-E5E57F80BBD0}" srcId="{D6A4E3DE-2965-44DA-BEE0-4CF3978BE763}" destId="{7D632E3D-660E-4C52-96A2-F353BDE7422F}" srcOrd="3" destOrd="0" parTransId="{92FD61A7-7DF4-4EF1-A156-4BAEFB5F0865}" sibTransId="{188CDF49-E3E7-4741-9FA6-4632B652E841}"/>
    <dgm:cxn modelId="{3E8AA33D-37FF-41FC-B8F6-0E8FEB38739D}" srcId="{D6A4E3DE-2965-44DA-BEE0-4CF3978BE763}" destId="{CD4C4DC2-D665-4201-81C6-CE1B86FC58C9}" srcOrd="0" destOrd="0" parTransId="{6A6A1708-7DDC-40CF-90B3-A90EE2F59F17}" sibTransId="{1609666B-5518-463C-AB32-41342FBC8033}"/>
    <dgm:cxn modelId="{DA2C2C62-E4D5-40E3-9495-56DA4421EB57}" type="presOf" srcId="{E2409C73-351E-46E8-80FD-1FB0F9B55E35}" destId="{BD5070F5-E465-4CE4-86EF-669FB408DE79}" srcOrd="0" destOrd="0" presId="urn:microsoft.com/office/officeart/2018/5/layout/IconLeafLabelList"/>
    <dgm:cxn modelId="{5342D385-617B-470D-909B-24EBB708BDB9}" srcId="{D6A4E3DE-2965-44DA-BEE0-4CF3978BE763}" destId="{E2409C73-351E-46E8-80FD-1FB0F9B55E35}" srcOrd="2" destOrd="0" parTransId="{F541EB7F-BB54-42A7-B84D-4274319EA7B5}" sibTransId="{D95309B3-743E-4AF4-A131-657A039D8036}"/>
    <dgm:cxn modelId="{AFEAA18A-9509-463F-886B-58709BC3E5F3}" type="presOf" srcId="{7D632E3D-660E-4C52-96A2-F353BDE7422F}" destId="{F18008DC-CCED-4C64-85AE-629228B6931E}" srcOrd="0" destOrd="0" presId="urn:microsoft.com/office/officeart/2018/5/layout/IconLeafLabelList"/>
    <dgm:cxn modelId="{5998CB8F-0688-47A3-884A-9385A5598E43}" srcId="{D6A4E3DE-2965-44DA-BEE0-4CF3978BE763}" destId="{E8CA0227-E87F-450D-842D-3C7CB5A99F54}" srcOrd="1" destOrd="0" parTransId="{7497444F-1295-4F76-BFF4-F7F6C5C30AEA}" sibTransId="{2183CE0F-5D1E-4C8F-9168-D13DC0D2E05D}"/>
    <dgm:cxn modelId="{495D1490-DF78-4DF1-A935-78D12EB47708}" type="presOf" srcId="{D6A4E3DE-2965-44DA-BEE0-4CF3978BE763}" destId="{56A1D679-D57C-4540-AFCD-4A990F46802D}" srcOrd="0" destOrd="0" presId="urn:microsoft.com/office/officeart/2018/5/layout/IconLeafLabelList"/>
    <dgm:cxn modelId="{B67C45B6-C019-4F6F-92A5-E0AA5794FE93}" type="presOf" srcId="{E8CA0227-E87F-450D-842D-3C7CB5A99F54}" destId="{B0024A07-27EF-41F7-BA19-A62AB6484466}" srcOrd="0" destOrd="0" presId="urn:microsoft.com/office/officeart/2018/5/layout/IconLeafLabelList"/>
    <dgm:cxn modelId="{B8E453C4-BFF1-41F8-A2FC-07EFAA42CCEF}" type="presOf" srcId="{CD4C4DC2-D665-4201-81C6-CE1B86FC58C9}" destId="{8A0F664B-2C51-4692-8C8E-54E89AD5403E}" srcOrd="0" destOrd="0" presId="urn:microsoft.com/office/officeart/2018/5/layout/IconLeafLabelList"/>
    <dgm:cxn modelId="{2564A159-DAD9-4078-B768-6D06E8135FE4}" type="presParOf" srcId="{56A1D679-D57C-4540-AFCD-4A990F46802D}" destId="{6B856CC4-B35B-4FC0-936E-57F9DD4D4380}" srcOrd="0" destOrd="0" presId="urn:microsoft.com/office/officeart/2018/5/layout/IconLeafLabelList"/>
    <dgm:cxn modelId="{5CD16235-2B7C-4B60-AEE9-95A516E3BEA8}" type="presParOf" srcId="{6B856CC4-B35B-4FC0-936E-57F9DD4D4380}" destId="{DCE78CEE-E79E-4591-BB21-14CB9E240C00}" srcOrd="0" destOrd="0" presId="urn:microsoft.com/office/officeart/2018/5/layout/IconLeafLabelList"/>
    <dgm:cxn modelId="{DBDD5629-89B8-49E0-9D1A-315C20FE827F}" type="presParOf" srcId="{6B856CC4-B35B-4FC0-936E-57F9DD4D4380}" destId="{E7A80F5B-AC7F-4577-BE88-E2E24048298E}" srcOrd="1" destOrd="0" presId="urn:microsoft.com/office/officeart/2018/5/layout/IconLeafLabelList"/>
    <dgm:cxn modelId="{E73AB716-95B1-4B9D-BA11-6451D603F944}" type="presParOf" srcId="{6B856CC4-B35B-4FC0-936E-57F9DD4D4380}" destId="{1917AFC9-06AB-4196-83D3-5917D3A1FC21}" srcOrd="2" destOrd="0" presId="urn:microsoft.com/office/officeart/2018/5/layout/IconLeafLabelList"/>
    <dgm:cxn modelId="{EC4E8DA0-239F-4A3C-9E15-6AD3388EB6D0}" type="presParOf" srcId="{6B856CC4-B35B-4FC0-936E-57F9DD4D4380}" destId="{8A0F664B-2C51-4692-8C8E-54E89AD5403E}" srcOrd="3" destOrd="0" presId="urn:microsoft.com/office/officeart/2018/5/layout/IconLeafLabelList"/>
    <dgm:cxn modelId="{96C96619-1E10-4947-A60D-5F9B6353AF16}" type="presParOf" srcId="{56A1D679-D57C-4540-AFCD-4A990F46802D}" destId="{6D35AD29-8E3C-4057-AB2F-EDE8DDBF0B08}" srcOrd="1" destOrd="0" presId="urn:microsoft.com/office/officeart/2018/5/layout/IconLeafLabelList"/>
    <dgm:cxn modelId="{0EE52E62-4D84-4256-800C-DBCDF1479DDF}" type="presParOf" srcId="{56A1D679-D57C-4540-AFCD-4A990F46802D}" destId="{5CB6A0C5-D704-4FA5-B677-EB2EE1B120E4}" srcOrd="2" destOrd="0" presId="urn:microsoft.com/office/officeart/2018/5/layout/IconLeafLabelList"/>
    <dgm:cxn modelId="{D0A1DF48-B6A0-4FBB-893E-C54ECAB19C0F}" type="presParOf" srcId="{5CB6A0C5-D704-4FA5-B677-EB2EE1B120E4}" destId="{14F75B77-0D0D-406E-8D4A-A25F76256651}" srcOrd="0" destOrd="0" presId="urn:microsoft.com/office/officeart/2018/5/layout/IconLeafLabelList"/>
    <dgm:cxn modelId="{E9C172E0-AC77-4171-92E7-02ADC91DC4FB}" type="presParOf" srcId="{5CB6A0C5-D704-4FA5-B677-EB2EE1B120E4}" destId="{58F16292-1614-4A08-A27D-CC5CDE45B144}" srcOrd="1" destOrd="0" presId="urn:microsoft.com/office/officeart/2018/5/layout/IconLeafLabelList"/>
    <dgm:cxn modelId="{D79C7FE0-63B6-45E9-8953-8F171A6D5125}" type="presParOf" srcId="{5CB6A0C5-D704-4FA5-B677-EB2EE1B120E4}" destId="{7F328C76-5D9A-4391-9451-37F0171CCDB0}" srcOrd="2" destOrd="0" presId="urn:microsoft.com/office/officeart/2018/5/layout/IconLeafLabelList"/>
    <dgm:cxn modelId="{0B9EF819-D1A1-4721-B535-92F895577090}" type="presParOf" srcId="{5CB6A0C5-D704-4FA5-B677-EB2EE1B120E4}" destId="{B0024A07-27EF-41F7-BA19-A62AB6484466}" srcOrd="3" destOrd="0" presId="urn:microsoft.com/office/officeart/2018/5/layout/IconLeafLabelList"/>
    <dgm:cxn modelId="{F0645AD0-3743-4C40-9EFC-2FDC57E4037D}" type="presParOf" srcId="{56A1D679-D57C-4540-AFCD-4A990F46802D}" destId="{984EC57C-60A6-4C62-8DFB-FFD579723F52}" srcOrd="3" destOrd="0" presId="urn:microsoft.com/office/officeart/2018/5/layout/IconLeafLabelList"/>
    <dgm:cxn modelId="{E8534A91-AD00-4732-B607-C7E62E42A3DC}" type="presParOf" srcId="{56A1D679-D57C-4540-AFCD-4A990F46802D}" destId="{8F8C099E-078C-4373-8EFF-7A60A13893C9}" srcOrd="4" destOrd="0" presId="urn:microsoft.com/office/officeart/2018/5/layout/IconLeafLabelList"/>
    <dgm:cxn modelId="{32301379-1D3B-4BCD-AAFE-F02B945CD3CC}" type="presParOf" srcId="{8F8C099E-078C-4373-8EFF-7A60A13893C9}" destId="{5CF678F6-2968-455E-8F98-B1A8CE340E94}" srcOrd="0" destOrd="0" presId="urn:microsoft.com/office/officeart/2018/5/layout/IconLeafLabelList"/>
    <dgm:cxn modelId="{04830721-2C4A-4CC1-B169-DD03D49627DB}" type="presParOf" srcId="{8F8C099E-078C-4373-8EFF-7A60A13893C9}" destId="{7E944AA6-7322-4B6D-828E-79AF3D14135C}" srcOrd="1" destOrd="0" presId="urn:microsoft.com/office/officeart/2018/5/layout/IconLeafLabelList"/>
    <dgm:cxn modelId="{BF253E85-888F-4FC8-A40F-86274A41FFE5}" type="presParOf" srcId="{8F8C099E-078C-4373-8EFF-7A60A13893C9}" destId="{D07ABA10-3D3D-4C53-8502-E52B75BAE979}" srcOrd="2" destOrd="0" presId="urn:microsoft.com/office/officeart/2018/5/layout/IconLeafLabelList"/>
    <dgm:cxn modelId="{D19EA4C2-9612-4E25-9280-87EA173D5B74}" type="presParOf" srcId="{8F8C099E-078C-4373-8EFF-7A60A13893C9}" destId="{BD5070F5-E465-4CE4-86EF-669FB408DE79}" srcOrd="3" destOrd="0" presId="urn:microsoft.com/office/officeart/2018/5/layout/IconLeafLabelList"/>
    <dgm:cxn modelId="{8F24E4E5-C02A-4107-97CA-EC25AE0FA946}" type="presParOf" srcId="{56A1D679-D57C-4540-AFCD-4A990F46802D}" destId="{47C70CFD-FCD4-448D-8E5C-D4776DCEE443}" srcOrd="5" destOrd="0" presId="urn:microsoft.com/office/officeart/2018/5/layout/IconLeafLabelList"/>
    <dgm:cxn modelId="{7C1D723E-4CBF-45A7-859A-2B8D43AA4338}" type="presParOf" srcId="{56A1D679-D57C-4540-AFCD-4A990F46802D}" destId="{D7BE6DA0-ACCB-4A1B-9C4E-B5BEDB3F50FF}" srcOrd="6" destOrd="0" presId="urn:microsoft.com/office/officeart/2018/5/layout/IconLeafLabelList"/>
    <dgm:cxn modelId="{ADDB1342-2E75-40B1-A1A4-B5F911D086A3}" type="presParOf" srcId="{D7BE6DA0-ACCB-4A1B-9C4E-B5BEDB3F50FF}" destId="{C0A70BA5-0BAF-4557-A8D5-9C44D4AA92F1}" srcOrd="0" destOrd="0" presId="urn:microsoft.com/office/officeart/2018/5/layout/IconLeafLabelList"/>
    <dgm:cxn modelId="{023ABAD4-B3FD-47C2-A82F-79363033DEE1}" type="presParOf" srcId="{D7BE6DA0-ACCB-4A1B-9C4E-B5BEDB3F50FF}" destId="{38FF617D-AEDB-4863-8E97-88F961E8C3C8}" srcOrd="1" destOrd="0" presId="urn:microsoft.com/office/officeart/2018/5/layout/IconLeafLabelList"/>
    <dgm:cxn modelId="{6190138A-3B99-4A05-A4C0-B67488ACF1CD}" type="presParOf" srcId="{D7BE6DA0-ACCB-4A1B-9C4E-B5BEDB3F50FF}" destId="{EE1D12F9-F0FF-4A9E-AD5E-AA0CE2AF62D4}" srcOrd="2" destOrd="0" presId="urn:microsoft.com/office/officeart/2018/5/layout/IconLeafLabelList"/>
    <dgm:cxn modelId="{E80BC83A-461D-4641-BCD9-925E5811B3E0}" type="presParOf" srcId="{D7BE6DA0-ACCB-4A1B-9C4E-B5BEDB3F50FF}" destId="{F18008DC-CCED-4C64-85AE-629228B6931E}"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08F1B7-59E9-4313-9146-E37AFE4D94A6}"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2C1717D7-A9DD-4352-8B62-31EB1A81E490}">
      <dgm:prSet/>
      <dgm:spPr/>
      <dgm:t>
        <a:bodyPr/>
        <a:lstStyle/>
        <a:p>
          <a:r>
            <a:rPr lang="en-GB"/>
            <a:t>No repeat of the universal Energy Bills Discount Scheme after the March 2023 payment</a:t>
          </a:r>
          <a:endParaRPr lang="en-US"/>
        </a:p>
      </dgm:t>
    </dgm:pt>
    <dgm:pt modelId="{F7E62DD0-2F36-4D48-BD35-A9A66C34C5C5}" type="parTrans" cxnId="{D6883B68-4E88-451D-8182-D91F09D8F22A}">
      <dgm:prSet/>
      <dgm:spPr/>
      <dgm:t>
        <a:bodyPr/>
        <a:lstStyle/>
        <a:p>
          <a:endParaRPr lang="en-US"/>
        </a:p>
      </dgm:t>
    </dgm:pt>
    <dgm:pt modelId="{604B18DE-1F22-4ECE-85E2-A97A368B46AA}" type="sibTrans" cxnId="{D6883B68-4E88-451D-8182-D91F09D8F22A}">
      <dgm:prSet/>
      <dgm:spPr/>
      <dgm:t>
        <a:bodyPr/>
        <a:lstStyle/>
        <a:p>
          <a:endParaRPr lang="en-US"/>
        </a:p>
      </dgm:t>
    </dgm:pt>
    <dgm:pt modelId="{473F7FC4-51A4-4527-A25D-A1B8E05A14B0}">
      <dgm:prSet/>
      <dgm:spPr/>
      <dgm:t>
        <a:bodyPr/>
        <a:lstStyle/>
        <a:p>
          <a:r>
            <a:rPr lang="en-GB"/>
            <a:t>Jan 2022, energy price guarantee was £1,227; it rose to £1,971 in April 2022 and £2500 in October 2022</a:t>
          </a:r>
          <a:endParaRPr lang="en-US"/>
        </a:p>
      </dgm:t>
    </dgm:pt>
    <dgm:pt modelId="{A1431BFF-4C30-4FB7-8A67-52044EFD0F28}" type="parTrans" cxnId="{185D9446-83E0-4C1C-9B55-E4B0C97A46CF}">
      <dgm:prSet/>
      <dgm:spPr/>
      <dgm:t>
        <a:bodyPr/>
        <a:lstStyle/>
        <a:p>
          <a:endParaRPr lang="en-US"/>
        </a:p>
      </dgm:t>
    </dgm:pt>
    <dgm:pt modelId="{B585F077-74AC-4169-9AC3-5B439965AC75}" type="sibTrans" cxnId="{185D9446-83E0-4C1C-9B55-E4B0C97A46CF}">
      <dgm:prSet/>
      <dgm:spPr/>
      <dgm:t>
        <a:bodyPr/>
        <a:lstStyle/>
        <a:p>
          <a:endParaRPr lang="en-US"/>
        </a:p>
      </dgm:t>
    </dgm:pt>
    <dgm:pt modelId="{64E68DA7-123C-4430-A677-EAD03602309F}">
      <dgm:prSet/>
      <dgm:spPr/>
      <dgm:t>
        <a:bodyPr/>
        <a:lstStyle/>
        <a:p>
          <a:r>
            <a:rPr lang="en-US"/>
            <a:t>Cap rises to £3,000 for </a:t>
          </a:r>
          <a:r>
            <a:rPr lang="en-US" u="sng"/>
            <a:t>average</a:t>
          </a:r>
          <a:r>
            <a:rPr lang="en-US" u="none"/>
            <a:t> households in April – but if you use more, you pay more.</a:t>
          </a:r>
          <a:endParaRPr lang="en-US"/>
        </a:p>
      </dgm:t>
    </dgm:pt>
    <dgm:pt modelId="{1D2026D4-15CE-4A6F-AEBE-E6B1D0071C22}" type="parTrans" cxnId="{B89D1974-B673-4FC0-AF7B-83D9682460E2}">
      <dgm:prSet/>
      <dgm:spPr/>
      <dgm:t>
        <a:bodyPr/>
        <a:lstStyle/>
        <a:p>
          <a:endParaRPr lang="en-US"/>
        </a:p>
      </dgm:t>
    </dgm:pt>
    <dgm:pt modelId="{481A6441-F17B-4016-A4A8-C782468CC47E}" type="sibTrans" cxnId="{B89D1974-B673-4FC0-AF7B-83D9682460E2}">
      <dgm:prSet/>
      <dgm:spPr/>
      <dgm:t>
        <a:bodyPr/>
        <a:lstStyle/>
        <a:p>
          <a:endParaRPr lang="en-US"/>
        </a:p>
      </dgm:t>
    </dgm:pt>
    <dgm:pt modelId="{995F8775-EAE1-47D5-8126-D92136298659}" type="pres">
      <dgm:prSet presAssocID="{9D08F1B7-59E9-4313-9146-E37AFE4D94A6}" presName="linear" presStyleCnt="0">
        <dgm:presLayoutVars>
          <dgm:animLvl val="lvl"/>
          <dgm:resizeHandles val="exact"/>
        </dgm:presLayoutVars>
      </dgm:prSet>
      <dgm:spPr/>
    </dgm:pt>
    <dgm:pt modelId="{ACD806EE-9E1C-401D-AC95-30B2CA1BAA43}" type="pres">
      <dgm:prSet presAssocID="{2C1717D7-A9DD-4352-8B62-31EB1A81E490}" presName="parentText" presStyleLbl="node1" presStyleIdx="0" presStyleCnt="3">
        <dgm:presLayoutVars>
          <dgm:chMax val="0"/>
          <dgm:bulletEnabled val="1"/>
        </dgm:presLayoutVars>
      </dgm:prSet>
      <dgm:spPr/>
    </dgm:pt>
    <dgm:pt modelId="{93F5E149-DB1D-4429-9EB2-4DEBB1E3BB2B}" type="pres">
      <dgm:prSet presAssocID="{604B18DE-1F22-4ECE-85E2-A97A368B46AA}" presName="spacer" presStyleCnt="0"/>
      <dgm:spPr/>
    </dgm:pt>
    <dgm:pt modelId="{2B8A6BE1-E95C-489C-B829-2FDFC9FB9300}" type="pres">
      <dgm:prSet presAssocID="{473F7FC4-51A4-4527-A25D-A1B8E05A14B0}" presName="parentText" presStyleLbl="node1" presStyleIdx="1" presStyleCnt="3">
        <dgm:presLayoutVars>
          <dgm:chMax val="0"/>
          <dgm:bulletEnabled val="1"/>
        </dgm:presLayoutVars>
      </dgm:prSet>
      <dgm:spPr/>
    </dgm:pt>
    <dgm:pt modelId="{D05390E4-5C3C-427F-90FA-58A09EC8B35B}" type="pres">
      <dgm:prSet presAssocID="{B585F077-74AC-4169-9AC3-5B439965AC75}" presName="spacer" presStyleCnt="0"/>
      <dgm:spPr/>
    </dgm:pt>
    <dgm:pt modelId="{E8939823-D0F7-4656-A429-38E863D214D7}" type="pres">
      <dgm:prSet presAssocID="{64E68DA7-123C-4430-A677-EAD03602309F}" presName="parentText" presStyleLbl="node1" presStyleIdx="2" presStyleCnt="3">
        <dgm:presLayoutVars>
          <dgm:chMax val="0"/>
          <dgm:bulletEnabled val="1"/>
        </dgm:presLayoutVars>
      </dgm:prSet>
      <dgm:spPr/>
    </dgm:pt>
  </dgm:ptLst>
  <dgm:cxnLst>
    <dgm:cxn modelId="{C43F6F02-1ABD-4582-B8DA-98F4E66EE257}" type="presOf" srcId="{64E68DA7-123C-4430-A677-EAD03602309F}" destId="{E8939823-D0F7-4656-A429-38E863D214D7}" srcOrd="0" destOrd="0" presId="urn:microsoft.com/office/officeart/2005/8/layout/vList2"/>
    <dgm:cxn modelId="{DE6D2946-78D9-46A5-B141-BFA7B55D36A9}" type="presOf" srcId="{473F7FC4-51A4-4527-A25D-A1B8E05A14B0}" destId="{2B8A6BE1-E95C-489C-B829-2FDFC9FB9300}" srcOrd="0" destOrd="0" presId="urn:microsoft.com/office/officeart/2005/8/layout/vList2"/>
    <dgm:cxn modelId="{185D9446-83E0-4C1C-9B55-E4B0C97A46CF}" srcId="{9D08F1B7-59E9-4313-9146-E37AFE4D94A6}" destId="{473F7FC4-51A4-4527-A25D-A1B8E05A14B0}" srcOrd="1" destOrd="0" parTransId="{A1431BFF-4C30-4FB7-8A67-52044EFD0F28}" sibTransId="{B585F077-74AC-4169-9AC3-5B439965AC75}"/>
    <dgm:cxn modelId="{D6883B68-4E88-451D-8182-D91F09D8F22A}" srcId="{9D08F1B7-59E9-4313-9146-E37AFE4D94A6}" destId="{2C1717D7-A9DD-4352-8B62-31EB1A81E490}" srcOrd="0" destOrd="0" parTransId="{F7E62DD0-2F36-4D48-BD35-A9A66C34C5C5}" sibTransId="{604B18DE-1F22-4ECE-85E2-A97A368B46AA}"/>
    <dgm:cxn modelId="{B89D1974-B673-4FC0-AF7B-83D9682460E2}" srcId="{9D08F1B7-59E9-4313-9146-E37AFE4D94A6}" destId="{64E68DA7-123C-4430-A677-EAD03602309F}" srcOrd="2" destOrd="0" parTransId="{1D2026D4-15CE-4A6F-AEBE-E6B1D0071C22}" sibTransId="{481A6441-F17B-4016-A4A8-C782468CC47E}"/>
    <dgm:cxn modelId="{C454B6BE-20B5-4990-BDC1-33C2E49B752A}" type="presOf" srcId="{2C1717D7-A9DD-4352-8B62-31EB1A81E490}" destId="{ACD806EE-9E1C-401D-AC95-30B2CA1BAA43}" srcOrd="0" destOrd="0" presId="urn:microsoft.com/office/officeart/2005/8/layout/vList2"/>
    <dgm:cxn modelId="{73A33CF1-F410-4B78-A66F-1854E6145487}" type="presOf" srcId="{9D08F1B7-59E9-4313-9146-E37AFE4D94A6}" destId="{995F8775-EAE1-47D5-8126-D92136298659}" srcOrd="0" destOrd="0" presId="urn:microsoft.com/office/officeart/2005/8/layout/vList2"/>
    <dgm:cxn modelId="{FA46C59F-873D-48BF-BE53-FF5B233FC6E6}" type="presParOf" srcId="{995F8775-EAE1-47D5-8126-D92136298659}" destId="{ACD806EE-9E1C-401D-AC95-30B2CA1BAA43}" srcOrd="0" destOrd="0" presId="urn:microsoft.com/office/officeart/2005/8/layout/vList2"/>
    <dgm:cxn modelId="{1336DF89-C609-482C-9A00-047C9C727E0E}" type="presParOf" srcId="{995F8775-EAE1-47D5-8126-D92136298659}" destId="{93F5E149-DB1D-4429-9EB2-4DEBB1E3BB2B}" srcOrd="1" destOrd="0" presId="urn:microsoft.com/office/officeart/2005/8/layout/vList2"/>
    <dgm:cxn modelId="{4318CB2C-9A9C-4907-94F5-84D102DCA51A}" type="presParOf" srcId="{995F8775-EAE1-47D5-8126-D92136298659}" destId="{2B8A6BE1-E95C-489C-B829-2FDFC9FB9300}" srcOrd="2" destOrd="0" presId="urn:microsoft.com/office/officeart/2005/8/layout/vList2"/>
    <dgm:cxn modelId="{1CDEC6F9-A0E6-45AE-A9F2-76D27BDEB87E}" type="presParOf" srcId="{995F8775-EAE1-47D5-8126-D92136298659}" destId="{D05390E4-5C3C-427F-90FA-58A09EC8B35B}" srcOrd="3" destOrd="0" presId="urn:microsoft.com/office/officeart/2005/8/layout/vList2"/>
    <dgm:cxn modelId="{0ECD19BB-77C4-46C4-9778-DF2C60C7FE40}" type="presParOf" srcId="{995F8775-EAE1-47D5-8126-D92136298659}" destId="{E8939823-D0F7-4656-A429-38E863D214D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08F1B7-59E9-4313-9146-E37AFE4D94A6}"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2C1717D7-A9DD-4352-8B62-31EB1A81E490}">
      <dgm:prSet/>
      <dgm:spPr/>
      <dgm:t>
        <a:bodyPr/>
        <a:lstStyle/>
        <a:p>
          <a:r>
            <a:rPr lang="en-US"/>
            <a:t>Benefits rose by 3.1% in April 2022, based on inflation in September 2021</a:t>
          </a:r>
        </a:p>
      </dgm:t>
    </dgm:pt>
    <dgm:pt modelId="{F7E62DD0-2F36-4D48-BD35-A9A66C34C5C5}" type="parTrans" cxnId="{D6883B68-4E88-451D-8182-D91F09D8F22A}">
      <dgm:prSet/>
      <dgm:spPr/>
      <dgm:t>
        <a:bodyPr/>
        <a:lstStyle/>
        <a:p>
          <a:endParaRPr lang="en-US"/>
        </a:p>
      </dgm:t>
    </dgm:pt>
    <dgm:pt modelId="{604B18DE-1F22-4ECE-85E2-A97A368B46AA}" type="sibTrans" cxnId="{D6883B68-4E88-451D-8182-D91F09D8F22A}">
      <dgm:prSet/>
      <dgm:spPr/>
      <dgm:t>
        <a:bodyPr/>
        <a:lstStyle/>
        <a:p>
          <a:endParaRPr lang="en-US"/>
        </a:p>
      </dgm:t>
    </dgm:pt>
    <dgm:pt modelId="{473F7FC4-51A4-4527-A25D-A1B8E05A14B0}">
      <dgm:prSet/>
      <dgm:spPr/>
      <dgm:t>
        <a:bodyPr/>
        <a:lstStyle/>
        <a:p>
          <a:r>
            <a:rPr lang="en-US"/>
            <a:t>October 2022 inflation rate is 11.1% but September rate of 10.1% to be used as basis for April 2023 benefits increase.</a:t>
          </a:r>
        </a:p>
      </dgm:t>
    </dgm:pt>
    <dgm:pt modelId="{A1431BFF-4C30-4FB7-8A67-52044EFD0F28}" type="parTrans" cxnId="{185D9446-83E0-4C1C-9B55-E4B0C97A46CF}">
      <dgm:prSet/>
      <dgm:spPr/>
      <dgm:t>
        <a:bodyPr/>
        <a:lstStyle/>
        <a:p>
          <a:endParaRPr lang="en-US"/>
        </a:p>
      </dgm:t>
    </dgm:pt>
    <dgm:pt modelId="{B585F077-74AC-4169-9AC3-5B439965AC75}" type="sibTrans" cxnId="{185D9446-83E0-4C1C-9B55-E4B0C97A46CF}">
      <dgm:prSet/>
      <dgm:spPr/>
      <dgm:t>
        <a:bodyPr/>
        <a:lstStyle/>
        <a:p>
          <a:endParaRPr lang="en-US"/>
        </a:p>
      </dgm:t>
    </dgm:pt>
    <dgm:pt modelId="{64E68DA7-123C-4430-A677-EAD03602309F}">
      <dgm:prSet/>
      <dgm:spPr/>
      <dgm:t>
        <a:bodyPr/>
        <a:lstStyle/>
        <a:p>
          <a:r>
            <a:rPr lang="en-US"/>
            <a:t>“Low-income inflation rate” is much higher – around 14% as more of income spent on basics (food and fuel), which have increased most. </a:t>
          </a:r>
        </a:p>
      </dgm:t>
    </dgm:pt>
    <dgm:pt modelId="{1D2026D4-15CE-4A6F-AEBE-E6B1D0071C22}" type="parTrans" cxnId="{B89D1974-B673-4FC0-AF7B-83D9682460E2}">
      <dgm:prSet/>
      <dgm:spPr/>
      <dgm:t>
        <a:bodyPr/>
        <a:lstStyle/>
        <a:p>
          <a:endParaRPr lang="en-US"/>
        </a:p>
      </dgm:t>
    </dgm:pt>
    <dgm:pt modelId="{481A6441-F17B-4016-A4A8-C782468CC47E}" type="sibTrans" cxnId="{B89D1974-B673-4FC0-AF7B-83D9682460E2}">
      <dgm:prSet/>
      <dgm:spPr/>
      <dgm:t>
        <a:bodyPr/>
        <a:lstStyle/>
        <a:p>
          <a:endParaRPr lang="en-US"/>
        </a:p>
      </dgm:t>
    </dgm:pt>
    <dgm:pt modelId="{9D53C470-3F09-4158-BF01-D1D0ECA38FB5}" type="pres">
      <dgm:prSet presAssocID="{9D08F1B7-59E9-4313-9146-E37AFE4D94A6}" presName="linear" presStyleCnt="0">
        <dgm:presLayoutVars>
          <dgm:animLvl val="lvl"/>
          <dgm:resizeHandles val="exact"/>
        </dgm:presLayoutVars>
      </dgm:prSet>
      <dgm:spPr/>
    </dgm:pt>
    <dgm:pt modelId="{68EDCD22-5063-43E1-9882-40AF8C268FCC}" type="pres">
      <dgm:prSet presAssocID="{2C1717D7-A9DD-4352-8B62-31EB1A81E490}" presName="parentText" presStyleLbl="node1" presStyleIdx="0" presStyleCnt="3">
        <dgm:presLayoutVars>
          <dgm:chMax val="0"/>
          <dgm:bulletEnabled val="1"/>
        </dgm:presLayoutVars>
      </dgm:prSet>
      <dgm:spPr/>
    </dgm:pt>
    <dgm:pt modelId="{1D5456BD-0C0E-41BB-87B3-2905FD5A1792}" type="pres">
      <dgm:prSet presAssocID="{604B18DE-1F22-4ECE-85E2-A97A368B46AA}" presName="spacer" presStyleCnt="0"/>
      <dgm:spPr/>
    </dgm:pt>
    <dgm:pt modelId="{E8A9D75B-2AB0-4B40-9D06-62A569B05BBF}" type="pres">
      <dgm:prSet presAssocID="{473F7FC4-51A4-4527-A25D-A1B8E05A14B0}" presName="parentText" presStyleLbl="node1" presStyleIdx="1" presStyleCnt="3">
        <dgm:presLayoutVars>
          <dgm:chMax val="0"/>
          <dgm:bulletEnabled val="1"/>
        </dgm:presLayoutVars>
      </dgm:prSet>
      <dgm:spPr/>
    </dgm:pt>
    <dgm:pt modelId="{763310E6-529B-41E3-A987-03066CE83A2A}" type="pres">
      <dgm:prSet presAssocID="{B585F077-74AC-4169-9AC3-5B439965AC75}" presName="spacer" presStyleCnt="0"/>
      <dgm:spPr/>
    </dgm:pt>
    <dgm:pt modelId="{0CACD2A4-BB2F-44AE-B10B-EFBC5DFE5F47}" type="pres">
      <dgm:prSet presAssocID="{64E68DA7-123C-4430-A677-EAD03602309F}" presName="parentText" presStyleLbl="node1" presStyleIdx="2" presStyleCnt="3">
        <dgm:presLayoutVars>
          <dgm:chMax val="0"/>
          <dgm:bulletEnabled val="1"/>
        </dgm:presLayoutVars>
      </dgm:prSet>
      <dgm:spPr/>
    </dgm:pt>
  </dgm:ptLst>
  <dgm:cxnLst>
    <dgm:cxn modelId="{1965F509-6569-400B-BB81-EBF39889F4F4}" type="presOf" srcId="{9D08F1B7-59E9-4313-9146-E37AFE4D94A6}" destId="{9D53C470-3F09-4158-BF01-D1D0ECA38FB5}" srcOrd="0" destOrd="0" presId="urn:microsoft.com/office/officeart/2005/8/layout/vList2"/>
    <dgm:cxn modelId="{FFD6FA5C-4BBE-4BC9-981F-8E17C523AA9C}" type="presOf" srcId="{64E68DA7-123C-4430-A677-EAD03602309F}" destId="{0CACD2A4-BB2F-44AE-B10B-EFBC5DFE5F47}" srcOrd="0" destOrd="0" presId="urn:microsoft.com/office/officeart/2005/8/layout/vList2"/>
    <dgm:cxn modelId="{185D9446-83E0-4C1C-9B55-E4B0C97A46CF}" srcId="{9D08F1B7-59E9-4313-9146-E37AFE4D94A6}" destId="{473F7FC4-51A4-4527-A25D-A1B8E05A14B0}" srcOrd="1" destOrd="0" parTransId="{A1431BFF-4C30-4FB7-8A67-52044EFD0F28}" sibTransId="{B585F077-74AC-4169-9AC3-5B439965AC75}"/>
    <dgm:cxn modelId="{D6883B68-4E88-451D-8182-D91F09D8F22A}" srcId="{9D08F1B7-59E9-4313-9146-E37AFE4D94A6}" destId="{2C1717D7-A9DD-4352-8B62-31EB1A81E490}" srcOrd="0" destOrd="0" parTransId="{F7E62DD0-2F36-4D48-BD35-A9A66C34C5C5}" sibTransId="{604B18DE-1F22-4ECE-85E2-A97A368B46AA}"/>
    <dgm:cxn modelId="{B89D1974-B673-4FC0-AF7B-83D9682460E2}" srcId="{9D08F1B7-59E9-4313-9146-E37AFE4D94A6}" destId="{64E68DA7-123C-4430-A677-EAD03602309F}" srcOrd="2" destOrd="0" parTransId="{1D2026D4-15CE-4A6F-AEBE-E6B1D0071C22}" sibTransId="{481A6441-F17B-4016-A4A8-C782468CC47E}"/>
    <dgm:cxn modelId="{B4359691-2B16-4CBA-83EF-0EF4D9B210A7}" type="presOf" srcId="{473F7FC4-51A4-4527-A25D-A1B8E05A14B0}" destId="{E8A9D75B-2AB0-4B40-9D06-62A569B05BBF}" srcOrd="0" destOrd="0" presId="urn:microsoft.com/office/officeart/2005/8/layout/vList2"/>
    <dgm:cxn modelId="{14125ED2-70B0-4E0D-8F68-603811C12434}" type="presOf" srcId="{2C1717D7-A9DD-4352-8B62-31EB1A81E490}" destId="{68EDCD22-5063-43E1-9882-40AF8C268FCC}" srcOrd="0" destOrd="0" presId="urn:microsoft.com/office/officeart/2005/8/layout/vList2"/>
    <dgm:cxn modelId="{6E73E92D-08D7-438B-98BA-00F9CF7FB1F8}" type="presParOf" srcId="{9D53C470-3F09-4158-BF01-D1D0ECA38FB5}" destId="{68EDCD22-5063-43E1-9882-40AF8C268FCC}" srcOrd="0" destOrd="0" presId="urn:microsoft.com/office/officeart/2005/8/layout/vList2"/>
    <dgm:cxn modelId="{62EBAE5C-0774-4D09-82DC-412E8101C414}" type="presParOf" srcId="{9D53C470-3F09-4158-BF01-D1D0ECA38FB5}" destId="{1D5456BD-0C0E-41BB-87B3-2905FD5A1792}" srcOrd="1" destOrd="0" presId="urn:microsoft.com/office/officeart/2005/8/layout/vList2"/>
    <dgm:cxn modelId="{B25387EF-73BB-41E7-99FA-2B1E0C0E4197}" type="presParOf" srcId="{9D53C470-3F09-4158-BF01-D1D0ECA38FB5}" destId="{E8A9D75B-2AB0-4B40-9D06-62A569B05BBF}" srcOrd="2" destOrd="0" presId="urn:microsoft.com/office/officeart/2005/8/layout/vList2"/>
    <dgm:cxn modelId="{982E2A9C-AC70-4B0A-ABE1-B37E9D87295E}" type="presParOf" srcId="{9D53C470-3F09-4158-BF01-D1D0ECA38FB5}" destId="{763310E6-529B-41E3-A987-03066CE83A2A}" srcOrd="3" destOrd="0" presId="urn:microsoft.com/office/officeart/2005/8/layout/vList2"/>
    <dgm:cxn modelId="{D4B8D5AE-45A9-496A-B2CD-451012063F76}" type="presParOf" srcId="{9D53C470-3F09-4158-BF01-D1D0ECA38FB5}" destId="{0CACD2A4-BB2F-44AE-B10B-EFBC5DFE5F4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48F635-8084-4337-ACD8-8FA7EE20AA54}" type="doc">
      <dgm:prSet loTypeId="urn:microsoft.com/office/officeart/2017/3/layout/DropPinTimeline" loCatId="process" qsTypeId="urn:microsoft.com/office/officeart/2005/8/quickstyle/simple1" qsCatId="simple" csTypeId="urn:microsoft.com/office/officeart/2005/8/colors/accent1_2" csCatId="accent1" phldr="1"/>
      <dgm:spPr/>
      <dgm:t>
        <a:bodyPr/>
        <a:lstStyle/>
        <a:p>
          <a:endParaRPr lang="en-US"/>
        </a:p>
      </dgm:t>
    </dgm:pt>
    <dgm:pt modelId="{694140E3-2D60-4C18-BA32-2D136CD897A2}">
      <dgm:prSet/>
      <dgm:spPr/>
      <dgm:t>
        <a:bodyPr/>
        <a:lstStyle/>
        <a:p>
          <a:pPr>
            <a:defRPr b="1"/>
          </a:pPr>
          <a:r>
            <a:rPr lang="en-US"/>
            <a:t>Spring 2023</a:t>
          </a:r>
        </a:p>
      </dgm:t>
    </dgm:pt>
    <dgm:pt modelId="{AFF191F1-8C19-4077-8CA7-F9684D24C6F5}" type="parTrans" cxnId="{2CFFA2AA-87C6-4453-94EC-32FB7FB7F229}">
      <dgm:prSet/>
      <dgm:spPr/>
      <dgm:t>
        <a:bodyPr/>
        <a:lstStyle/>
        <a:p>
          <a:endParaRPr lang="en-US"/>
        </a:p>
      </dgm:t>
    </dgm:pt>
    <dgm:pt modelId="{67B7CE25-4D1F-48B2-A9D8-2C1992BAE693}" type="sibTrans" cxnId="{2CFFA2AA-87C6-4453-94EC-32FB7FB7F229}">
      <dgm:prSet/>
      <dgm:spPr/>
      <dgm:t>
        <a:bodyPr/>
        <a:lstStyle/>
        <a:p>
          <a:endParaRPr lang="en-US"/>
        </a:p>
      </dgm:t>
    </dgm:pt>
    <dgm:pt modelId="{7BA09793-E5C7-41EA-B88E-0E253B6F2D45}">
      <dgm:prSet/>
      <dgm:spPr/>
      <dgm:t>
        <a:bodyPr/>
        <a:lstStyle/>
        <a:p>
          <a:r>
            <a:rPr lang="en-US"/>
            <a:t>First Cost of Living Payment</a:t>
          </a:r>
        </a:p>
      </dgm:t>
    </dgm:pt>
    <dgm:pt modelId="{076FFD70-1453-49CB-8307-36D5C28A586E}" type="parTrans" cxnId="{7ABF2893-E15A-4A79-ADF6-DA90411032DE}">
      <dgm:prSet/>
      <dgm:spPr/>
      <dgm:t>
        <a:bodyPr/>
        <a:lstStyle/>
        <a:p>
          <a:endParaRPr lang="en-US"/>
        </a:p>
      </dgm:t>
    </dgm:pt>
    <dgm:pt modelId="{539C07F3-D335-486A-BACE-29C8B1331702}" type="sibTrans" cxnId="{7ABF2893-E15A-4A79-ADF6-DA90411032DE}">
      <dgm:prSet/>
      <dgm:spPr/>
      <dgm:t>
        <a:bodyPr/>
        <a:lstStyle/>
        <a:p>
          <a:endParaRPr lang="en-US"/>
        </a:p>
      </dgm:t>
    </dgm:pt>
    <dgm:pt modelId="{6E655DC3-D579-4A08-A406-0343485EFE58}">
      <dgm:prSet/>
      <dgm:spPr/>
      <dgm:t>
        <a:bodyPr/>
        <a:lstStyle/>
        <a:p>
          <a:r>
            <a:rPr lang="en-US"/>
            <a:t>£301</a:t>
          </a:r>
        </a:p>
      </dgm:t>
    </dgm:pt>
    <dgm:pt modelId="{5CD84678-897A-4D06-BDC6-DF1555CB7E30}" type="parTrans" cxnId="{1E69E5A1-3482-480A-A0C0-D0966220E497}">
      <dgm:prSet/>
      <dgm:spPr/>
      <dgm:t>
        <a:bodyPr/>
        <a:lstStyle/>
        <a:p>
          <a:endParaRPr lang="en-US"/>
        </a:p>
      </dgm:t>
    </dgm:pt>
    <dgm:pt modelId="{C1E5DF45-4530-4C85-A673-F8EB56547C23}" type="sibTrans" cxnId="{1E69E5A1-3482-480A-A0C0-D0966220E497}">
      <dgm:prSet/>
      <dgm:spPr/>
      <dgm:t>
        <a:bodyPr/>
        <a:lstStyle/>
        <a:p>
          <a:endParaRPr lang="en-US"/>
        </a:p>
      </dgm:t>
    </dgm:pt>
    <dgm:pt modelId="{A4CEB532-E088-40B4-B65A-F5083C92175D}">
      <dgm:prSet/>
      <dgm:spPr/>
      <dgm:t>
        <a:bodyPr/>
        <a:lstStyle/>
        <a:p>
          <a:pPr>
            <a:defRPr b="1"/>
          </a:pPr>
          <a:r>
            <a:rPr lang="en-US"/>
            <a:t>Summer 2023</a:t>
          </a:r>
        </a:p>
      </dgm:t>
    </dgm:pt>
    <dgm:pt modelId="{339A4DEF-6010-4597-9701-0DC1536D1EED}" type="parTrans" cxnId="{01907C31-BCB9-459A-A744-368CC66CE8CE}">
      <dgm:prSet/>
      <dgm:spPr/>
      <dgm:t>
        <a:bodyPr/>
        <a:lstStyle/>
        <a:p>
          <a:endParaRPr lang="en-US"/>
        </a:p>
      </dgm:t>
    </dgm:pt>
    <dgm:pt modelId="{3EE7507B-E797-42C2-817E-5A453AD13588}" type="sibTrans" cxnId="{01907C31-BCB9-459A-A744-368CC66CE8CE}">
      <dgm:prSet/>
      <dgm:spPr/>
      <dgm:t>
        <a:bodyPr/>
        <a:lstStyle/>
        <a:p>
          <a:endParaRPr lang="en-US"/>
        </a:p>
      </dgm:t>
    </dgm:pt>
    <dgm:pt modelId="{2E75BC17-82CE-42E7-8230-E19015D42DDF}">
      <dgm:prSet/>
      <dgm:spPr/>
      <dgm:t>
        <a:bodyPr/>
        <a:lstStyle/>
        <a:p>
          <a:r>
            <a:rPr lang="en-US"/>
            <a:t>Disability Payment</a:t>
          </a:r>
        </a:p>
      </dgm:t>
    </dgm:pt>
    <dgm:pt modelId="{1B3D551F-C3DC-4AB9-9403-D5B55E2ABE3A}" type="parTrans" cxnId="{41BD18C2-BE4B-40B0-90A9-EBE6AA4F5CAD}">
      <dgm:prSet/>
      <dgm:spPr/>
      <dgm:t>
        <a:bodyPr/>
        <a:lstStyle/>
        <a:p>
          <a:endParaRPr lang="en-US"/>
        </a:p>
      </dgm:t>
    </dgm:pt>
    <dgm:pt modelId="{8558161B-3FDA-49CC-A96E-953670B420A4}" type="sibTrans" cxnId="{41BD18C2-BE4B-40B0-90A9-EBE6AA4F5CAD}">
      <dgm:prSet/>
      <dgm:spPr/>
      <dgm:t>
        <a:bodyPr/>
        <a:lstStyle/>
        <a:p>
          <a:endParaRPr lang="en-US"/>
        </a:p>
      </dgm:t>
    </dgm:pt>
    <dgm:pt modelId="{7E45E04D-6432-4BF9-8ADE-CC1D804E1F5E}">
      <dgm:prSet/>
      <dgm:spPr/>
      <dgm:t>
        <a:bodyPr/>
        <a:lstStyle/>
        <a:p>
          <a:r>
            <a:rPr lang="en-US"/>
            <a:t>£150</a:t>
          </a:r>
        </a:p>
      </dgm:t>
    </dgm:pt>
    <dgm:pt modelId="{3A93EA3E-9AAC-451F-B0DA-BD7DDFD8D65A}" type="parTrans" cxnId="{7DDC6CCC-5943-4885-A2AA-0B9B62B1E60B}">
      <dgm:prSet/>
      <dgm:spPr/>
      <dgm:t>
        <a:bodyPr/>
        <a:lstStyle/>
        <a:p>
          <a:endParaRPr lang="en-US"/>
        </a:p>
      </dgm:t>
    </dgm:pt>
    <dgm:pt modelId="{9931E104-D78E-4C3C-BAB1-99985F007DED}" type="sibTrans" cxnId="{7DDC6CCC-5943-4885-A2AA-0B9B62B1E60B}">
      <dgm:prSet/>
      <dgm:spPr/>
      <dgm:t>
        <a:bodyPr/>
        <a:lstStyle/>
        <a:p>
          <a:endParaRPr lang="en-US"/>
        </a:p>
      </dgm:t>
    </dgm:pt>
    <dgm:pt modelId="{801AD3BF-DBBC-4216-BBC6-AF6F4049920F}">
      <dgm:prSet/>
      <dgm:spPr/>
      <dgm:t>
        <a:bodyPr/>
        <a:lstStyle/>
        <a:p>
          <a:pPr>
            <a:defRPr b="1"/>
          </a:pPr>
          <a:r>
            <a:rPr lang="en-US"/>
            <a:t>Autumn 2023</a:t>
          </a:r>
        </a:p>
      </dgm:t>
    </dgm:pt>
    <dgm:pt modelId="{B5725C06-B4CC-40F5-8976-A91291AA0974}" type="parTrans" cxnId="{1583B5B2-B1E8-46BE-87AB-40BEC1F4F861}">
      <dgm:prSet/>
      <dgm:spPr/>
      <dgm:t>
        <a:bodyPr/>
        <a:lstStyle/>
        <a:p>
          <a:endParaRPr lang="en-US"/>
        </a:p>
      </dgm:t>
    </dgm:pt>
    <dgm:pt modelId="{0385B5BE-7C85-4570-8D8F-D3D14CD42301}" type="sibTrans" cxnId="{1583B5B2-B1E8-46BE-87AB-40BEC1F4F861}">
      <dgm:prSet/>
      <dgm:spPr/>
      <dgm:t>
        <a:bodyPr/>
        <a:lstStyle/>
        <a:p>
          <a:endParaRPr lang="en-US"/>
        </a:p>
      </dgm:t>
    </dgm:pt>
    <dgm:pt modelId="{D29B4DA2-1A35-4AAD-ABBF-FA4998CBCA58}">
      <dgm:prSet/>
      <dgm:spPr/>
      <dgm:t>
        <a:bodyPr/>
        <a:lstStyle/>
        <a:p>
          <a:r>
            <a:rPr lang="en-US"/>
            <a:t>Second Cost of Living Payment</a:t>
          </a:r>
        </a:p>
      </dgm:t>
    </dgm:pt>
    <dgm:pt modelId="{53FB56EF-9DF5-45FF-AA8A-98A806EB8AB5}" type="parTrans" cxnId="{08DD796A-4C07-465A-B703-520280364B85}">
      <dgm:prSet/>
      <dgm:spPr/>
      <dgm:t>
        <a:bodyPr/>
        <a:lstStyle/>
        <a:p>
          <a:endParaRPr lang="en-US"/>
        </a:p>
      </dgm:t>
    </dgm:pt>
    <dgm:pt modelId="{48D60864-A13E-4475-B08D-589D9A3FC4D0}" type="sibTrans" cxnId="{08DD796A-4C07-465A-B703-520280364B85}">
      <dgm:prSet/>
      <dgm:spPr/>
      <dgm:t>
        <a:bodyPr/>
        <a:lstStyle/>
        <a:p>
          <a:endParaRPr lang="en-US"/>
        </a:p>
      </dgm:t>
    </dgm:pt>
    <dgm:pt modelId="{EBC60F9F-446E-40A7-AEA4-52901FA251D5}">
      <dgm:prSet/>
      <dgm:spPr/>
      <dgm:t>
        <a:bodyPr/>
        <a:lstStyle/>
        <a:p>
          <a:r>
            <a:rPr lang="en-US"/>
            <a:t>£300</a:t>
          </a:r>
        </a:p>
      </dgm:t>
    </dgm:pt>
    <dgm:pt modelId="{46BA088C-C21D-4FD8-B70A-34D400211708}" type="parTrans" cxnId="{8DC553A8-C1D1-4643-AAB6-ADF9EA618B6B}">
      <dgm:prSet/>
      <dgm:spPr/>
      <dgm:t>
        <a:bodyPr/>
        <a:lstStyle/>
        <a:p>
          <a:endParaRPr lang="en-US"/>
        </a:p>
      </dgm:t>
    </dgm:pt>
    <dgm:pt modelId="{751400B5-BD9D-43B9-B473-4B967B06D778}" type="sibTrans" cxnId="{8DC553A8-C1D1-4643-AAB6-ADF9EA618B6B}">
      <dgm:prSet/>
      <dgm:spPr/>
      <dgm:t>
        <a:bodyPr/>
        <a:lstStyle/>
        <a:p>
          <a:endParaRPr lang="en-US"/>
        </a:p>
      </dgm:t>
    </dgm:pt>
    <dgm:pt modelId="{912C29B1-5534-421F-B1A9-9BB0048A6BDD}">
      <dgm:prSet/>
      <dgm:spPr/>
      <dgm:t>
        <a:bodyPr/>
        <a:lstStyle/>
        <a:p>
          <a:pPr>
            <a:defRPr b="1"/>
          </a:pPr>
          <a:r>
            <a:rPr lang="en-US"/>
            <a:t>Winter 2023</a:t>
          </a:r>
        </a:p>
      </dgm:t>
    </dgm:pt>
    <dgm:pt modelId="{C42B3908-2C96-4FCF-B4FF-C622E70757F5}" type="parTrans" cxnId="{B5F48755-008B-46C3-839B-C201424BD4D1}">
      <dgm:prSet/>
      <dgm:spPr/>
      <dgm:t>
        <a:bodyPr/>
        <a:lstStyle/>
        <a:p>
          <a:endParaRPr lang="en-US"/>
        </a:p>
      </dgm:t>
    </dgm:pt>
    <dgm:pt modelId="{D8B530A8-FEC5-4E50-BE42-23748ECEAE10}" type="sibTrans" cxnId="{B5F48755-008B-46C3-839B-C201424BD4D1}">
      <dgm:prSet/>
      <dgm:spPr/>
      <dgm:t>
        <a:bodyPr/>
        <a:lstStyle/>
        <a:p>
          <a:endParaRPr lang="en-US"/>
        </a:p>
      </dgm:t>
    </dgm:pt>
    <dgm:pt modelId="{7501971B-492F-4F12-8A4A-2D0A3CF99152}">
      <dgm:prSet/>
      <dgm:spPr/>
      <dgm:t>
        <a:bodyPr/>
        <a:lstStyle/>
        <a:p>
          <a:r>
            <a:rPr lang="en-US"/>
            <a:t>4</a:t>
          </a:r>
        </a:p>
      </dgm:t>
    </dgm:pt>
    <dgm:pt modelId="{F8537E01-2127-4C59-A289-FC936E560B82}" type="parTrans" cxnId="{41F3CBDE-2BD0-4C6A-8BBE-BD346E0F66DD}">
      <dgm:prSet/>
      <dgm:spPr/>
      <dgm:t>
        <a:bodyPr/>
        <a:lstStyle/>
        <a:p>
          <a:endParaRPr lang="en-US"/>
        </a:p>
      </dgm:t>
    </dgm:pt>
    <dgm:pt modelId="{41F2EF39-9EE3-41DE-8B69-AB919C5E2344}" type="sibTrans" cxnId="{41F3CBDE-2BD0-4C6A-8BBE-BD346E0F66DD}">
      <dgm:prSet/>
      <dgm:spPr/>
      <dgm:t>
        <a:bodyPr/>
        <a:lstStyle/>
        <a:p>
          <a:endParaRPr lang="en-US"/>
        </a:p>
      </dgm:t>
    </dgm:pt>
    <dgm:pt modelId="{B0806708-FA6B-4195-93D1-AFDAA856FA72}">
      <dgm:prSet/>
      <dgm:spPr/>
      <dgm:t>
        <a:bodyPr/>
        <a:lstStyle/>
        <a:p>
          <a:r>
            <a:rPr lang="en-US"/>
            <a:t>Pensioner Payment</a:t>
          </a:r>
        </a:p>
      </dgm:t>
    </dgm:pt>
    <dgm:pt modelId="{5169B56C-6275-4D92-AA10-376BEEFF567A}" type="parTrans" cxnId="{E07146A6-8B7F-4828-9A9C-B1D0ED7DDD4B}">
      <dgm:prSet/>
      <dgm:spPr/>
      <dgm:t>
        <a:bodyPr/>
        <a:lstStyle/>
        <a:p>
          <a:endParaRPr lang="en-US"/>
        </a:p>
      </dgm:t>
    </dgm:pt>
    <dgm:pt modelId="{E3DEBF09-BBA7-4145-A27C-C91CA4D04E18}" type="sibTrans" cxnId="{E07146A6-8B7F-4828-9A9C-B1D0ED7DDD4B}">
      <dgm:prSet/>
      <dgm:spPr/>
      <dgm:t>
        <a:bodyPr/>
        <a:lstStyle/>
        <a:p>
          <a:endParaRPr lang="en-US"/>
        </a:p>
      </dgm:t>
    </dgm:pt>
    <dgm:pt modelId="{9EC9129B-439B-4784-AAD9-858E95D60CFA}">
      <dgm:prSet/>
      <dgm:spPr/>
      <dgm:t>
        <a:bodyPr/>
        <a:lstStyle/>
        <a:p>
          <a:r>
            <a:rPr lang="en-US"/>
            <a:t>£300</a:t>
          </a:r>
        </a:p>
      </dgm:t>
    </dgm:pt>
    <dgm:pt modelId="{22CFBD1E-F445-4379-9E7C-BDE74250B133}" type="parTrans" cxnId="{038E1A91-1BA1-443D-ACDF-836C8DD950D0}">
      <dgm:prSet/>
      <dgm:spPr/>
      <dgm:t>
        <a:bodyPr/>
        <a:lstStyle/>
        <a:p>
          <a:endParaRPr lang="en-US"/>
        </a:p>
      </dgm:t>
    </dgm:pt>
    <dgm:pt modelId="{1C98E41F-62DC-445B-B449-75265BA25BE7}" type="sibTrans" cxnId="{038E1A91-1BA1-443D-ACDF-836C8DD950D0}">
      <dgm:prSet/>
      <dgm:spPr/>
      <dgm:t>
        <a:bodyPr/>
        <a:lstStyle/>
        <a:p>
          <a:endParaRPr lang="en-US"/>
        </a:p>
      </dgm:t>
    </dgm:pt>
    <dgm:pt modelId="{919574E5-CDD7-4F7E-AF83-2D2B202B3C8A}">
      <dgm:prSet/>
      <dgm:spPr/>
      <dgm:t>
        <a:bodyPr/>
        <a:lstStyle/>
        <a:p>
          <a:pPr>
            <a:defRPr b="1"/>
          </a:pPr>
          <a:r>
            <a:rPr lang="en-US"/>
            <a:t>Spring 2024</a:t>
          </a:r>
        </a:p>
      </dgm:t>
    </dgm:pt>
    <dgm:pt modelId="{7C4D2A2A-2EE7-4183-8418-89D74A10B38E}" type="parTrans" cxnId="{5978C543-0394-4FB7-AC25-10754F53579D}">
      <dgm:prSet/>
      <dgm:spPr/>
      <dgm:t>
        <a:bodyPr/>
        <a:lstStyle/>
        <a:p>
          <a:endParaRPr lang="en-US"/>
        </a:p>
      </dgm:t>
    </dgm:pt>
    <dgm:pt modelId="{99C19929-AE73-4584-B6AA-694213084E5D}" type="sibTrans" cxnId="{5978C543-0394-4FB7-AC25-10754F53579D}">
      <dgm:prSet/>
      <dgm:spPr/>
      <dgm:t>
        <a:bodyPr/>
        <a:lstStyle/>
        <a:p>
          <a:endParaRPr lang="en-US"/>
        </a:p>
      </dgm:t>
    </dgm:pt>
    <dgm:pt modelId="{6589E21F-FAEA-440F-8E9E-99C6F6A1C4E8}">
      <dgm:prSet/>
      <dgm:spPr/>
      <dgm:t>
        <a:bodyPr/>
        <a:lstStyle/>
        <a:p>
          <a:r>
            <a:rPr lang="en-US"/>
            <a:t>Third Cost of Living Payment</a:t>
          </a:r>
        </a:p>
      </dgm:t>
    </dgm:pt>
    <dgm:pt modelId="{ADDBD0FB-6FF0-4A53-88E8-56EF8AD59DE7}" type="parTrans" cxnId="{9C8E97CF-EDBC-4BB5-9F3A-D2C8F62F87A9}">
      <dgm:prSet/>
      <dgm:spPr/>
      <dgm:t>
        <a:bodyPr/>
        <a:lstStyle/>
        <a:p>
          <a:endParaRPr lang="en-US"/>
        </a:p>
      </dgm:t>
    </dgm:pt>
    <dgm:pt modelId="{4848D168-611B-436B-9B41-0C5C210DD799}" type="sibTrans" cxnId="{9C8E97CF-EDBC-4BB5-9F3A-D2C8F62F87A9}">
      <dgm:prSet/>
      <dgm:spPr/>
      <dgm:t>
        <a:bodyPr/>
        <a:lstStyle/>
        <a:p>
          <a:endParaRPr lang="en-US"/>
        </a:p>
      </dgm:t>
    </dgm:pt>
    <dgm:pt modelId="{3E36689B-21EE-47A5-B7D0-8FC332CF3051}">
      <dgm:prSet/>
      <dgm:spPr/>
      <dgm:t>
        <a:bodyPr/>
        <a:lstStyle/>
        <a:p>
          <a:r>
            <a:rPr lang="en-US"/>
            <a:t>£299</a:t>
          </a:r>
        </a:p>
      </dgm:t>
    </dgm:pt>
    <dgm:pt modelId="{D91F950A-CF8F-4D7E-90F0-8B9180B227FE}" type="parTrans" cxnId="{453F0E35-99F8-4711-B718-693018B72EC6}">
      <dgm:prSet/>
      <dgm:spPr/>
      <dgm:t>
        <a:bodyPr/>
        <a:lstStyle/>
        <a:p>
          <a:endParaRPr lang="en-US"/>
        </a:p>
      </dgm:t>
    </dgm:pt>
    <dgm:pt modelId="{34375828-622C-4FE8-971D-1A7189D9105C}" type="sibTrans" cxnId="{453F0E35-99F8-4711-B718-693018B72EC6}">
      <dgm:prSet/>
      <dgm:spPr/>
      <dgm:t>
        <a:bodyPr/>
        <a:lstStyle/>
        <a:p>
          <a:endParaRPr lang="en-US"/>
        </a:p>
      </dgm:t>
    </dgm:pt>
    <dgm:pt modelId="{D47685B7-2785-4885-965D-BC850A2E1084}" type="pres">
      <dgm:prSet presAssocID="{C648F635-8084-4337-ACD8-8FA7EE20AA54}" presName="root" presStyleCnt="0">
        <dgm:presLayoutVars>
          <dgm:chMax/>
          <dgm:chPref/>
          <dgm:animLvl val="lvl"/>
        </dgm:presLayoutVars>
      </dgm:prSet>
      <dgm:spPr/>
    </dgm:pt>
    <dgm:pt modelId="{A85BF2A9-261F-40CE-BC19-41C110B8C43E}" type="pres">
      <dgm:prSet presAssocID="{C648F635-8084-4337-ACD8-8FA7EE20AA54}" presName="divider" presStyleLbl="fgAcc1" presStyleIdx="0" presStyleCnt="6"/>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FC196687-D101-4CE3-BE95-9B27B15AF2F1}" type="pres">
      <dgm:prSet presAssocID="{C648F635-8084-4337-ACD8-8FA7EE20AA54}" presName="nodes" presStyleCnt="0">
        <dgm:presLayoutVars>
          <dgm:chMax/>
          <dgm:chPref/>
          <dgm:animLvl val="lvl"/>
        </dgm:presLayoutVars>
      </dgm:prSet>
      <dgm:spPr/>
    </dgm:pt>
    <dgm:pt modelId="{7B9A08E1-D630-4CE3-9301-2ABC31465E7E}" type="pres">
      <dgm:prSet presAssocID="{694140E3-2D60-4C18-BA32-2D136CD897A2}" presName="composite" presStyleCnt="0"/>
      <dgm:spPr/>
    </dgm:pt>
    <dgm:pt modelId="{D50230CD-5EF5-4B09-8461-3937E2320F20}" type="pres">
      <dgm:prSet presAssocID="{694140E3-2D60-4C18-BA32-2D136CD897A2}" presName="ConnectorPoint" presStyleLbl="lnNode1" presStyleIdx="0"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87EEC21-BBEC-4296-AFFC-4E8DDB61635E}" type="pres">
      <dgm:prSet presAssocID="{694140E3-2D60-4C18-BA32-2D136CD897A2}" presName="DropPinPlaceHolder" presStyleCnt="0"/>
      <dgm:spPr/>
    </dgm:pt>
    <dgm:pt modelId="{5B2C28D6-610B-4FD6-A8D8-03F13322CE71}" type="pres">
      <dgm:prSet presAssocID="{694140E3-2D60-4C18-BA32-2D136CD897A2}" presName="DropPin" presStyleLbl="alignNode1" presStyleIdx="0" presStyleCnt="5"/>
      <dgm:spPr/>
    </dgm:pt>
    <dgm:pt modelId="{7EACF3AF-2B5C-42DC-9E76-90AAD32DFF36}" type="pres">
      <dgm:prSet presAssocID="{694140E3-2D60-4C18-BA32-2D136CD897A2}" presName="Ellipse"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09AB7E24-D49D-488C-B888-1EE3DBF881EA}" type="pres">
      <dgm:prSet presAssocID="{694140E3-2D60-4C18-BA32-2D136CD897A2}" presName="L2TextContainer" presStyleLbl="revTx" presStyleIdx="0" presStyleCnt="10">
        <dgm:presLayoutVars>
          <dgm:bulletEnabled val="1"/>
        </dgm:presLayoutVars>
      </dgm:prSet>
      <dgm:spPr/>
    </dgm:pt>
    <dgm:pt modelId="{C475F8AE-1107-4A77-AACA-1ED50D98CF92}" type="pres">
      <dgm:prSet presAssocID="{694140E3-2D60-4C18-BA32-2D136CD897A2}" presName="L1TextContainer" presStyleLbl="revTx" presStyleIdx="1" presStyleCnt="10">
        <dgm:presLayoutVars>
          <dgm:chMax val="1"/>
          <dgm:chPref val="1"/>
          <dgm:bulletEnabled val="1"/>
        </dgm:presLayoutVars>
      </dgm:prSet>
      <dgm:spPr/>
    </dgm:pt>
    <dgm:pt modelId="{5D079FEC-A346-481B-90F8-79DE63779745}" type="pres">
      <dgm:prSet presAssocID="{694140E3-2D60-4C18-BA32-2D136CD897A2}" presName="ConnectLine" presStyleLbl="sibTrans1D1" presStyleIdx="0" presStyleCnt="5"/>
      <dgm:spPr>
        <a:noFill/>
        <a:ln w="12700" cap="flat" cmpd="sng" algn="ctr">
          <a:solidFill>
            <a:schemeClr val="accent1">
              <a:hueOff val="0"/>
              <a:satOff val="0"/>
              <a:lumOff val="0"/>
              <a:alphaOff val="0"/>
            </a:schemeClr>
          </a:solidFill>
          <a:prstDash val="dash"/>
          <a:miter lim="800000"/>
        </a:ln>
        <a:effectLst/>
      </dgm:spPr>
    </dgm:pt>
    <dgm:pt modelId="{644FBFA0-7346-46E0-A4FD-E3CDD6848DC6}" type="pres">
      <dgm:prSet presAssocID="{694140E3-2D60-4C18-BA32-2D136CD897A2}" presName="EmptyPlaceHolder" presStyleCnt="0"/>
      <dgm:spPr/>
    </dgm:pt>
    <dgm:pt modelId="{BFF311E8-5168-4C62-A066-BE9909528573}" type="pres">
      <dgm:prSet presAssocID="{67B7CE25-4D1F-48B2-A9D8-2C1992BAE693}" presName="spaceBetweenRectangles" presStyleCnt="0"/>
      <dgm:spPr/>
    </dgm:pt>
    <dgm:pt modelId="{C8C806F5-B89F-46ED-ACC2-A12ED1E5C878}" type="pres">
      <dgm:prSet presAssocID="{A4CEB532-E088-40B4-B65A-F5083C92175D}" presName="composite" presStyleCnt="0"/>
      <dgm:spPr/>
    </dgm:pt>
    <dgm:pt modelId="{1329D859-2AED-4196-91AB-E3C3C7EE3A71}" type="pres">
      <dgm:prSet presAssocID="{A4CEB532-E088-40B4-B65A-F5083C92175D}" presName="ConnectorPoint" presStyleLbl="lnNode1" presStyleIdx="1"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E8BD731-8904-43EE-84FB-2F33E3B785E1}" type="pres">
      <dgm:prSet presAssocID="{A4CEB532-E088-40B4-B65A-F5083C92175D}" presName="DropPinPlaceHolder" presStyleCnt="0"/>
      <dgm:spPr/>
    </dgm:pt>
    <dgm:pt modelId="{3E268FC8-97EE-4C9C-B008-259D49BC4DB7}" type="pres">
      <dgm:prSet presAssocID="{A4CEB532-E088-40B4-B65A-F5083C92175D}" presName="DropPin" presStyleLbl="alignNode1" presStyleIdx="1" presStyleCnt="5"/>
      <dgm:spPr/>
    </dgm:pt>
    <dgm:pt modelId="{7985E6E3-45CF-4F62-87DA-740ABE0CA4C0}" type="pres">
      <dgm:prSet presAssocID="{A4CEB532-E088-40B4-B65A-F5083C92175D}" presName="Ellipse"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1559AD3D-3ADC-4ABA-A613-69D036BFBFBF}" type="pres">
      <dgm:prSet presAssocID="{A4CEB532-E088-40B4-B65A-F5083C92175D}" presName="L2TextContainer" presStyleLbl="revTx" presStyleIdx="2" presStyleCnt="10">
        <dgm:presLayoutVars>
          <dgm:bulletEnabled val="1"/>
        </dgm:presLayoutVars>
      </dgm:prSet>
      <dgm:spPr/>
    </dgm:pt>
    <dgm:pt modelId="{9F0EA519-5226-4717-AE5A-A5321467DE16}" type="pres">
      <dgm:prSet presAssocID="{A4CEB532-E088-40B4-B65A-F5083C92175D}" presName="L1TextContainer" presStyleLbl="revTx" presStyleIdx="3" presStyleCnt="10">
        <dgm:presLayoutVars>
          <dgm:chMax val="1"/>
          <dgm:chPref val="1"/>
          <dgm:bulletEnabled val="1"/>
        </dgm:presLayoutVars>
      </dgm:prSet>
      <dgm:spPr/>
    </dgm:pt>
    <dgm:pt modelId="{EF42885F-1382-48E5-83BE-59243FDE4B9E}" type="pres">
      <dgm:prSet presAssocID="{A4CEB532-E088-40B4-B65A-F5083C92175D}" presName="ConnectLine" presStyleLbl="sibTrans1D1" presStyleIdx="1" presStyleCnt="5"/>
      <dgm:spPr>
        <a:noFill/>
        <a:ln w="12700" cap="flat" cmpd="sng" algn="ctr">
          <a:solidFill>
            <a:schemeClr val="accent1">
              <a:hueOff val="0"/>
              <a:satOff val="0"/>
              <a:lumOff val="0"/>
              <a:alphaOff val="0"/>
            </a:schemeClr>
          </a:solidFill>
          <a:prstDash val="dash"/>
          <a:miter lim="800000"/>
        </a:ln>
        <a:effectLst/>
      </dgm:spPr>
    </dgm:pt>
    <dgm:pt modelId="{362F3F50-9147-4796-92E6-6CA2C218F6AC}" type="pres">
      <dgm:prSet presAssocID="{A4CEB532-E088-40B4-B65A-F5083C92175D}" presName="EmptyPlaceHolder" presStyleCnt="0"/>
      <dgm:spPr/>
    </dgm:pt>
    <dgm:pt modelId="{C9F5693C-B6B6-49CA-8764-346A41D75B42}" type="pres">
      <dgm:prSet presAssocID="{3EE7507B-E797-42C2-817E-5A453AD13588}" presName="spaceBetweenRectangles" presStyleCnt="0"/>
      <dgm:spPr/>
    </dgm:pt>
    <dgm:pt modelId="{B57015D4-C051-4C27-9CA1-89677B874B91}" type="pres">
      <dgm:prSet presAssocID="{801AD3BF-DBBC-4216-BBC6-AF6F4049920F}" presName="composite" presStyleCnt="0"/>
      <dgm:spPr/>
    </dgm:pt>
    <dgm:pt modelId="{94E0048A-7DE5-4883-A516-CD16A1BA5D18}" type="pres">
      <dgm:prSet presAssocID="{801AD3BF-DBBC-4216-BBC6-AF6F4049920F}" presName="ConnectorPoint" presStyleLbl="lnNode1" presStyleIdx="2"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48D600C-676F-41D2-BC1F-B0581C66DA14}" type="pres">
      <dgm:prSet presAssocID="{801AD3BF-DBBC-4216-BBC6-AF6F4049920F}" presName="DropPinPlaceHolder" presStyleCnt="0"/>
      <dgm:spPr/>
    </dgm:pt>
    <dgm:pt modelId="{4E0E63C1-1EDB-4506-9831-247DA9CCA841}" type="pres">
      <dgm:prSet presAssocID="{801AD3BF-DBBC-4216-BBC6-AF6F4049920F}" presName="DropPin" presStyleLbl="alignNode1" presStyleIdx="2" presStyleCnt="5"/>
      <dgm:spPr/>
    </dgm:pt>
    <dgm:pt modelId="{244BE39F-4E13-45E8-A355-E87D75435B2F}" type="pres">
      <dgm:prSet presAssocID="{801AD3BF-DBBC-4216-BBC6-AF6F4049920F}" presName="Ellipse"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AF48C325-03A1-4243-9277-500B71C2312D}" type="pres">
      <dgm:prSet presAssocID="{801AD3BF-DBBC-4216-BBC6-AF6F4049920F}" presName="L2TextContainer" presStyleLbl="revTx" presStyleIdx="4" presStyleCnt="10">
        <dgm:presLayoutVars>
          <dgm:bulletEnabled val="1"/>
        </dgm:presLayoutVars>
      </dgm:prSet>
      <dgm:spPr/>
    </dgm:pt>
    <dgm:pt modelId="{47DB746B-8676-4D10-AAD3-13EFEA11201F}" type="pres">
      <dgm:prSet presAssocID="{801AD3BF-DBBC-4216-BBC6-AF6F4049920F}" presName="L1TextContainer" presStyleLbl="revTx" presStyleIdx="5" presStyleCnt="10">
        <dgm:presLayoutVars>
          <dgm:chMax val="1"/>
          <dgm:chPref val="1"/>
          <dgm:bulletEnabled val="1"/>
        </dgm:presLayoutVars>
      </dgm:prSet>
      <dgm:spPr/>
    </dgm:pt>
    <dgm:pt modelId="{55DBE64A-AF64-4D73-B8DB-D88C6A6C3ADC}" type="pres">
      <dgm:prSet presAssocID="{801AD3BF-DBBC-4216-BBC6-AF6F4049920F}" presName="ConnectLine" presStyleLbl="sibTrans1D1" presStyleIdx="2" presStyleCnt="5"/>
      <dgm:spPr>
        <a:noFill/>
        <a:ln w="12700" cap="flat" cmpd="sng" algn="ctr">
          <a:solidFill>
            <a:schemeClr val="accent1">
              <a:hueOff val="0"/>
              <a:satOff val="0"/>
              <a:lumOff val="0"/>
              <a:alphaOff val="0"/>
            </a:schemeClr>
          </a:solidFill>
          <a:prstDash val="dash"/>
          <a:miter lim="800000"/>
        </a:ln>
        <a:effectLst/>
      </dgm:spPr>
    </dgm:pt>
    <dgm:pt modelId="{B04BE4B4-FB63-4125-9291-ADC549717DEE}" type="pres">
      <dgm:prSet presAssocID="{801AD3BF-DBBC-4216-BBC6-AF6F4049920F}" presName="EmptyPlaceHolder" presStyleCnt="0"/>
      <dgm:spPr/>
    </dgm:pt>
    <dgm:pt modelId="{CC199E40-57CB-48A4-BE02-D358B378A113}" type="pres">
      <dgm:prSet presAssocID="{0385B5BE-7C85-4570-8D8F-D3D14CD42301}" presName="spaceBetweenRectangles" presStyleCnt="0"/>
      <dgm:spPr/>
    </dgm:pt>
    <dgm:pt modelId="{DA2E6B1B-5C52-4E55-883B-66EAE63DE7A2}" type="pres">
      <dgm:prSet presAssocID="{912C29B1-5534-421F-B1A9-9BB0048A6BDD}" presName="composite" presStyleCnt="0"/>
      <dgm:spPr/>
    </dgm:pt>
    <dgm:pt modelId="{FAB8F405-F719-4CF6-A1F1-1845C2244356}" type="pres">
      <dgm:prSet presAssocID="{912C29B1-5534-421F-B1A9-9BB0048A6BDD}" presName="ConnectorPoint" presStyleLbl="lnNode1" presStyleIdx="3"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BFC517B-B2D4-4FD8-93A6-E9734D17DD9A}" type="pres">
      <dgm:prSet presAssocID="{912C29B1-5534-421F-B1A9-9BB0048A6BDD}" presName="DropPinPlaceHolder" presStyleCnt="0"/>
      <dgm:spPr/>
    </dgm:pt>
    <dgm:pt modelId="{568D0CF6-B29A-4561-BF09-D449B8B8C0E8}" type="pres">
      <dgm:prSet presAssocID="{912C29B1-5534-421F-B1A9-9BB0048A6BDD}" presName="DropPin" presStyleLbl="alignNode1" presStyleIdx="3" presStyleCnt="5"/>
      <dgm:spPr/>
    </dgm:pt>
    <dgm:pt modelId="{BBF8DF9D-ED03-4C98-9DBB-82FA95F21902}" type="pres">
      <dgm:prSet presAssocID="{912C29B1-5534-421F-B1A9-9BB0048A6BDD}" presName="Ellipse"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8F94DFF7-1F61-400F-987C-8790525307C0}" type="pres">
      <dgm:prSet presAssocID="{912C29B1-5534-421F-B1A9-9BB0048A6BDD}" presName="L2TextContainer" presStyleLbl="revTx" presStyleIdx="6" presStyleCnt="10">
        <dgm:presLayoutVars>
          <dgm:bulletEnabled val="1"/>
        </dgm:presLayoutVars>
      </dgm:prSet>
      <dgm:spPr/>
    </dgm:pt>
    <dgm:pt modelId="{30A53829-AC76-49CB-85CF-E5E31F6DB751}" type="pres">
      <dgm:prSet presAssocID="{912C29B1-5534-421F-B1A9-9BB0048A6BDD}" presName="L1TextContainer" presStyleLbl="revTx" presStyleIdx="7" presStyleCnt="10">
        <dgm:presLayoutVars>
          <dgm:chMax val="1"/>
          <dgm:chPref val="1"/>
          <dgm:bulletEnabled val="1"/>
        </dgm:presLayoutVars>
      </dgm:prSet>
      <dgm:spPr/>
    </dgm:pt>
    <dgm:pt modelId="{890D3B8F-A540-494D-BC6F-44338E1028FA}" type="pres">
      <dgm:prSet presAssocID="{912C29B1-5534-421F-B1A9-9BB0048A6BDD}" presName="ConnectLine" presStyleLbl="sibTrans1D1" presStyleIdx="3" presStyleCnt="5"/>
      <dgm:spPr>
        <a:noFill/>
        <a:ln w="12700" cap="flat" cmpd="sng" algn="ctr">
          <a:solidFill>
            <a:schemeClr val="accent1">
              <a:hueOff val="0"/>
              <a:satOff val="0"/>
              <a:lumOff val="0"/>
              <a:alphaOff val="0"/>
            </a:schemeClr>
          </a:solidFill>
          <a:prstDash val="dash"/>
          <a:miter lim="800000"/>
        </a:ln>
        <a:effectLst/>
      </dgm:spPr>
    </dgm:pt>
    <dgm:pt modelId="{4B20ED9E-522C-4F29-977C-765E23553AB2}" type="pres">
      <dgm:prSet presAssocID="{912C29B1-5534-421F-B1A9-9BB0048A6BDD}" presName="EmptyPlaceHolder" presStyleCnt="0"/>
      <dgm:spPr/>
    </dgm:pt>
    <dgm:pt modelId="{CEC30A67-3D65-4BD2-904F-E0F8D3ADB640}" type="pres">
      <dgm:prSet presAssocID="{D8B530A8-FEC5-4E50-BE42-23748ECEAE10}" presName="spaceBetweenRectangles" presStyleCnt="0"/>
      <dgm:spPr/>
    </dgm:pt>
    <dgm:pt modelId="{B248B3F2-732D-452E-B4B7-6D78007CE0E0}" type="pres">
      <dgm:prSet presAssocID="{919574E5-CDD7-4F7E-AF83-2D2B202B3C8A}" presName="composite" presStyleCnt="0"/>
      <dgm:spPr/>
    </dgm:pt>
    <dgm:pt modelId="{EFB16A88-4CB0-4682-887B-09F25D8D8BE5}" type="pres">
      <dgm:prSet presAssocID="{919574E5-CDD7-4F7E-AF83-2D2B202B3C8A}" presName="ConnectorPoint" presStyleLbl="lnNode1" presStyleIdx="4"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2035320-28FE-453A-9BD2-B1BD9A31C84D}" type="pres">
      <dgm:prSet presAssocID="{919574E5-CDD7-4F7E-AF83-2D2B202B3C8A}" presName="DropPinPlaceHolder" presStyleCnt="0"/>
      <dgm:spPr/>
    </dgm:pt>
    <dgm:pt modelId="{8FB09A74-CFB8-4F12-BF40-CE8CEA9918EA}" type="pres">
      <dgm:prSet presAssocID="{919574E5-CDD7-4F7E-AF83-2D2B202B3C8A}" presName="DropPin" presStyleLbl="alignNode1" presStyleIdx="4" presStyleCnt="5"/>
      <dgm:spPr/>
    </dgm:pt>
    <dgm:pt modelId="{104A2879-4851-41C1-80DE-C2E6C9035BA3}" type="pres">
      <dgm:prSet presAssocID="{919574E5-CDD7-4F7E-AF83-2D2B202B3C8A}" presName="Ellipse"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DA15D007-4B4A-4D47-94C4-014E642A56DC}" type="pres">
      <dgm:prSet presAssocID="{919574E5-CDD7-4F7E-AF83-2D2B202B3C8A}" presName="L2TextContainer" presStyleLbl="revTx" presStyleIdx="8" presStyleCnt="10">
        <dgm:presLayoutVars>
          <dgm:bulletEnabled val="1"/>
        </dgm:presLayoutVars>
      </dgm:prSet>
      <dgm:spPr/>
    </dgm:pt>
    <dgm:pt modelId="{BE4861CC-175F-4E24-903A-6488C59B8E12}" type="pres">
      <dgm:prSet presAssocID="{919574E5-CDD7-4F7E-AF83-2D2B202B3C8A}" presName="L1TextContainer" presStyleLbl="revTx" presStyleIdx="9" presStyleCnt="10">
        <dgm:presLayoutVars>
          <dgm:chMax val="1"/>
          <dgm:chPref val="1"/>
          <dgm:bulletEnabled val="1"/>
        </dgm:presLayoutVars>
      </dgm:prSet>
      <dgm:spPr/>
    </dgm:pt>
    <dgm:pt modelId="{9E03538F-6B57-4452-AAED-658E15BAE597}" type="pres">
      <dgm:prSet presAssocID="{919574E5-CDD7-4F7E-AF83-2D2B202B3C8A}" presName="ConnectLine" presStyleLbl="sibTrans1D1" presStyleIdx="4" presStyleCnt="5"/>
      <dgm:spPr>
        <a:noFill/>
        <a:ln w="12700" cap="flat" cmpd="sng" algn="ctr">
          <a:solidFill>
            <a:schemeClr val="accent1">
              <a:hueOff val="0"/>
              <a:satOff val="0"/>
              <a:lumOff val="0"/>
              <a:alphaOff val="0"/>
            </a:schemeClr>
          </a:solidFill>
          <a:prstDash val="dash"/>
          <a:miter lim="800000"/>
        </a:ln>
        <a:effectLst/>
      </dgm:spPr>
    </dgm:pt>
    <dgm:pt modelId="{66FA877E-E59A-40E8-A0B6-DE39B217A7E6}" type="pres">
      <dgm:prSet presAssocID="{919574E5-CDD7-4F7E-AF83-2D2B202B3C8A}" presName="EmptyPlaceHolder" presStyleCnt="0"/>
      <dgm:spPr/>
    </dgm:pt>
  </dgm:ptLst>
  <dgm:cxnLst>
    <dgm:cxn modelId="{CCA1F905-A8AE-412E-9B41-171B4FAB8010}" type="presOf" srcId="{6589E21F-FAEA-440F-8E9E-99C6F6A1C4E8}" destId="{DA15D007-4B4A-4D47-94C4-014E642A56DC}" srcOrd="0" destOrd="0" presId="urn:microsoft.com/office/officeart/2017/3/layout/DropPinTimeline"/>
    <dgm:cxn modelId="{3F620F07-DE83-4E12-B514-03BE5BD9FC8B}" type="presOf" srcId="{801AD3BF-DBBC-4216-BBC6-AF6F4049920F}" destId="{47DB746B-8676-4D10-AAD3-13EFEA11201F}" srcOrd="0" destOrd="0" presId="urn:microsoft.com/office/officeart/2017/3/layout/DropPinTimeline"/>
    <dgm:cxn modelId="{DF0B1417-5E72-41D5-8E71-57671D6C2184}" type="presOf" srcId="{694140E3-2D60-4C18-BA32-2D136CD897A2}" destId="{C475F8AE-1107-4A77-AACA-1ED50D98CF92}" srcOrd="0" destOrd="0" presId="urn:microsoft.com/office/officeart/2017/3/layout/DropPinTimeline"/>
    <dgm:cxn modelId="{FC19981B-5380-470C-B589-7E1AF7078970}" type="presOf" srcId="{2E75BC17-82CE-42E7-8230-E19015D42DDF}" destId="{1559AD3D-3ADC-4ABA-A613-69D036BFBFBF}" srcOrd="0" destOrd="0" presId="urn:microsoft.com/office/officeart/2017/3/layout/DropPinTimeline"/>
    <dgm:cxn modelId="{C1EFCB21-6899-4A63-A051-83E1E2BB5775}" type="presOf" srcId="{9EC9129B-439B-4784-AAD9-858E95D60CFA}" destId="{8F94DFF7-1F61-400F-987C-8790525307C0}" srcOrd="0" destOrd="2" presId="urn:microsoft.com/office/officeart/2017/3/layout/DropPinTimeline"/>
    <dgm:cxn modelId="{01907C31-BCB9-459A-A744-368CC66CE8CE}" srcId="{C648F635-8084-4337-ACD8-8FA7EE20AA54}" destId="{A4CEB532-E088-40B4-B65A-F5083C92175D}" srcOrd="1" destOrd="0" parTransId="{339A4DEF-6010-4597-9701-0DC1536D1EED}" sibTransId="{3EE7507B-E797-42C2-817E-5A453AD13588}"/>
    <dgm:cxn modelId="{453F0E35-99F8-4711-B718-693018B72EC6}" srcId="{919574E5-CDD7-4F7E-AF83-2D2B202B3C8A}" destId="{3E36689B-21EE-47A5-B7D0-8FC332CF3051}" srcOrd="1" destOrd="0" parTransId="{D91F950A-CF8F-4D7E-90F0-8B9180B227FE}" sibTransId="{34375828-622C-4FE8-971D-1A7189D9105C}"/>
    <dgm:cxn modelId="{3EE3AB5C-2AB9-4B1F-9582-D92E5AEBE3B8}" type="presOf" srcId="{D29B4DA2-1A35-4AAD-ABBF-FA4998CBCA58}" destId="{AF48C325-03A1-4243-9277-500B71C2312D}" srcOrd="0" destOrd="0" presId="urn:microsoft.com/office/officeart/2017/3/layout/DropPinTimeline"/>
    <dgm:cxn modelId="{4A5E6F5E-4977-4412-9DAC-F2795E873AC6}" type="presOf" srcId="{A4CEB532-E088-40B4-B65A-F5083C92175D}" destId="{9F0EA519-5226-4717-AE5A-A5321467DE16}" srcOrd="0" destOrd="0" presId="urn:microsoft.com/office/officeart/2017/3/layout/DropPinTimeline"/>
    <dgm:cxn modelId="{5978C543-0394-4FB7-AC25-10754F53579D}" srcId="{C648F635-8084-4337-ACD8-8FA7EE20AA54}" destId="{919574E5-CDD7-4F7E-AF83-2D2B202B3C8A}" srcOrd="4" destOrd="0" parTransId="{7C4D2A2A-2EE7-4183-8418-89D74A10B38E}" sibTransId="{99C19929-AE73-4584-B6AA-694213084E5D}"/>
    <dgm:cxn modelId="{4A570466-AF49-4749-8F3F-60ADF7AE284D}" type="presOf" srcId="{B0806708-FA6B-4195-93D1-AFDAA856FA72}" destId="{8F94DFF7-1F61-400F-987C-8790525307C0}" srcOrd="0" destOrd="1" presId="urn:microsoft.com/office/officeart/2017/3/layout/DropPinTimeline"/>
    <dgm:cxn modelId="{BB6F5B6A-2F72-457D-ADC5-674E3A75B8DC}" type="presOf" srcId="{7BA09793-E5C7-41EA-B88E-0E253B6F2D45}" destId="{09AB7E24-D49D-488C-B888-1EE3DBF881EA}" srcOrd="0" destOrd="0" presId="urn:microsoft.com/office/officeart/2017/3/layout/DropPinTimeline"/>
    <dgm:cxn modelId="{08DD796A-4C07-465A-B703-520280364B85}" srcId="{801AD3BF-DBBC-4216-BBC6-AF6F4049920F}" destId="{D29B4DA2-1A35-4AAD-ABBF-FA4998CBCA58}" srcOrd="0" destOrd="0" parTransId="{53FB56EF-9DF5-45FF-AA8A-98A806EB8AB5}" sibTransId="{48D60864-A13E-4475-B08D-589D9A3FC4D0}"/>
    <dgm:cxn modelId="{B5F48755-008B-46C3-839B-C201424BD4D1}" srcId="{C648F635-8084-4337-ACD8-8FA7EE20AA54}" destId="{912C29B1-5534-421F-B1A9-9BB0048A6BDD}" srcOrd="3" destOrd="0" parTransId="{C42B3908-2C96-4FCF-B4FF-C622E70757F5}" sibTransId="{D8B530A8-FEC5-4E50-BE42-23748ECEAE10}"/>
    <dgm:cxn modelId="{8E98995A-7185-4A44-825D-E0C42C90EF0A}" type="presOf" srcId="{C648F635-8084-4337-ACD8-8FA7EE20AA54}" destId="{D47685B7-2785-4885-965D-BC850A2E1084}" srcOrd="0" destOrd="0" presId="urn:microsoft.com/office/officeart/2017/3/layout/DropPinTimeline"/>
    <dgm:cxn modelId="{038E1A91-1BA1-443D-ACDF-836C8DD950D0}" srcId="{7501971B-492F-4F12-8A4A-2D0A3CF99152}" destId="{9EC9129B-439B-4784-AAD9-858E95D60CFA}" srcOrd="1" destOrd="0" parTransId="{22CFBD1E-F445-4379-9E7C-BDE74250B133}" sibTransId="{1C98E41F-62DC-445B-B449-75265BA25BE7}"/>
    <dgm:cxn modelId="{7ABF2893-E15A-4A79-ADF6-DA90411032DE}" srcId="{694140E3-2D60-4C18-BA32-2D136CD897A2}" destId="{7BA09793-E5C7-41EA-B88E-0E253B6F2D45}" srcOrd="0" destOrd="0" parTransId="{076FFD70-1453-49CB-8307-36D5C28A586E}" sibTransId="{539C07F3-D335-486A-BACE-29C8B1331702}"/>
    <dgm:cxn modelId="{D0B09B97-8D07-4827-9A9D-6B703AF8705A}" type="presOf" srcId="{7E45E04D-6432-4BF9-8ADE-CC1D804E1F5E}" destId="{1559AD3D-3ADC-4ABA-A613-69D036BFBFBF}" srcOrd="0" destOrd="1" presId="urn:microsoft.com/office/officeart/2017/3/layout/DropPinTimeline"/>
    <dgm:cxn modelId="{7EC65B9C-60DD-451F-A855-39657E343CB2}" type="presOf" srcId="{6E655DC3-D579-4A08-A406-0343485EFE58}" destId="{09AB7E24-D49D-488C-B888-1EE3DBF881EA}" srcOrd="0" destOrd="1" presId="urn:microsoft.com/office/officeart/2017/3/layout/DropPinTimeline"/>
    <dgm:cxn modelId="{1E69E5A1-3482-480A-A0C0-D0966220E497}" srcId="{694140E3-2D60-4C18-BA32-2D136CD897A2}" destId="{6E655DC3-D579-4A08-A406-0343485EFE58}" srcOrd="1" destOrd="0" parTransId="{5CD84678-897A-4D06-BDC6-DF1555CB7E30}" sibTransId="{C1E5DF45-4530-4C85-A673-F8EB56547C23}"/>
    <dgm:cxn modelId="{E07146A6-8B7F-4828-9A9C-B1D0ED7DDD4B}" srcId="{7501971B-492F-4F12-8A4A-2D0A3CF99152}" destId="{B0806708-FA6B-4195-93D1-AFDAA856FA72}" srcOrd="0" destOrd="0" parTransId="{5169B56C-6275-4D92-AA10-376BEEFF567A}" sibTransId="{E3DEBF09-BBA7-4145-A27C-C91CA4D04E18}"/>
    <dgm:cxn modelId="{8DC553A8-C1D1-4643-AAB6-ADF9EA618B6B}" srcId="{801AD3BF-DBBC-4216-BBC6-AF6F4049920F}" destId="{EBC60F9F-446E-40A7-AEA4-52901FA251D5}" srcOrd="1" destOrd="0" parTransId="{46BA088C-C21D-4FD8-B70A-34D400211708}" sibTransId="{751400B5-BD9D-43B9-B473-4B967B06D778}"/>
    <dgm:cxn modelId="{67964FAA-2042-4CBE-8D22-B0426B1E665C}" type="presOf" srcId="{912C29B1-5534-421F-B1A9-9BB0048A6BDD}" destId="{30A53829-AC76-49CB-85CF-E5E31F6DB751}" srcOrd="0" destOrd="0" presId="urn:microsoft.com/office/officeart/2017/3/layout/DropPinTimeline"/>
    <dgm:cxn modelId="{2CFFA2AA-87C6-4453-94EC-32FB7FB7F229}" srcId="{C648F635-8084-4337-ACD8-8FA7EE20AA54}" destId="{694140E3-2D60-4C18-BA32-2D136CD897A2}" srcOrd="0" destOrd="0" parTransId="{AFF191F1-8C19-4077-8CA7-F9684D24C6F5}" sibTransId="{67B7CE25-4D1F-48B2-A9D8-2C1992BAE693}"/>
    <dgm:cxn modelId="{1583B5B2-B1E8-46BE-87AB-40BEC1F4F861}" srcId="{C648F635-8084-4337-ACD8-8FA7EE20AA54}" destId="{801AD3BF-DBBC-4216-BBC6-AF6F4049920F}" srcOrd="2" destOrd="0" parTransId="{B5725C06-B4CC-40F5-8976-A91291AA0974}" sibTransId="{0385B5BE-7C85-4570-8D8F-D3D14CD42301}"/>
    <dgm:cxn modelId="{DDC486BA-5728-4F7A-A83F-154B84BE3CED}" type="presOf" srcId="{919574E5-CDD7-4F7E-AF83-2D2B202B3C8A}" destId="{BE4861CC-175F-4E24-903A-6488C59B8E12}" srcOrd="0" destOrd="0" presId="urn:microsoft.com/office/officeart/2017/3/layout/DropPinTimeline"/>
    <dgm:cxn modelId="{41BD18C2-BE4B-40B0-90A9-EBE6AA4F5CAD}" srcId="{A4CEB532-E088-40B4-B65A-F5083C92175D}" destId="{2E75BC17-82CE-42E7-8230-E19015D42DDF}" srcOrd="0" destOrd="0" parTransId="{1B3D551F-C3DC-4AB9-9403-D5B55E2ABE3A}" sibTransId="{8558161B-3FDA-49CC-A96E-953670B420A4}"/>
    <dgm:cxn modelId="{7DDC6CCC-5943-4885-A2AA-0B9B62B1E60B}" srcId="{A4CEB532-E088-40B4-B65A-F5083C92175D}" destId="{7E45E04D-6432-4BF9-8ADE-CC1D804E1F5E}" srcOrd="1" destOrd="0" parTransId="{3A93EA3E-9AAC-451F-B0DA-BD7DDFD8D65A}" sibTransId="{9931E104-D78E-4C3C-BAB1-99985F007DED}"/>
    <dgm:cxn modelId="{9C8E97CF-EDBC-4BB5-9F3A-D2C8F62F87A9}" srcId="{919574E5-CDD7-4F7E-AF83-2D2B202B3C8A}" destId="{6589E21F-FAEA-440F-8E9E-99C6F6A1C4E8}" srcOrd="0" destOrd="0" parTransId="{ADDBD0FB-6FF0-4A53-88E8-56EF8AD59DE7}" sibTransId="{4848D168-611B-436B-9B41-0C5C210DD799}"/>
    <dgm:cxn modelId="{E5CFE1DB-8E04-4C30-A172-28DB3C5D62B8}" type="presOf" srcId="{3E36689B-21EE-47A5-B7D0-8FC332CF3051}" destId="{DA15D007-4B4A-4D47-94C4-014E642A56DC}" srcOrd="0" destOrd="1" presId="urn:microsoft.com/office/officeart/2017/3/layout/DropPinTimeline"/>
    <dgm:cxn modelId="{52B118DE-A5A6-46A5-B104-857DCDC6C460}" type="presOf" srcId="{EBC60F9F-446E-40A7-AEA4-52901FA251D5}" destId="{AF48C325-03A1-4243-9277-500B71C2312D}" srcOrd="0" destOrd="1" presId="urn:microsoft.com/office/officeart/2017/3/layout/DropPinTimeline"/>
    <dgm:cxn modelId="{41F3CBDE-2BD0-4C6A-8BBE-BD346E0F66DD}" srcId="{912C29B1-5534-421F-B1A9-9BB0048A6BDD}" destId="{7501971B-492F-4F12-8A4A-2D0A3CF99152}" srcOrd="0" destOrd="0" parTransId="{F8537E01-2127-4C59-A289-FC936E560B82}" sibTransId="{41F2EF39-9EE3-41DE-8B69-AB919C5E2344}"/>
    <dgm:cxn modelId="{78187DFB-7C75-466C-A959-F576F3D512AB}" type="presOf" srcId="{7501971B-492F-4F12-8A4A-2D0A3CF99152}" destId="{8F94DFF7-1F61-400F-987C-8790525307C0}" srcOrd="0" destOrd="0" presId="urn:microsoft.com/office/officeart/2017/3/layout/DropPinTimeline"/>
    <dgm:cxn modelId="{994ED13C-096A-4B6A-8181-0141850D80DF}" type="presParOf" srcId="{D47685B7-2785-4885-965D-BC850A2E1084}" destId="{A85BF2A9-261F-40CE-BC19-41C110B8C43E}" srcOrd="0" destOrd="0" presId="urn:microsoft.com/office/officeart/2017/3/layout/DropPinTimeline"/>
    <dgm:cxn modelId="{CDC37460-0825-4941-AFAF-7EA16F554168}" type="presParOf" srcId="{D47685B7-2785-4885-965D-BC850A2E1084}" destId="{FC196687-D101-4CE3-BE95-9B27B15AF2F1}" srcOrd="1" destOrd="0" presId="urn:microsoft.com/office/officeart/2017/3/layout/DropPinTimeline"/>
    <dgm:cxn modelId="{48FB655E-72DB-4754-8C84-72C88D4ACA5C}" type="presParOf" srcId="{FC196687-D101-4CE3-BE95-9B27B15AF2F1}" destId="{7B9A08E1-D630-4CE3-9301-2ABC31465E7E}" srcOrd="0" destOrd="0" presId="urn:microsoft.com/office/officeart/2017/3/layout/DropPinTimeline"/>
    <dgm:cxn modelId="{C0056965-9888-4F35-8B76-A2900CCDF71B}" type="presParOf" srcId="{7B9A08E1-D630-4CE3-9301-2ABC31465E7E}" destId="{D50230CD-5EF5-4B09-8461-3937E2320F20}" srcOrd="0" destOrd="0" presId="urn:microsoft.com/office/officeart/2017/3/layout/DropPinTimeline"/>
    <dgm:cxn modelId="{9999E019-A0CD-4139-B62D-BD4E0564124B}" type="presParOf" srcId="{7B9A08E1-D630-4CE3-9301-2ABC31465E7E}" destId="{987EEC21-BBEC-4296-AFFC-4E8DDB61635E}" srcOrd="1" destOrd="0" presId="urn:microsoft.com/office/officeart/2017/3/layout/DropPinTimeline"/>
    <dgm:cxn modelId="{4B271241-0017-4AB1-BE1A-9F1FDE2819BA}" type="presParOf" srcId="{987EEC21-BBEC-4296-AFFC-4E8DDB61635E}" destId="{5B2C28D6-610B-4FD6-A8D8-03F13322CE71}" srcOrd="0" destOrd="0" presId="urn:microsoft.com/office/officeart/2017/3/layout/DropPinTimeline"/>
    <dgm:cxn modelId="{C9E1562B-5E87-4DFA-B936-8531F495B4A3}" type="presParOf" srcId="{987EEC21-BBEC-4296-AFFC-4E8DDB61635E}" destId="{7EACF3AF-2B5C-42DC-9E76-90AAD32DFF36}" srcOrd="1" destOrd="0" presId="urn:microsoft.com/office/officeart/2017/3/layout/DropPinTimeline"/>
    <dgm:cxn modelId="{96150A13-C79E-4B4C-9FCC-5AA4BF01F40E}" type="presParOf" srcId="{7B9A08E1-D630-4CE3-9301-2ABC31465E7E}" destId="{09AB7E24-D49D-488C-B888-1EE3DBF881EA}" srcOrd="2" destOrd="0" presId="urn:microsoft.com/office/officeart/2017/3/layout/DropPinTimeline"/>
    <dgm:cxn modelId="{D48C535D-679C-4D3C-969A-0EB9463E4741}" type="presParOf" srcId="{7B9A08E1-D630-4CE3-9301-2ABC31465E7E}" destId="{C475F8AE-1107-4A77-AACA-1ED50D98CF92}" srcOrd="3" destOrd="0" presId="urn:microsoft.com/office/officeart/2017/3/layout/DropPinTimeline"/>
    <dgm:cxn modelId="{79F8A46E-C33E-4705-8B42-E14849923804}" type="presParOf" srcId="{7B9A08E1-D630-4CE3-9301-2ABC31465E7E}" destId="{5D079FEC-A346-481B-90F8-79DE63779745}" srcOrd="4" destOrd="0" presId="urn:microsoft.com/office/officeart/2017/3/layout/DropPinTimeline"/>
    <dgm:cxn modelId="{41DB6924-7E82-4344-A8B2-C8BDA640582C}" type="presParOf" srcId="{7B9A08E1-D630-4CE3-9301-2ABC31465E7E}" destId="{644FBFA0-7346-46E0-A4FD-E3CDD6848DC6}" srcOrd="5" destOrd="0" presId="urn:microsoft.com/office/officeart/2017/3/layout/DropPinTimeline"/>
    <dgm:cxn modelId="{34194E86-E690-4F4A-BEF8-70B1AB843F3D}" type="presParOf" srcId="{FC196687-D101-4CE3-BE95-9B27B15AF2F1}" destId="{BFF311E8-5168-4C62-A066-BE9909528573}" srcOrd="1" destOrd="0" presId="urn:microsoft.com/office/officeart/2017/3/layout/DropPinTimeline"/>
    <dgm:cxn modelId="{C4E50A0E-9247-4C8A-83C3-05D808EF324A}" type="presParOf" srcId="{FC196687-D101-4CE3-BE95-9B27B15AF2F1}" destId="{C8C806F5-B89F-46ED-ACC2-A12ED1E5C878}" srcOrd="2" destOrd="0" presId="urn:microsoft.com/office/officeart/2017/3/layout/DropPinTimeline"/>
    <dgm:cxn modelId="{035061CF-5F5C-48CB-A56A-2AC11EE55DCD}" type="presParOf" srcId="{C8C806F5-B89F-46ED-ACC2-A12ED1E5C878}" destId="{1329D859-2AED-4196-91AB-E3C3C7EE3A71}" srcOrd="0" destOrd="0" presId="urn:microsoft.com/office/officeart/2017/3/layout/DropPinTimeline"/>
    <dgm:cxn modelId="{FEBDD53F-6708-47FD-A04C-01B5E17984A3}" type="presParOf" srcId="{C8C806F5-B89F-46ED-ACC2-A12ED1E5C878}" destId="{7E8BD731-8904-43EE-84FB-2F33E3B785E1}" srcOrd="1" destOrd="0" presId="urn:microsoft.com/office/officeart/2017/3/layout/DropPinTimeline"/>
    <dgm:cxn modelId="{3AECA88E-0B91-411C-A968-0BDB785A925C}" type="presParOf" srcId="{7E8BD731-8904-43EE-84FB-2F33E3B785E1}" destId="{3E268FC8-97EE-4C9C-B008-259D49BC4DB7}" srcOrd="0" destOrd="0" presId="urn:microsoft.com/office/officeart/2017/3/layout/DropPinTimeline"/>
    <dgm:cxn modelId="{0F5591F5-1B0F-4A2A-9BBA-BB844DB10BC3}" type="presParOf" srcId="{7E8BD731-8904-43EE-84FB-2F33E3B785E1}" destId="{7985E6E3-45CF-4F62-87DA-740ABE0CA4C0}" srcOrd="1" destOrd="0" presId="urn:microsoft.com/office/officeart/2017/3/layout/DropPinTimeline"/>
    <dgm:cxn modelId="{225AE83F-3EB9-42BC-8BBD-C28E532AED8C}" type="presParOf" srcId="{C8C806F5-B89F-46ED-ACC2-A12ED1E5C878}" destId="{1559AD3D-3ADC-4ABA-A613-69D036BFBFBF}" srcOrd="2" destOrd="0" presId="urn:microsoft.com/office/officeart/2017/3/layout/DropPinTimeline"/>
    <dgm:cxn modelId="{BC7176C6-7181-4C9A-AB45-DF5511E183D3}" type="presParOf" srcId="{C8C806F5-B89F-46ED-ACC2-A12ED1E5C878}" destId="{9F0EA519-5226-4717-AE5A-A5321467DE16}" srcOrd="3" destOrd="0" presId="urn:microsoft.com/office/officeart/2017/3/layout/DropPinTimeline"/>
    <dgm:cxn modelId="{FFC8B1DC-C4BB-46F0-976D-B07C7762A820}" type="presParOf" srcId="{C8C806F5-B89F-46ED-ACC2-A12ED1E5C878}" destId="{EF42885F-1382-48E5-83BE-59243FDE4B9E}" srcOrd="4" destOrd="0" presId="urn:microsoft.com/office/officeart/2017/3/layout/DropPinTimeline"/>
    <dgm:cxn modelId="{3333FF3A-16BF-4CCA-A8AD-306C3FBA35D0}" type="presParOf" srcId="{C8C806F5-B89F-46ED-ACC2-A12ED1E5C878}" destId="{362F3F50-9147-4796-92E6-6CA2C218F6AC}" srcOrd="5" destOrd="0" presId="urn:microsoft.com/office/officeart/2017/3/layout/DropPinTimeline"/>
    <dgm:cxn modelId="{AE96D8E3-CF05-4F18-9948-3E293BBBB631}" type="presParOf" srcId="{FC196687-D101-4CE3-BE95-9B27B15AF2F1}" destId="{C9F5693C-B6B6-49CA-8764-346A41D75B42}" srcOrd="3" destOrd="0" presId="urn:microsoft.com/office/officeart/2017/3/layout/DropPinTimeline"/>
    <dgm:cxn modelId="{0D7B6FA3-1BB1-41CC-8D59-B2A0F943C01E}" type="presParOf" srcId="{FC196687-D101-4CE3-BE95-9B27B15AF2F1}" destId="{B57015D4-C051-4C27-9CA1-89677B874B91}" srcOrd="4" destOrd="0" presId="urn:microsoft.com/office/officeart/2017/3/layout/DropPinTimeline"/>
    <dgm:cxn modelId="{23A6A4F4-C234-48D9-8ED7-363D5A92C969}" type="presParOf" srcId="{B57015D4-C051-4C27-9CA1-89677B874B91}" destId="{94E0048A-7DE5-4883-A516-CD16A1BA5D18}" srcOrd="0" destOrd="0" presId="urn:microsoft.com/office/officeart/2017/3/layout/DropPinTimeline"/>
    <dgm:cxn modelId="{D7B484CD-BC52-479D-BF1D-8987A81D4FC6}" type="presParOf" srcId="{B57015D4-C051-4C27-9CA1-89677B874B91}" destId="{148D600C-676F-41D2-BC1F-B0581C66DA14}" srcOrd="1" destOrd="0" presId="urn:microsoft.com/office/officeart/2017/3/layout/DropPinTimeline"/>
    <dgm:cxn modelId="{5DE259EC-D19B-4B68-BBD6-1E89729AD235}" type="presParOf" srcId="{148D600C-676F-41D2-BC1F-B0581C66DA14}" destId="{4E0E63C1-1EDB-4506-9831-247DA9CCA841}" srcOrd="0" destOrd="0" presId="urn:microsoft.com/office/officeart/2017/3/layout/DropPinTimeline"/>
    <dgm:cxn modelId="{23CA7FC9-8D3C-46BA-A6E5-2813ADC13205}" type="presParOf" srcId="{148D600C-676F-41D2-BC1F-B0581C66DA14}" destId="{244BE39F-4E13-45E8-A355-E87D75435B2F}" srcOrd="1" destOrd="0" presId="urn:microsoft.com/office/officeart/2017/3/layout/DropPinTimeline"/>
    <dgm:cxn modelId="{9ED9E3A8-0E7C-4C57-828A-94FF755D60D1}" type="presParOf" srcId="{B57015D4-C051-4C27-9CA1-89677B874B91}" destId="{AF48C325-03A1-4243-9277-500B71C2312D}" srcOrd="2" destOrd="0" presId="urn:microsoft.com/office/officeart/2017/3/layout/DropPinTimeline"/>
    <dgm:cxn modelId="{C07DB11E-A86D-4524-89C2-BA0158C6D03D}" type="presParOf" srcId="{B57015D4-C051-4C27-9CA1-89677B874B91}" destId="{47DB746B-8676-4D10-AAD3-13EFEA11201F}" srcOrd="3" destOrd="0" presId="urn:microsoft.com/office/officeart/2017/3/layout/DropPinTimeline"/>
    <dgm:cxn modelId="{DD925D44-DEB6-4A76-9D89-C8FD38073496}" type="presParOf" srcId="{B57015D4-C051-4C27-9CA1-89677B874B91}" destId="{55DBE64A-AF64-4D73-B8DB-D88C6A6C3ADC}" srcOrd="4" destOrd="0" presId="urn:microsoft.com/office/officeart/2017/3/layout/DropPinTimeline"/>
    <dgm:cxn modelId="{8E4C1E36-CE7E-4055-8B3F-0B62662E9248}" type="presParOf" srcId="{B57015D4-C051-4C27-9CA1-89677B874B91}" destId="{B04BE4B4-FB63-4125-9291-ADC549717DEE}" srcOrd="5" destOrd="0" presId="urn:microsoft.com/office/officeart/2017/3/layout/DropPinTimeline"/>
    <dgm:cxn modelId="{5C10E056-DB05-4F62-BD81-BFD03806ABA2}" type="presParOf" srcId="{FC196687-D101-4CE3-BE95-9B27B15AF2F1}" destId="{CC199E40-57CB-48A4-BE02-D358B378A113}" srcOrd="5" destOrd="0" presId="urn:microsoft.com/office/officeart/2017/3/layout/DropPinTimeline"/>
    <dgm:cxn modelId="{C47CCBEC-78E5-44EA-8FEF-E5016F2E4457}" type="presParOf" srcId="{FC196687-D101-4CE3-BE95-9B27B15AF2F1}" destId="{DA2E6B1B-5C52-4E55-883B-66EAE63DE7A2}" srcOrd="6" destOrd="0" presId="urn:microsoft.com/office/officeart/2017/3/layout/DropPinTimeline"/>
    <dgm:cxn modelId="{B3B7FDFA-D9E0-4BFE-B494-82182D3AAF13}" type="presParOf" srcId="{DA2E6B1B-5C52-4E55-883B-66EAE63DE7A2}" destId="{FAB8F405-F719-4CF6-A1F1-1845C2244356}" srcOrd="0" destOrd="0" presId="urn:microsoft.com/office/officeart/2017/3/layout/DropPinTimeline"/>
    <dgm:cxn modelId="{FDD13A5A-3A05-46F7-850C-FF3E0999668F}" type="presParOf" srcId="{DA2E6B1B-5C52-4E55-883B-66EAE63DE7A2}" destId="{9BFC517B-B2D4-4FD8-93A6-E9734D17DD9A}" srcOrd="1" destOrd="0" presId="urn:microsoft.com/office/officeart/2017/3/layout/DropPinTimeline"/>
    <dgm:cxn modelId="{58301C36-3C41-4B5B-A25E-4BBCF4AA3E47}" type="presParOf" srcId="{9BFC517B-B2D4-4FD8-93A6-E9734D17DD9A}" destId="{568D0CF6-B29A-4561-BF09-D449B8B8C0E8}" srcOrd="0" destOrd="0" presId="urn:microsoft.com/office/officeart/2017/3/layout/DropPinTimeline"/>
    <dgm:cxn modelId="{E9BBD038-4A85-47DE-8A7E-E6ED43FDE663}" type="presParOf" srcId="{9BFC517B-B2D4-4FD8-93A6-E9734D17DD9A}" destId="{BBF8DF9D-ED03-4C98-9DBB-82FA95F21902}" srcOrd="1" destOrd="0" presId="urn:microsoft.com/office/officeart/2017/3/layout/DropPinTimeline"/>
    <dgm:cxn modelId="{6CB5CE8D-CED6-4BFB-B0DA-ECCAF0E1C8A1}" type="presParOf" srcId="{DA2E6B1B-5C52-4E55-883B-66EAE63DE7A2}" destId="{8F94DFF7-1F61-400F-987C-8790525307C0}" srcOrd="2" destOrd="0" presId="urn:microsoft.com/office/officeart/2017/3/layout/DropPinTimeline"/>
    <dgm:cxn modelId="{232FDB17-8E86-498D-81B4-95954E39D6CC}" type="presParOf" srcId="{DA2E6B1B-5C52-4E55-883B-66EAE63DE7A2}" destId="{30A53829-AC76-49CB-85CF-E5E31F6DB751}" srcOrd="3" destOrd="0" presId="urn:microsoft.com/office/officeart/2017/3/layout/DropPinTimeline"/>
    <dgm:cxn modelId="{658CBEE6-17D6-4051-9307-412A08C2592E}" type="presParOf" srcId="{DA2E6B1B-5C52-4E55-883B-66EAE63DE7A2}" destId="{890D3B8F-A540-494D-BC6F-44338E1028FA}" srcOrd="4" destOrd="0" presId="urn:microsoft.com/office/officeart/2017/3/layout/DropPinTimeline"/>
    <dgm:cxn modelId="{F8D3B757-C3FA-4A4C-A172-D6E536068541}" type="presParOf" srcId="{DA2E6B1B-5C52-4E55-883B-66EAE63DE7A2}" destId="{4B20ED9E-522C-4F29-977C-765E23553AB2}" srcOrd="5" destOrd="0" presId="urn:microsoft.com/office/officeart/2017/3/layout/DropPinTimeline"/>
    <dgm:cxn modelId="{31FFDB6E-9D6E-4193-A615-4910F60C3719}" type="presParOf" srcId="{FC196687-D101-4CE3-BE95-9B27B15AF2F1}" destId="{CEC30A67-3D65-4BD2-904F-E0F8D3ADB640}" srcOrd="7" destOrd="0" presId="urn:microsoft.com/office/officeart/2017/3/layout/DropPinTimeline"/>
    <dgm:cxn modelId="{40851391-42C0-4DA8-BEE9-51EA3C980762}" type="presParOf" srcId="{FC196687-D101-4CE3-BE95-9B27B15AF2F1}" destId="{B248B3F2-732D-452E-B4B7-6D78007CE0E0}" srcOrd="8" destOrd="0" presId="urn:microsoft.com/office/officeart/2017/3/layout/DropPinTimeline"/>
    <dgm:cxn modelId="{1BAA377C-BB96-47AB-8DD6-B57B76BD63FC}" type="presParOf" srcId="{B248B3F2-732D-452E-B4B7-6D78007CE0E0}" destId="{EFB16A88-4CB0-4682-887B-09F25D8D8BE5}" srcOrd="0" destOrd="0" presId="urn:microsoft.com/office/officeart/2017/3/layout/DropPinTimeline"/>
    <dgm:cxn modelId="{ECCF9997-F27B-4A11-ACAF-A00D5F870DA1}" type="presParOf" srcId="{B248B3F2-732D-452E-B4B7-6D78007CE0E0}" destId="{E2035320-28FE-453A-9BD2-B1BD9A31C84D}" srcOrd="1" destOrd="0" presId="urn:microsoft.com/office/officeart/2017/3/layout/DropPinTimeline"/>
    <dgm:cxn modelId="{93D31EF0-79D0-4095-8580-80295861ACFE}" type="presParOf" srcId="{E2035320-28FE-453A-9BD2-B1BD9A31C84D}" destId="{8FB09A74-CFB8-4F12-BF40-CE8CEA9918EA}" srcOrd="0" destOrd="0" presId="urn:microsoft.com/office/officeart/2017/3/layout/DropPinTimeline"/>
    <dgm:cxn modelId="{4880AE7A-83D9-49BC-922B-C2FD509F6771}" type="presParOf" srcId="{E2035320-28FE-453A-9BD2-B1BD9A31C84D}" destId="{104A2879-4851-41C1-80DE-C2E6C9035BA3}" srcOrd="1" destOrd="0" presId="urn:microsoft.com/office/officeart/2017/3/layout/DropPinTimeline"/>
    <dgm:cxn modelId="{D4A60A8B-9EA2-480C-8DF4-F492CC685B70}" type="presParOf" srcId="{B248B3F2-732D-452E-B4B7-6D78007CE0E0}" destId="{DA15D007-4B4A-4D47-94C4-014E642A56DC}" srcOrd="2" destOrd="0" presId="urn:microsoft.com/office/officeart/2017/3/layout/DropPinTimeline"/>
    <dgm:cxn modelId="{4D112950-C493-4271-846E-50DDEFF5985E}" type="presParOf" srcId="{B248B3F2-732D-452E-B4B7-6D78007CE0E0}" destId="{BE4861CC-175F-4E24-903A-6488C59B8E12}" srcOrd="3" destOrd="0" presId="urn:microsoft.com/office/officeart/2017/3/layout/DropPinTimeline"/>
    <dgm:cxn modelId="{BA2B66A0-A8EC-4AEC-AC1E-F3F47D2D395E}" type="presParOf" srcId="{B248B3F2-732D-452E-B4B7-6D78007CE0E0}" destId="{9E03538F-6B57-4452-AAED-658E15BAE597}" srcOrd="4" destOrd="0" presId="urn:microsoft.com/office/officeart/2017/3/layout/DropPinTimeline"/>
    <dgm:cxn modelId="{305DD947-B137-49D6-A81F-8CFFF0D8E09B}" type="presParOf" srcId="{B248B3F2-732D-452E-B4B7-6D78007CE0E0}" destId="{66FA877E-E59A-40E8-A0B6-DE39B217A7E6}" srcOrd="5" destOrd="0" presId="urn:microsoft.com/office/officeart/2017/3/layout/DropPin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08F1B7-59E9-4313-9146-E37AFE4D94A6}"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7983FDCC-88F5-4C3E-85FB-CE0B474B3755}">
      <dgm:prSet/>
      <dgm:spPr/>
      <dgm:t>
        <a:bodyPr/>
        <a:lstStyle/>
        <a:p>
          <a:r>
            <a:rPr lang="en-GB"/>
            <a:t>National Living Wage going up (23+) from £9.50 an hour to £10.42 per hour </a:t>
          </a:r>
        </a:p>
      </dgm:t>
    </dgm:pt>
    <dgm:pt modelId="{98BA7AAA-814F-4217-A472-59AFEDC43E7D}" type="parTrans" cxnId="{FE3DDF4A-F2ED-42AB-ABD6-7E163517C0A0}">
      <dgm:prSet/>
      <dgm:spPr/>
      <dgm:t>
        <a:bodyPr/>
        <a:lstStyle/>
        <a:p>
          <a:endParaRPr lang="en-GB"/>
        </a:p>
      </dgm:t>
    </dgm:pt>
    <dgm:pt modelId="{A2840A87-989D-4F5E-A40D-BB28640B347E}" type="sibTrans" cxnId="{FE3DDF4A-F2ED-42AB-ABD6-7E163517C0A0}">
      <dgm:prSet/>
      <dgm:spPr/>
      <dgm:t>
        <a:bodyPr/>
        <a:lstStyle/>
        <a:p>
          <a:endParaRPr lang="en-GB"/>
        </a:p>
      </dgm:t>
    </dgm:pt>
    <dgm:pt modelId="{FF01CA5A-24E6-487D-83EA-9C2567CB2292}">
      <dgm:prSet/>
      <dgm:spPr/>
      <dgm:t>
        <a:bodyPr/>
        <a:lstStyle/>
        <a:p>
          <a:r>
            <a:rPr lang="en-GB"/>
            <a:t>However, tax and National Insurance can mean 32% is lost; and if on universal credit a further 55%</a:t>
          </a:r>
        </a:p>
      </dgm:t>
    </dgm:pt>
    <dgm:pt modelId="{A44BE93D-1AA0-4B95-80B2-ECDC4F8AB9EF}" type="parTrans" cxnId="{781431DF-0214-4C24-BC54-3F866362B0FA}">
      <dgm:prSet/>
      <dgm:spPr/>
      <dgm:t>
        <a:bodyPr/>
        <a:lstStyle/>
        <a:p>
          <a:endParaRPr lang="en-GB"/>
        </a:p>
      </dgm:t>
    </dgm:pt>
    <dgm:pt modelId="{CAB07375-924A-4C6B-85E8-453796A1B017}" type="sibTrans" cxnId="{781431DF-0214-4C24-BC54-3F866362B0FA}">
      <dgm:prSet/>
      <dgm:spPr/>
      <dgm:t>
        <a:bodyPr/>
        <a:lstStyle/>
        <a:p>
          <a:endParaRPr lang="en-GB"/>
        </a:p>
      </dgm:t>
    </dgm:pt>
    <dgm:pt modelId="{75050D92-55C0-4B8F-BFBE-1BEB70FDF60B}">
      <dgm:prSet/>
      <dgm:spPr/>
      <dgm:t>
        <a:bodyPr/>
        <a:lstStyle/>
        <a:p>
          <a:r>
            <a:rPr lang="en-GB"/>
            <a:t>People still on income-related ESA will not be moved to universal credit until 2028 </a:t>
          </a:r>
        </a:p>
      </dgm:t>
    </dgm:pt>
    <dgm:pt modelId="{AD56EA9D-B500-4E38-AEE0-F04025C305DC}" type="parTrans" cxnId="{B7E0449C-258A-4519-81EA-34FDD84EAAFD}">
      <dgm:prSet/>
      <dgm:spPr/>
      <dgm:t>
        <a:bodyPr/>
        <a:lstStyle/>
        <a:p>
          <a:endParaRPr lang="en-GB"/>
        </a:p>
      </dgm:t>
    </dgm:pt>
    <dgm:pt modelId="{5C77F675-EF2B-46C1-88C8-AB03F315C67F}" type="sibTrans" cxnId="{B7E0449C-258A-4519-81EA-34FDD84EAAFD}">
      <dgm:prSet/>
      <dgm:spPr/>
      <dgm:t>
        <a:bodyPr/>
        <a:lstStyle/>
        <a:p>
          <a:endParaRPr lang="en-GB"/>
        </a:p>
      </dgm:t>
    </dgm:pt>
    <dgm:pt modelId="{67B71456-8914-4909-BA25-114EBEDD9755}" type="pres">
      <dgm:prSet presAssocID="{9D08F1B7-59E9-4313-9146-E37AFE4D94A6}" presName="linear" presStyleCnt="0">
        <dgm:presLayoutVars>
          <dgm:animLvl val="lvl"/>
          <dgm:resizeHandles val="exact"/>
        </dgm:presLayoutVars>
      </dgm:prSet>
      <dgm:spPr/>
    </dgm:pt>
    <dgm:pt modelId="{264FB0AB-6F15-42DF-B53F-BCB1DCC0400E}" type="pres">
      <dgm:prSet presAssocID="{75050D92-55C0-4B8F-BFBE-1BEB70FDF60B}" presName="parentText" presStyleLbl="node1" presStyleIdx="0" presStyleCnt="3">
        <dgm:presLayoutVars>
          <dgm:chMax val="0"/>
          <dgm:bulletEnabled val="1"/>
        </dgm:presLayoutVars>
      </dgm:prSet>
      <dgm:spPr/>
    </dgm:pt>
    <dgm:pt modelId="{3FE47D90-C2D4-4613-BDCA-AC4FCCFEE427}" type="pres">
      <dgm:prSet presAssocID="{5C77F675-EF2B-46C1-88C8-AB03F315C67F}" presName="spacer" presStyleCnt="0"/>
      <dgm:spPr/>
    </dgm:pt>
    <dgm:pt modelId="{4197630A-8E29-4F13-A89A-6E25D11EC373}" type="pres">
      <dgm:prSet presAssocID="{7983FDCC-88F5-4C3E-85FB-CE0B474B3755}" presName="parentText" presStyleLbl="node1" presStyleIdx="1" presStyleCnt="3">
        <dgm:presLayoutVars>
          <dgm:chMax val="0"/>
          <dgm:bulletEnabled val="1"/>
        </dgm:presLayoutVars>
      </dgm:prSet>
      <dgm:spPr/>
    </dgm:pt>
    <dgm:pt modelId="{65BAC81E-BC24-48ED-B5BC-AECA64356592}" type="pres">
      <dgm:prSet presAssocID="{A2840A87-989D-4F5E-A40D-BB28640B347E}" presName="spacer" presStyleCnt="0"/>
      <dgm:spPr/>
    </dgm:pt>
    <dgm:pt modelId="{2ED5A36E-432C-41B6-A2D8-522C79C795C3}" type="pres">
      <dgm:prSet presAssocID="{FF01CA5A-24E6-487D-83EA-9C2567CB2292}" presName="parentText" presStyleLbl="node1" presStyleIdx="2" presStyleCnt="3">
        <dgm:presLayoutVars>
          <dgm:chMax val="0"/>
          <dgm:bulletEnabled val="1"/>
        </dgm:presLayoutVars>
      </dgm:prSet>
      <dgm:spPr/>
    </dgm:pt>
  </dgm:ptLst>
  <dgm:cxnLst>
    <dgm:cxn modelId="{E569822C-1837-461C-835C-F1045DE457BE}" type="presOf" srcId="{75050D92-55C0-4B8F-BFBE-1BEB70FDF60B}" destId="{264FB0AB-6F15-42DF-B53F-BCB1DCC0400E}" srcOrd="0" destOrd="0" presId="urn:microsoft.com/office/officeart/2005/8/layout/vList2"/>
    <dgm:cxn modelId="{FE3DDF4A-F2ED-42AB-ABD6-7E163517C0A0}" srcId="{9D08F1B7-59E9-4313-9146-E37AFE4D94A6}" destId="{7983FDCC-88F5-4C3E-85FB-CE0B474B3755}" srcOrd="1" destOrd="0" parTransId="{98BA7AAA-814F-4217-A472-59AFEDC43E7D}" sibTransId="{A2840A87-989D-4F5E-A40D-BB28640B347E}"/>
    <dgm:cxn modelId="{D340924B-31A9-4FA8-B8EC-DDA0F221A948}" type="presOf" srcId="{7983FDCC-88F5-4C3E-85FB-CE0B474B3755}" destId="{4197630A-8E29-4F13-A89A-6E25D11EC373}" srcOrd="0" destOrd="0" presId="urn:microsoft.com/office/officeart/2005/8/layout/vList2"/>
    <dgm:cxn modelId="{A42EFE86-07DA-4574-AD1A-A53D38EAB09F}" type="presOf" srcId="{9D08F1B7-59E9-4313-9146-E37AFE4D94A6}" destId="{67B71456-8914-4909-BA25-114EBEDD9755}" srcOrd="0" destOrd="0" presId="urn:microsoft.com/office/officeart/2005/8/layout/vList2"/>
    <dgm:cxn modelId="{B7E0449C-258A-4519-81EA-34FDD84EAAFD}" srcId="{9D08F1B7-59E9-4313-9146-E37AFE4D94A6}" destId="{75050D92-55C0-4B8F-BFBE-1BEB70FDF60B}" srcOrd="0" destOrd="0" parTransId="{AD56EA9D-B500-4E38-AEE0-F04025C305DC}" sibTransId="{5C77F675-EF2B-46C1-88C8-AB03F315C67F}"/>
    <dgm:cxn modelId="{41BD1BC2-C9F6-461F-93B5-8121BA924E25}" type="presOf" srcId="{FF01CA5A-24E6-487D-83EA-9C2567CB2292}" destId="{2ED5A36E-432C-41B6-A2D8-522C79C795C3}" srcOrd="0" destOrd="0" presId="urn:microsoft.com/office/officeart/2005/8/layout/vList2"/>
    <dgm:cxn modelId="{781431DF-0214-4C24-BC54-3F866362B0FA}" srcId="{9D08F1B7-59E9-4313-9146-E37AFE4D94A6}" destId="{FF01CA5A-24E6-487D-83EA-9C2567CB2292}" srcOrd="2" destOrd="0" parTransId="{A44BE93D-1AA0-4B95-80B2-ECDC4F8AB9EF}" sibTransId="{CAB07375-924A-4C6B-85E8-453796A1B017}"/>
    <dgm:cxn modelId="{917F9CE5-40EE-4809-A6C2-61AB583FF299}" type="presParOf" srcId="{67B71456-8914-4909-BA25-114EBEDD9755}" destId="{264FB0AB-6F15-42DF-B53F-BCB1DCC0400E}" srcOrd="0" destOrd="0" presId="urn:microsoft.com/office/officeart/2005/8/layout/vList2"/>
    <dgm:cxn modelId="{2B5F04EB-126B-44E1-9367-4B3F71310308}" type="presParOf" srcId="{67B71456-8914-4909-BA25-114EBEDD9755}" destId="{3FE47D90-C2D4-4613-BDCA-AC4FCCFEE427}" srcOrd="1" destOrd="0" presId="urn:microsoft.com/office/officeart/2005/8/layout/vList2"/>
    <dgm:cxn modelId="{E6C2523B-AFA3-4ECD-9E8F-0A8AB576EFA6}" type="presParOf" srcId="{67B71456-8914-4909-BA25-114EBEDD9755}" destId="{4197630A-8E29-4F13-A89A-6E25D11EC373}" srcOrd="2" destOrd="0" presId="urn:microsoft.com/office/officeart/2005/8/layout/vList2"/>
    <dgm:cxn modelId="{708330D1-812D-44FB-B52C-BFE9BF93F892}" type="presParOf" srcId="{67B71456-8914-4909-BA25-114EBEDD9755}" destId="{65BAC81E-BC24-48ED-B5BC-AECA64356592}" srcOrd="3" destOrd="0" presId="urn:microsoft.com/office/officeart/2005/8/layout/vList2"/>
    <dgm:cxn modelId="{BCADD3AE-CB49-43AC-A1B4-DAB5AD76B88E}" type="presParOf" srcId="{67B71456-8914-4909-BA25-114EBEDD9755}" destId="{2ED5A36E-432C-41B6-A2D8-522C79C795C3}"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8C3305-152C-4187-963B-98EF6CD8255B}" type="doc">
      <dgm:prSet loTypeId="urn:microsoft.com/office/officeart/2008/layout/LinedList" loCatId="list" qsTypeId="urn:microsoft.com/office/officeart/2005/8/quickstyle/3d2" qsCatId="3D" csTypeId="urn:microsoft.com/office/officeart/2005/8/colors/colorful5" csCatId="colorful" phldr="1"/>
      <dgm:spPr/>
      <dgm:t>
        <a:bodyPr/>
        <a:lstStyle/>
        <a:p>
          <a:endParaRPr lang="en-US"/>
        </a:p>
      </dgm:t>
    </dgm:pt>
    <dgm:pt modelId="{708A85F5-1A21-4063-81C8-124B3EFB884A}">
      <dgm:prSet/>
      <dgm:spPr/>
      <dgm:t>
        <a:bodyPr/>
        <a:lstStyle/>
        <a:p>
          <a:r>
            <a:rPr lang="en-GB">
              <a:effectLst/>
              <a:latin typeface="Arial" panose="020B0604020202020204" pitchFamily="34" charset="0"/>
              <a:ea typeface="Calibri" panose="020F0502020204030204" pitchFamily="34" charset="0"/>
            </a:rPr>
            <a:t>Heating our homes is more expensive than ever, so HCC have worked with our partners to develop a network of Warm Spaces, which people can use to stay warm this winter. The online directory will let people find libraries, family centres and community spaces near them where they can stay safe and warm. </a:t>
          </a:r>
          <a:r>
            <a:rPr lang="en-GB" u="sng">
              <a:effectLst/>
              <a:latin typeface="Arial" panose="020B0604020202020204" pitchFamily="34" charset="0"/>
              <a:ea typeface="Calibri" panose="020F0502020204030204" pitchFamily="34" charset="0"/>
              <a:hlinkClick xmlns:r="http://schemas.openxmlformats.org/officeDocument/2006/relationships" r:id="rId1"/>
            </a:rPr>
            <a:t>Click here to find a Warm Space local to you.</a:t>
          </a:r>
          <a:endParaRPr lang="en-GB" u="sng">
            <a:effectLst/>
            <a:latin typeface="Arial" panose="020B0604020202020204" pitchFamily="34" charset="0"/>
            <a:ea typeface="Calibri" panose="020F0502020204030204" pitchFamily="34" charset="0"/>
          </a:endParaRPr>
        </a:p>
        <a:p>
          <a:r>
            <a:rPr lang="en-GB" u="none">
              <a:effectLst/>
              <a:latin typeface="Arial" panose="020B0604020202020204" pitchFamily="34" charset="0"/>
              <a:ea typeface="Calibri" panose="020F0502020204030204" pitchFamily="34" charset="0"/>
            </a:rPr>
            <a:t>Warm Herts Fund - W</a:t>
          </a:r>
          <a:r>
            <a:rPr lang="en-GB" b="0" i="0" u="none"/>
            <a:t>arm </a:t>
          </a:r>
          <a:r>
            <a:rPr lang="en-GB" b="0" i="0"/>
            <a:t>Spaces grants to enable groups to open their doors wide this winter. </a:t>
          </a:r>
          <a:r>
            <a:rPr lang="en-GB">
              <a:hlinkClick xmlns:r="http://schemas.openxmlformats.org/officeDocument/2006/relationships" r:id="rId2"/>
            </a:rPr>
            <a:t>Warm Herts Fund (hertscf.org.uk)</a:t>
          </a:r>
          <a:endParaRPr lang="en-GB">
            <a:effectLst/>
            <a:latin typeface="Times New Roman" panose="02020603050405020304" pitchFamily="18" charset="0"/>
            <a:ea typeface="Calibri" panose="020F0502020204030204" pitchFamily="34" charset="0"/>
          </a:endParaRPr>
        </a:p>
      </dgm:t>
    </dgm:pt>
    <dgm:pt modelId="{82823083-6E93-4C08-A845-128E58F55F83}" type="parTrans" cxnId="{34435712-EB3E-4030-983D-3E28936B46AC}">
      <dgm:prSet/>
      <dgm:spPr/>
      <dgm:t>
        <a:bodyPr/>
        <a:lstStyle/>
        <a:p>
          <a:endParaRPr lang="en-GB"/>
        </a:p>
      </dgm:t>
    </dgm:pt>
    <dgm:pt modelId="{9C855DCC-2483-4FAA-BCD3-77DDEFC4EE16}" type="sibTrans" cxnId="{34435712-EB3E-4030-983D-3E28936B46AC}">
      <dgm:prSet/>
      <dgm:spPr/>
      <dgm:t>
        <a:bodyPr/>
        <a:lstStyle/>
        <a:p>
          <a:endParaRPr lang="en-GB"/>
        </a:p>
      </dgm:t>
    </dgm:pt>
    <dgm:pt modelId="{AEF2FEE4-05FA-498C-8EBB-0DA1BFC793E2}" type="pres">
      <dgm:prSet presAssocID="{838C3305-152C-4187-963B-98EF6CD8255B}" presName="vert0" presStyleCnt="0">
        <dgm:presLayoutVars>
          <dgm:dir/>
          <dgm:animOne val="branch"/>
          <dgm:animLvl val="lvl"/>
        </dgm:presLayoutVars>
      </dgm:prSet>
      <dgm:spPr/>
    </dgm:pt>
    <dgm:pt modelId="{7EB5EE06-C448-43C2-A4FB-1B5CACE6C1E7}" type="pres">
      <dgm:prSet presAssocID="{708A85F5-1A21-4063-81C8-124B3EFB884A}" presName="thickLine" presStyleLbl="alignNode1" presStyleIdx="0" presStyleCnt="1"/>
      <dgm:spPr/>
    </dgm:pt>
    <dgm:pt modelId="{DC42B2AA-BCF8-4F5E-B83A-4BB2BEBD8386}" type="pres">
      <dgm:prSet presAssocID="{708A85F5-1A21-4063-81C8-124B3EFB884A}" presName="horz1" presStyleCnt="0"/>
      <dgm:spPr/>
    </dgm:pt>
    <dgm:pt modelId="{70892ECE-7162-4DCF-A8B4-F0A2A8049863}" type="pres">
      <dgm:prSet presAssocID="{708A85F5-1A21-4063-81C8-124B3EFB884A}" presName="tx1" presStyleLbl="revTx" presStyleIdx="0" presStyleCnt="1"/>
      <dgm:spPr/>
    </dgm:pt>
    <dgm:pt modelId="{72548ECE-C0B7-4A7F-A6E3-2B0E01B69EC8}" type="pres">
      <dgm:prSet presAssocID="{708A85F5-1A21-4063-81C8-124B3EFB884A}" presName="vert1" presStyleCnt="0"/>
      <dgm:spPr/>
    </dgm:pt>
  </dgm:ptLst>
  <dgm:cxnLst>
    <dgm:cxn modelId="{34435712-EB3E-4030-983D-3E28936B46AC}" srcId="{838C3305-152C-4187-963B-98EF6CD8255B}" destId="{708A85F5-1A21-4063-81C8-124B3EFB884A}" srcOrd="0" destOrd="0" parTransId="{82823083-6E93-4C08-A845-128E58F55F83}" sibTransId="{9C855DCC-2483-4FAA-BCD3-77DDEFC4EE16}"/>
    <dgm:cxn modelId="{11ABA31F-0B0F-40E1-BA53-8CE7326B53D0}" type="presOf" srcId="{708A85F5-1A21-4063-81C8-124B3EFB884A}" destId="{70892ECE-7162-4DCF-A8B4-F0A2A8049863}" srcOrd="0" destOrd="0" presId="urn:microsoft.com/office/officeart/2008/layout/LinedList"/>
    <dgm:cxn modelId="{60B92DED-06DB-4D5F-96F4-EBDE5D2A28F5}" type="presOf" srcId="{838C3305-152C-4187-963B-98EF6CD8255B}" destId="{AEF2FEE4-05FA-498C-8EBB-0DA1BFC793E2}" srcOrd="0" destOrd="0" presId="urn:microsoft.com/office/officeart/2008/layout/LinedList"/>
    <dgm:cxn modelId="{26D2F8A4-FCB6-41B6-A846-AFF75E49892B}" type="presParOf" srcId="{AEF2FEE4-05FA-498C-8EBB-0DA1BFC793E2}" destId="{7EB5EE06-C448-43C2-A4FB-1B5CACE6C1E7}" srcOrd="0" destOrd="0" presId="urn:microsoft.com/office/officeart/2008/layout/LinedList"/>
    <dgm:cxn modelId="{57DFD8FC-9A66-4623-AF9A-5112CF284FC9}" type="presParOf" srcId="{AEF2FEE4-05FA-498C-8EBB-0DA1BFC793E2}" destId="{DC42B2AA-BCF8-4F5E-B83A-4BB2BEBD8386}" srcOrd="1" destOrd="0" presId="urn:microsoft.com/office/officeart/2008/layout/LinedList"/>
    <dgm:cxn modelId="{8F5D93FD-CCE5-464A-955C-0B9275A07780}" type="presParOf" srcId="{DC42B2AA-BCF8-4F5E-B83A-4BB2BEBD8386}" destId="{70892ECE-7162-4DCF-A8B4-F0A2A8049863}" srcOrd="0" destOrd="0" presId="urn:microsoft.com/office/officeart/2008/layout/LinedList"/>
    <dgm:cxn modelId="{4A717808-C08A-4C57-BF95-FDD35E87CE81}" type="presParOf" srcId="{DC42B2AA-BCF8-4F5E-B83A-4BB2BEBD8386}" destId="{72548ECE-C0B7-4A7F-A6E3-2B0E01B69EC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8C3305-152C-4187-963B-98EF6CD8255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F4D01E9-6153-419A-83EE-3E609715DD7A}">
      <dgm:prSet/>
      <dgm:spPr>
        <a:solidFill>
          <a:schemeClr val="bg1"/>
        </a:solidFill>
      </dgm:spPr>
      <dgm:t>
        <a:bodyPr/>
        <a:lstStyle/>
        <a:p>
          <a:pPr algn="ctr"/>
          <a:r>
            <a:rPr lang="en-GB">
              <a:solidFill>
                <a:schemeClr val="tx1"/>
              </a:solidFill>
            </a:rPr>
            <a:t>0800 144 8848</a:t>
          </a:r>
        </a:p>
      </dgm:t>
    </dgm:pt>
    <dgm:pt modelId="{B3897977-2266-479B-BA2D-EB153EE38162}" type="parTrans" cxnId="{4ECC990B-5933-4AE0-8419-5624F2CF8B67}">
      <dgm:prSet/>
      <dgm:spPr/>
      <dgm:t>
        <a:bodyPr/>
        <a:lstStyle/>
        <a:p>
          <a:endParaRPr lang="en-GB"/>
        </a:p>
      </dgm:t>
    </dgm:pt>
    <dgm:pt modelId="{4BA815EC-D273-4F43-9E5C-E86AF27950A6}" type="sibTrans" cxnId="{4ECC990B-5933-4AE0-8419-5624F2CF8B67}">
      <dgm:prSet/>
      <dgm:spPr/>
      <dgm:t>
        <a:bodyPr/>
        <a:lstStyle/>
        <a:p>
          <a:endParaRPr lang="en-GB"/>
        </a:p>
      </dgm:t>
    </dgm:pt>
    <dgm:pt modelId="{9CAE5A8A-A0F3-44F3-9E4C-1F2F8F5E747B}">
      <dgm:prSet/>
      <dgm:spPr>
        <a:solidFill>
          <a:schemeClr val="bg1"/>
        </a:solidFill>
      </dgm:spPr>
      <dgm:t>
        <a:bodyPr/>
        <a:lstStyle/>
        <a:p>
          <a:pPr algn="ctr"/>
          <a:r>
            <a:rPr lang="en-GB">
              <a:solidFill>
                <a:schemeClr val="tx1"/>
              </a:solidFill>
            </a:rPr>
            <a:t>0300 345 3446</a:t>
          </a:r>
        </a:p>
      </dgm:t>
    </dgm:pt>
    <dgm:pt modelId="{AA6EE934-9458-4BEE-8706-FE4EEE9213D3}" type="parTrans" cxnId="{1DFAF89A-EC07-49A2-B544-7EF4D1816578}">
      <dgm:prSet/>
      <dgm:spPr/>
      <dgm:t>
        <a:bodyPr/>
        <a:lstStyle/>
        <a:p>
          <a:endParaRPr lang="en-GB"/>
        </a:p>
      </dgm:t>
    </dgm:pt>
    <dgm:pt modelId="{168AD9F3-A389-4FE9-AF82-DF0AB82511FC}" type="sibTrans" cxnId="{1DFAF89A-EC07-49A2-B544-7EF4D1816578}">
      <dgm:prSet/>
      <dgm:spPr/>
      <dgm:t>
        <a:bodyPr/>
        <a:lstStyle/>
        <a:p>
          <a:endParaRPr lang="en-GB"/>
        </a:p>
      </dgm:t>
    </dgm:pt>
    <dgm:pt modelId="{D24A7501-5F1A-4E34-AD5E-4DE8ABFF48D0}">
      <dgm:prSet/>
      <dgm:spPr>
        <a:solidFill>
          <a:schemeClr val="bg1"/>
        </a:solidFill>
      </dgm:spPr>
      <dgm:t>
        <a:bodyPr/>
        <a:lstStyle/>
        <a:p>
          <a:pPr algn="ctr"/>
          <a:endParaRPr lang="en-US">
            <a:solidFill>
              <a:schemeClr val="tx1"/>
            </a:solidFill>
          </a:endParaRPr>
        </a:p>
      </dgm:t>
    </dgm:pt>
    <dgm:pt modelId="{E9816DCF-3920-49F2-B8FE-2CB9EA6E8CA2}" type="sibTrans" cxnId="{630CC6BA-8CC4-4E5F-839D-8F76D4AF908A}">
      <dgm:prSet/>
      <dgm:spPr/>
      <dgm:t>
        <a:bodyPr/>
        <a:lstStyle/>
        <a:p>
          <a:endParaRPr lang="en-US"/>
        </a:p>
      </dgm:t>
    </dgm:pt>
    <dgm:pt modelId="{7BA4CB2A-6E11-44D9-B04D-76D18D8C31F8}" type="parTrans" cxnId="{630CC6BA-8CC4-4E5F-839D-8F76D4AF908A}">
      <dgm:prSet/>
      <dgm:spPr/>
      <dgm:t>
        <a:bodyPr/>
        <a:lstStyle/>
        <a:p>
          <a:endParaRPr lang="en-US"/>
        </a:p>
      </dgm:t>
    </dgm:pt>
    <dgm:pt modelId="{0E0A97C6-C648-49CC-928F-17EC9213B6A3}">
      <dgm:prSet/>
      <dgm:spPr>
        <a:solidFill>
          <a:schemeClr val="bg1"/>
        </a:solidFill>
      </dgm:spPr>
      <dgm:t>
        <a:bodyPr/>
        <a:lstStyle/>
        <a:p>
          <a:pPr algn="ctr"/>
          <a:endParaRPr lang="en-US">
            <a:solidFill>
              <a:schemeClr val="tx1"/>
            </a:solidFill>
          </a:endParaRPr>
        </a:p>
      </dgm:t>
    </dgm:pt>
    <dgm:pt modelId="{4CE0E637-2091-46EF-A4E7-8487B9CCBC4F}" type="sibTrans" cxnId="{BCDCBBF2-C064-40FE-99E0-823B2CD26985}">
      <dgm:prSet/>
      <dgm:spPr/>
      <dgm:t>
        <a:bodyPr/>
        <a:lstStyle/>
        <a:p>
          <a:endParaRPr lang="en-US"/>
        </a:p>
      </dgm:t>
    </dgm:pt>
    <dgm:pt modelId="{2E3BDC22-517A-4A0D-9808-724C70B627B1}" type="parTrans" cxnId="{BCDCBBF2-C064-40FE-99E0-823B2CD26985}">
      <dgm:prSet/>
      <dgm:spPr/>
      <dgm:t>
        <a:bodyPr/>
        <a:lstStyle/>
        <a:p>
          <a:endParaRPr lang="en-US"/>
        </a:p>
      </dgm:t>
    </dgm:pt>
    <dgm:pt modelId="{9B0DF65D-586C-4791-9CF8-7F39EC559CD8}" type="pres">
      <dgm:prSet presAssocID="{838C3305-152C-4187-963B-98EF6CD8255B}" presName="linear" presStyleCnt="0">
        <dgm:presLayoutVars>
          <dgm:animLvl val="lvl"/>
          <dgm:resizeHandles val="exact"/>
        </dgm:presLayoutVars>
      </dgm:prSet>
      <dgm:spPr/>
    </dgm:pt>
    <dgm:pt modelId="{6F9E79D1-E7D1-4F0E-A57C-34A6280F2B02}" type="pres">
      <dgm:prSet presAssocID="{0E0A97C6-C648-49CC-928F-17EC9213B6A3}" presName="parentText" presStyleLbl="node1" presStyleIdx="0" presStyleCnt="4" custLinFactNeighborX="-651">
        <dgm:presLayoutVars>
          <dgm:chMax val="0"/>
          <dgm:bulletEnabled val="1"/>
        </dgm:presLayoutVars>
      </dgm:prSet>
      <dgm:spPr/>
    </dgm:pt>
    <dgm:pt modelId="{CFC8B5FE-BF3F-4B2C-8E04-6FE0D46A20DF}" type="pres">
      <dgm:prSet presAssocID="{4CE0E637-2091-46EF-A4E7-8487B9CCBC4F}" presName="spacer" presStyleCnt="0"/>
      <dgm:spPr/>
    </dgm:pt>
    <dgm:pt modelId="{596C008E-8E91-4DBC-8D51-E7157F17D7D2}" type="pres">
      <dgm:prSet presAssocID="{9F4D01E9-6153-419A-83EE-3E609715DD7A}" presName="parentText" presStyleLbl="node1" presStyleIdx="1" presStyleCnt="4">
        <dgm:presLayoutVars>
          <dgm:chMax val="0"/>
          <dgm:bulletEnabled val="1"/>
        </dgm:presLayoutVars>
      </dgm:prSet>
      <dgm:spPr/>
    </dgm:pt>
    <dgm:pt modelId="{88776997-6F59-4747-A95F-3A7BA983D6A0}" type="pres">
      <dgm:prSet presAssocID="{4BA815EC-D273-4F43-9E5C-E86AF27950A6}" presName="spacer" presStyleCnt="0"/>
      <dgm:spPr/>
    </dgm:pt>
    <dgm:pt modelId="{2DD6D838-972B-4B27-8263-75C718A4B3FA}" type="pres">
      <dgm:prSet presAssocID="{D24A7501-5F1A-4E34-AD5E-4DE8ABFF48D0}" presName="parentText" presStyleLbl="node1" presStyleIdx="2" presStyleCnt="4" custLinFactNeighborY="54840">
        <dgm:presLayoutVars>
          <dgm:chMax val="0"/>
          <dgm:bulletEnabled val="1"/>
        </dgm:presLayoutVars>
      </dgm:prSet>
      <dgm:spPr/>
    </dgm:pt>
    <dgm:pt modelId="{198C29DC-CF0F-4F9C-B455-534AE7523241}" type="pres">
      <dgm:prSet presAssocID="{E9816DCF-3920-49F2-B8FE-2CB9EA6E8CA2}" presName="spacer" presStyleCnt="0"/>
      <dgm:spPr/>
    </dgm:pt>
    <dgm:pt modelId="{C027C210-54CE-4272-9A43-0513E9AE5687}" type="pres">
      <dgm:prSet presAssocID="{9CAE5A8A-A0F3-44F3-9E4C-1F2F8F5E747B}" presName="parentText" presStyleLbl="node1" presStyleIdx="3" presStyleCnt="4">
        <dgm:presLayoutVars>
          <dgm:chMax val="0"/>
          <dgm:bulletEnabled val="1"/>
        </dgm:presLayoutVars>
      </dgm:prSet>
      <dgm:spPr/>
    </dgm:pt>
  </dgm:ptLst>
  <dgm:cxnLst>
    <dgm:cxn modelId="{4ECC990B-5933-4AE0-8419-5624F2CF8B67}" srcId="{838C3305-152C-4187-963B-98EF6CD8255B}" destId="{9F4D01E9-6153-419A-83EE-3E609715DD7A}" srcOrd="1" destOrd="0" parTransId="{B3897977-2266-479B-BA2D-EB153EE38162}" sibTransId="{4BA815EC-D273-4F43-9E5C-E86AF27950A6}"/>
    <dgm:cxn modelId="{9082F040-A8F9-4591-ACF1-79DE6EEF6341}" type="presOf" srcId="{9CAE5A8A-A0F3-44F3-9E4C-1F2F8F5E747B}" destId="{C027C210-54CE-4272-9A43-0513E9AE5687}" srcOrd="0" destOrd="0" presId="urn:microsoft.com/office/officeart/2005/8/layout/vList2"/>
    <dgm:cxn modelId="{698A2553-C0DE-496F-957A-BFD3F85519D3}" type="presOf" srcId="{9F4D01E9-6153-419A-83EE-3E609715DD7A}" destId="{596C008E-8E91-4DBC-8D51-E7157F17D7D2}" srcOrd="0" destOrd="0" presId="urn:microsoft.com/office/officeart/2005/8/layout/vList2"/>
    <dgm:cxn modelId="{DDD8E57B-6F0E-468B-B152-1A1C1196F83F}" type="presOf" srcId="{D24A7501-5F1A-4E34-AD5E-4DE8ABFF48D0}" destId="{2DD6D838-972B-4B27-8263-75C718A4B3FA}" srcOrd="0" destOrd="0" presId="urn:microsoft.com/office/officeart/2005/8/layout/vList2"/>
    <dgm:cxn modelId="{1DFAF89A-EC07-49A2-B544-7EF4D1816578}" srcId="{838C3305-152C-4187-963B-98EF6CD8255B}" destId="{9CAE5A8A-A0F3-44F3-9E4C-1F2F8F5E747B}" srcOrd="3" destOrd="0" parTransId="{AA6EE934-9458-4BEE-8706-FE4EEE9213D3}" sibTransId="{168AD9F3-A389-4FE9-AF82-DF0AB82511FC}"/>
    <dgm:cxn modelId="{DE6953A0-8B95-48E7-8DFA-5161F892AD2F}" type="presOf" srcId="{838C3305-152C-4187-963B-98EF6CD8255B}" destId="{9B0DF65D-586C-4791-9CF8-7F39EC559CD8}" srcOrd="0" destOrd="0" presId="urn:microsoft.com/office/officeart/2005/8/layout/vList2"/>
    <dgm:cxn modelId="{630CC6BA-8CC4-4E5F-839D-8F76D4AF908A}" srcId="{838C3305-152C-4187-963B-98EF6CD8255B}" destId="{D24A7501-5F1A-4E34-AD5E-4DE8ABFF48D0}" srcOrd="2" destOrd="0" parTransId="{7BA4CB2A-6E11-44D9-B04D-76D18D8C31F8}" sibTransId="{E9816DCF-3920-49F2-B8FE-2CB9EA6E8CA2}"/>
    <dgm:cxn modelId="{1B0315CC-954C-44D3-96FE-45E18CE9EED6}" type="presOf" srcId="{0E0A97C6-C648-49CC-928F-17EC9213B6A3}" destId="{6F9E79D1-E7D1-4F0E-A57C-34A6280F2B02}" srcOrd="0" destOrd="0" presId="urn:microsoft.com/office/officeart/2005/8/layout/vList2"/>
    <dgm:cxn modelId="{BCDCBBF2-C064-40FE-99E0-823B2CD26985}" srcId="{838C3305-152C-4187-963B-98EF6CD8255B}" destId="{0E0A97C6-C648-49CC-928F-17EC9213B6A3}" srcOrd="0" destOrd="0" parTransId="{2E3BDC22-517A-4A0D-9808-724C70B627B1}" sibTransId="{4CE0E637-2091-46EF-A4E7-8487B9CCBC4F}"/>
    <dgm:cxn modelId="{AFE93A12-2230-4E6B-98A2-8DB50D2C698A}" type="presParOf" srcId="{9B0DF65D-586C-4791-9CF8-7F39EC559CD8}" destId="{6F9E79D1-E7D1-4F0E-A57C-34A6280F2B02}" srcOrd="0" destOrd="0" presId="urn:microsoft.com/office/officeart/2005/8/layout/vList2"/>
    <dgm:cxn modelId="{3BCCDCA3-6628-4105-90D4-A8C44C7AA907}" type="presParOf" srcId="{9B0DF65D-586C-4791-9CF8-7F39EC559CD8}" destId="{CFC8B5FE-BF3F-4B2C-8E04-6FE0D46A20DF}" srcOrd="1" destOrd="0" presId="urn:microsoft.com/office/officeart/2005/8/layout/vList2"/>
    <dgm:cxn modelId="{1C1EAB26-4B68-45DC-8544-9512C66677EF}" type="presParOf" srcId="{9B0DF65D-586C-4791-9CF8-7F39EC559CD8}" destId="{596C008E-8E91-4DBC-8D51-E7157F17D7D2}" srcOrd="2" destOrd="0" presId="urn:microsoft.com/office/officeart/2005/8/layout/vList2"/>
    <dgm:cxn modelId="{FFD0D943-F664-4A9C-A354-4738D7979740}" type="presParOf" srcId="{9B0DF65D-586C-4791-9CF8-7F39EC559CD8}" destId="{88776997-6F59-4747-A95F-3A7BA983D6A0}" srcOrd="3" destOrd="0" presId="urn:microsoft.com/office/officeart/2005/8/layout/vList2"/>
    <dgm:cxn modelId="{7270F3AC-AF62-43A1-8D85-B539256B4532}" type="presParOf" srcId="{9B0DF65D-586C-4791-9CF8-7F39EC559CD8}" destId="{2DD6D838-972B-4B27-8263-75C718A4B3FA}" srcOrd="4" destOrd="0" presId="urn:microsoft.com/office/officeart/2005/8/layout/vList2"/>
    <dgm:cxn modelId="{70509E00-8508-47C4-80F8-4021F70AD5D8}" type="presParOf" srcId="{9B0DF65D-586C-4791-9CF8-7F39EC559CD8}" destId="{198C29DC-CF0F-4F9C-B455-534AE7523241}" srcOrd="5" destOrd="0" presId="urn:microsoft.com/office/officeart/2005/8/layout/vList2"/>
    <dgm:cxn modelId="{7BF873AD-3840-48B0-BD69-E8F802E6651F}" type="presParOf" srcId="{9B0DF65D-586C-4791-9CF8-7F39EC559CD8}" destId="{C027C210-54CE-4272-9A43-0513E9AE5687}"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8C3305-152C-4187-963B-98EF6CD8255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F4D01E9-6153-419A-83EE-3E609715DD7A}">
      <dgm:prSet custT="1"/>
      <dgm:spPr>
        <a:solidFill>
          <a:schemeClr val="bg1"/>
        </a:solidFill>
      </dgm:spPr>
      <dgm:t>
        <a:bodyPr/>
        <a:lstStyle/>
        <a:p>
          <a:pPr algn="ctr"/>
          <a:r>
            <a:rPr lang="en-GB" sz="2800">
              <a:solidFill>
                <a:schemeClr val="tx1"/>
              </a:solidFill>
            </a:rPr>
            <a:t>0300 123 4044</a:t>
          </a:r>
        </a:p>
      </dgm:t>
    </dgm:pt>
    <dgm:pt modelId="{B3897977-2266-479B-BA2D-EB153EE38162}" type="parTrans" cxnId="{4ECC990B-5933-4AE0-8419-5624F2CF8B67}">
      <dgm:prSet/>
      <dgm:spPr/>
      <dgm:t>
        <a:bodyPr/>
        <a:lstStyle/>
        <a:p>
          <a:endParaRPr lang="en-GB"/>
        </a:p>
      </dgm:t>
    </dgm:pt>
    <dgm:pt modelId="{4BA815EC-D273-4F43-9E5C-E86AF27950A6}" type="sibTrans" cxnId="{4ECC990B-5933-4AE0-8419-5624F2CF8B67}">
      <dgm:prSet/>
      <dgm:spPr/>
      <dgm:t>
        <a:bodyPr/>
        <a:lstStyle/>
        <a:p>
          <a:endParaRPr lang="en-GB"/>
        </a:p>
      </dgm:t>
    </dgm:pt>
    <dgm:pt modelId="{9CAE5A8A-A0F3-44F3-9E4C-1F2F8F5E747B}">
      <dgm:prSet custT="1"/>
      <dgm:spPr>
        <a:solidFill>
          <a:schemeClr val="bg1"/>
        </a:solidFill>
      </dgm:spPr>
      <dgm:t>
        <a:bodyPr/>
        <a:lstStyle/>
        <a:p>
          <a:pPr algn="ctr"/>
          <a:r>
            <a:rPr lang="en-GB" sz="2000" u="sng">
              <a:solidFill>
                <a:schemeClr val="tx1"/>
              </a:solidFill>
            </a:rPr>
            <a:t>www.Hertfordshire.gov.uk/benefits </a:t>
          </a:r>
        </a:p>
      </dgm:t>
    </dgm:pt>
    <dgm:pt modelId="{AA6EE934-9458-4BEE-8706-FE4EEE9213D3}" type="parTrans" cxnId="{1DFAF89A-EC07-49A2-B544-7EF4D1816578}">
      <dgm:prSet/>
      <dgm:spPr/>
      <dgm:t>
        <a:bodyPr/>
        <a:lstStyle/>
        <a:p>
          <a:endParaRPr lang="en-GB"/>
        </a:p>
      </dgm:t>
    </dgm:pt>
    <dgm:pt modelId="{168AD9F3-A389-4FE9-AF82-DF0AB82511FC}" type="sibTrans" cxnId="{1DFAF89A-EC07-49A2-B544-7EF4D1816578}">
      <dgm:prSet/>
      <dgm:spPr/>
      <dgm:t>
        <a:bodyPr/>
        <a:lstStyle/>
        <a:p>
          <a:endParaRPr lang="en-GB"/>
        </a:p>
      </dgm:t>
    </dgm:pt>
    <dgm:pt modelId="{D24A7501-5F1A-4E34-AD5E-4DE8ABFF48D0}">
      <dgm:prSet/>
      <dgm:spPr>
        <a:solidFill>
          <a:schemeClr val="bg1"/>
        </a:solidFill>
      </dgm:spPr>
      <dgm:t>
        <a:bodyPr/>
        <a:lstStyle/>
        <a:p>
          <a:pPr algn="ctr"/>
          <a:endParaRPr lang="en-US">
            <a:solidFill>
              <a:schemeClr val="tx1"/>
            </a:solidFill>
          </a:endParaRPr>
        </a:p>
      </dgm:t>
    </dgm:pt>
    <dgm:pt modelId="{E9816DCF-3920-49F2-B8FE-2CB9EA6E8CA2}" type="sibTrans" cxnId="{630CC6BA-8CC4-4E5F-839D-8F76D4AF908A}">
      <dgm:prSet/>
      <dgm:spPr/>
      <dgm:t>
        <a:bodyPr/>
        <a:lstStyle/>
        <a:p>
          <a:endParaRPr lang="en-US"/>
        </a:p>
      </dgm:t>
    </dgm:pt>
    <dgm:pt modelId="{7BA4CB2A-6E11-44D9-B04D-76D18D8C31F8}" type="parTrans" cxnId="{630CC6BA-8CC4-4E5F-839D-8F76D4AF908A}">
      <dgm:prSet/>
      <dgm:spPr/>
      <dgm:t>
        <a:bodyPr/>
        <a:lstStyle/>
        <a:p>
          <a:endParaRPr lang="en-US"/>
        </a:p>
      </dgm:t>
    </dgm:pt>
    <dgm:pt modelId="{0E0A97C6-C648-49CC-928F-17EC9213B6A3}">
      <dgm:prSet/>
      <dgm:spPr>
        <a:solidFill>
          <a:schemeClr val="bg1"/>
        </a:solidFill>
      </dgm:spPr>
      <dgm:t>
        <a:bodyPr/>
        <a:lstStyle/>
        <a:p>
          <a:pPr algn="ctr"/>
          <a:endParaRPr lang="en-US">
            <a:solidFill>
              <a:schemeClr val="tx1"/>
            </a:solidFill>
          </a:endParaRPr>
        </a:p>
      </dgm:t>
    </dgm:pt>
    <dgm:pt modelId="{4CE0E637-2091-46EF-A4E7-8487B9CCBC4F}" type="sibTrans" cxnId="{BCDCBBF2-C064-40FE-99E0-823B2CD26985}">
      <dgm:prSet/>
      <dgm:spPr/>
      <dgm:t>
        <a:bodyPr/>
        <a:lstStyle/>
        <a:p>
          <a:endParaRPr lang="en-US"/>
        </a:p>
      </dgm:t>
    </dgm:pt>
    <dgm:pt modelId="{2E3BDC22-517A-4A0D-9808-724C70B627B1}" type="parTrans" cxnId="{BCDCBBF2-C064-40FE-99E0-823B2CD26985}">
      <dgm:prSet/>
      <dgm:spPr/>
      <dgm:t>
        <a:bodyPr/>
        <a:lstStyle/>
        <a:p>
          <a:endParaRPr lang="en-US"/>
        </a:p>
      </dgm:t>
    </dgm:pt>
    <dgm:pt modelId="{9B0DF65D-586C-4791-9CF8-7F39EC559CD8}" type="pres">
      <dgm:prSet presAssocID="{838C3305-152C-4187-963B-98EF6CD8255B}" presName="linear" presStyleCnt="0">
        <dgm:presLayoutVars>
          <dgm:animLvl val="lvl"/>
          <dgm:resizeHandles val="exact"/>
        </dgm:presLayoutVars>
      </dgm:prSet>
      <dgm:spPr/>
    </dgm:pt>
    <dgm:pt modelId="{6F9E79D1-E7D1-4F0E-A57C-34A6280F2B02}" type="pres">
      <dgm:prSet presAssocID="{0E0A97C6-C648-49CC-928F-17EC9213B6A3}" presName="parentText" presStyleLbl="node1" presStyleIdx="0" presStyleCnt="4" custLinFactNeighborX="-651">
        <dgm:presLayoutVars>
          <dgm:chMax val="0"/>
          <dgm:bulletEnabled val="1"/>
        </dgm:presLayoutVars>
      </dgm:prSet>
      <dgm:spPr/>
    </dgm:pt>
    <dgm:pt modelId="{CFC8B5FE-BF3F-4B2C-8E04-6FE0D46A20DF}" type="pres">
      <dgm:prSet presAssocID="{4CE0E637-2091-46EF-A4E7-8487B9CCBC4F}" presName="spacer" presStyleCnt="0"/>
      <dgm:spPr/>
    </dgm:pt>
    <dgm:pt modelId="{596C008E-8E91-4DBC-8D51-E7157F17D7D2}" type="pres">
      <dgm:prSet presAssocID="{9F4D01E9-6153-419A-83EE-3E609715DD7A}" presName="parentText" presStyleLbl="node1" presStyleIdx="1" presStyleCnt="4">
        <dgm:presLayoutVars>
          <dgm:chMax val="0"/>
          <dgm:bulletEnabled val="1"/>
        </dgm:presLayoutVars>
      </dgm:prSet>
      <dgm:spPr/>
    </dgm:pt>
    <dgm:pt modelId="{88776997-6F59-4747-A95F-3A7BA983D6A0}" type="pres">
      <dgm:prSet presAssocID="{4BA815EC-D273-4F43-9E5C-E86AF27950A6}" presName="spacer" presStyleCnt="0"/>
      <dgm:spPr/>
    </dgm:pt>
    <dgm:pt modelId="{2DD6D838-972B-4B27-8263-75C718A4B3FA}" type="pres">
      <dgm:prSet presAssocID="{D24A7501-5F1A-4E34-AD5E-4DE8ABFF48D0}" presName="parentText" presStyleLbl="node1" presStyleIdx="2" presStyleCnt="4" custLinFactNeighborY="54840">
        <dgm:presLayoutVars>
          <dgm:chMax val="0"/>
          <dgm:bulletEnabled val="1"/>
        </dgm:presLayoutVars>
      </dgm:prSet>
      <dgm:spPr/>
    </dgm:pt>
    <dgm:pt modelId="{198C29DC-CF0F-4F9C-B455-534AE7523241}" type="pres">
      <dgm:prSet presAssocID="{E9816DCF-3920-49F2-B8FE-2CB9EA6E8CA2}" presName="spacer" presStyleCnt="0"/>
      <dgm:spPr/>
    </dgm:pt>
    <dgm:pt modelId="{C027C210-54CE-4272-9A43-0513E9AE5687}" type="pres">
      <dgm:prSet presAssocID="{9CAE5A8A-A0F3-44F3-9E4C-1F2F8F5E747B}" presName="parentText" presStyleLbl="node1" presStyleIdx="3" presStyleCnt="4">
        <dgm:presLayoutVars>
          <dgm:chMax val="0"/>
          <dgm:bulletEnabled val="1"/>
        </dgm:presLayoutVars>
      </dgm:prSet>
      <dgm:spPr/>
    </dgm:pt>
  </dgm:ptLst>
  <dgm:cxnLst>
    <dgm:cxn modelId="{4ECC990B-5933-4AE0-8419-5624F2CF8B67}" srcId="{838C3305-152C-4187-963B-98EF6CD8255B}" destId="{9F4D01E9-6153-419A-83EE-3E609715DD7A}" srcOrd="1" destOrd="0" parTransId="{B3897977-2266-479B-BA2D-EB153EE38162}" sibTransId="{4BA815EC-D273-4F43-9E5C-E86AF27950A6}"/>
    <dgm:cxn modelId="{9082F040-A8F9-4591-ACF1-79DE6EEF6341}" type="presOf" srcId="{9CAE5A8A-A0F3-44F3-9E4C-1F2F8F5E747B}" destId="{C027C210-54CE-4272-9A43-0513E9AE5687}" srcOrd="0" destOrd="0" presId="urn:microsoft.com/office/officeart/2005/8/layout/vList2"/>
    <dgm:cxn modelId="{698A2553-C0DE-496F-957A-BFD3F85519D3}" type="presOf" srcId="{9F4D01E9-6153-419A-83EE-3E609715DD7A}" destId="{596C008E-8E91-4DBC-8D51-E7157F17D7D2}" srcOrd="0" destOrd="0" presId="urn:microsoft.com/office/officeart/2005/8/layout/vList2"/>
    <dgm:cxn modelId="{DDD8E57B-6F0E-468B-B152-1A1C1196F83F}" type="presOf" srcId="{D24A7501-5F1A-4E34-AD5E-4DE8ABFF48D0}" destId="{2DD6D838-972B-4B27-8263-75C718A4B3FA}" srcOrd="0" destOrd="0" presId="urn:microsoft.com/office/officeart/2005/8/layout/vList2"/>
    <dgm:cxn modelId="{1DFAF89A-EC07-49A2-B544-7EF4D1816578}" srcId="{838C3305-152C-4187-963B-98EF6CD8255B}" destId="{9CAE5A8A-A0F3-44F3-9E4C-1F2F8F5E747B}" srcOrd="3" destOrd="0" parTransId="{AA6EE934-9458-4BEE-8706-FE4EEE9213D3}" sibTransId="{168AD9F3-A389-4FE9-AF82-DF0AB82511FC}"/>
    <dgm:cxn modelId="{DE6953A0-8B95-48E7-8DFA-5161F892AD2F}" type="presOf" srcId="{838C3305-152C-4187-963B-98EF6CD8255B}" destId="{9B0DF65D-586C-4791-9CF8-7F39EC559CD8}" srcOrd="0" destOrd="0" presId="urn:microsoft.com/office/officeart/2005/8/layout/vList2"/>
    <dgm:cxn modelId="{630CC6BA-8CC4-4E5F-839D-8F76D4AF908A}" srcId="{838C3305-152C-4187-963B-98EF6CD8255B}" destId="{D24A7501-5F1A-4E34-AD5E-4DE8ABFF48D0}" srcOrd="2" destOrd="0" parTransId="{7BA4CB2A-6E11-44D9-B04D-76D18D8C31F8}" sibTransId="{E9816DCF-3920-49F2-B8FE-2CB9EA6E8CA2}"/>
    <dgm:cxn modelId="{1B0315CC-954C-44D3-96FE-45E18CE9EED6}" type="presOf" srcId="{0E0A97C6-C648-49CC-928F-17EC9213B6A3}" destId="{6F9E79D1-E7D1-4F0E-A57C-34A6280F2B02}" srcOrd="0" destOrd="0" presId="urn:microsoft.com/office/officeart/2005/8/layout/vList2"/>
    <dgm:cxn modelId="{BCDCBBF2-C064-40FE-99E0-823B2CD26985}" srcId="{838C3305-152C-4187-963B-98EF6CD8255B}" destId="{0E0A97C6-C648-49CC-928F-17EC9213B6A3}" srcOrd="0" destOrd="0" parTransId="{2E3BDC22-517A-4A0D-9808-724C70B627B1}" sibTransId="{4CE0E637-2091-46EF-A4E7-8487B9CCBC4F}"/>
    <dgm:cxn modelId="{AFE93A12-2230-4E6B-98A2-8DB50D2C698A}" type="presParOf" srcId="{9B0DF65D-586C-4791-9CF8-7F39EC559CD8}" destId="{6F9E79D1-E7D1-4F0E-A57C-34A6280F2B02}" srcOrd="0" destOrd="0" presId="urn:microsoft.com/office/officeart/2005/8/layout/vList2"/>
    <dgm:cxn modelId="{3BCCDCA3-6628-4105-90D4-A8C44C7AA907}" type="presParOf" srcId="{9B0DF65D-586C-4791-9CF8-7F39EC559CD8}" destId="{CFC8B5FE-BF3F-4B2C-8E04-6FE0D46A20DF}" srcOrd="1" destOrd="0" presId="urn:microsoft.com/office/officeart/2005/8/layout/vList2"/>
    <dgm:cxn modelId="{1C1EAB26-4B68-45DC-8544-9512C66677EF}" type="presParOf" srcId="{9B0DF65D-586C-4791-9CF8-7F39EC559CD8}" destId="{596C008E-8E91-4DBC-8D51-E7157F17D7D2}" srcOrd="2" destOrd="0" presId="urn:microsoft.com/office/officeart/2005/8/layout/vList2"/>
    <dgm:cxn modelId="{FFD0D943-F664-4A9C-A354-4738D7979740}" type="presParOf" srcId="{9B0DF65D-586C-4791-9CF8-7F39EC559CD8}" destId="{88776997-6F59-4747-A95F-3A7BA983D6A0}" srcOrd="3" destOrd="0" presId="urn:microsoft.com/office/officeart/2005/8/layout/vList2"/>
    <dgm:cxn modelId="{7270F3AC-AF62-43A1-8D85-B539256B4532}" type="presParOf" srcId="{9B0DF65D-586C-4791-9CF8-7F39EC559CD8}" destId="{2DD6D838-972B-4B27-8263-75C718A4B3FA}" srcOrd="4" destOrd="0" presId="urn:microsoft.com/office/officeart/2005/8/layout/vList2"/>
    <dgm:cxn modelId="{70509E00-8508-47C4-80F8-4021F70AD5D8}" type="presParOf" srcId="{9B0DF65D-586C-4791-9CF8-7F39EC559CD8}" destId="{198C29DC-CF0F-4F9C-B455-534AE7523241}" srcOrd="5" destOrd="0" presId="urn:microsoft.com/office/officeart/2005/8/layout/vList2"/>
    <dgm:cxn modelId="{7BF873AD-3840-48B0-BD69-E8F802E6651F}" type="presParOf" srcId="{9B0DF65D-586C-4791-9CF8-7F39EC559CD8}" destId="{C027C210-54CE-4272-9A43-0513E9AE5687}" srcOrd="6"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78CEE-E79E-4591-BB21-14CB9E240C00}">
      <dsp:nvSpPr>
        <dsp:cNvPr id="0" name=""/>
        <dsp:cNvSpPr/>
      </dsp:nvSpPr>
      <dsp:spPr>
        <a:xfrm>
          <a:off x="740294" y="855514"/>
          <a:ext cx="1464235" cy="146423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A80F5B-AC7F-4577-BE88-E2E24048298E}">
      <dsp:nvSpPr>
        <dsp:cNvPr id="0" name=""/>
        <dsp:cNvSpPr/>
      </dsp:nvSpPr>
      <dsp:spPr>
        <a:xfrm>
          <a:off x="1052344" y="1167564"/>
          <a:ext cx="840135" cy="8401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0F664B-2C51-4692-8C8E-54E89AD5403E}">
      <dsp:nvSpPr>
        <dsp:cNvPr id="0" name=""/>
        <dsp:cNvSpPr/>
      </dsp:nvSpPr>
      <dsp:spPr>
        <a:xfrm>
          <a:off x="272218" y="2775823"/>
          <a:ext cx="240038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Improve interactions with residents</a:t>
          </a:r>
          <a:endParaRPr lang="en-US" sz="1700" kern="1200"/>
        </a:p>
      </dsp:txBody>
      <dsp:txXfrm>
        <a:off x="272218" y="2775823"/>
        <a:ext cx="2400386" cy="720000"/>
      </dsp:txXfrm>
    </dsp:sp>
    <dsp:sp modelId="{14F75B77-0D0D-406E-8D4A-A25F76256651}">
      <dsp:nvSpPr>
        <dsp:cNvPr id="0" name=""/>
        <dsp:cNvSpPr/>
      </dsp:nvSpPr>
      <dsp:spPr>
        <a:xfrm>
          <a:off x="3560748" y="855514"/>
          <a:ext cx="1464235" cy="146423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F16292-1614-4A08-A27D-CC5CDE45B144}">
      <dsp:nvSpPr>
        <dsp:cNvPr id="0" name=""/>
        <dsp:cNvSpPr/>
      </dsp:nvSpPr>
      <dsp:spPr>
        <a:xfrm>
          <a:off x="3872799" y="1167564"/>
          <a:ext cx="840135" cy="8401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024A07-27EF-41F7-BA19-A62AB6484466}">
      <dsp:nvSpPr>
        <dsp:cNvPr id="0" name=""/>
        <dsp:cNvSpPr/>
      </dsp:nvSpPr>
      <dsp:spPr>
        <a:xfrm>
          <a:off x="3092673" y="2775823"/>
          <a:ext cx="240038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Inform of support available</a:t>
          </a:r>
          <a:endParaRPr lang="en-US" sz="1700" kern="1200"/>
        </a:p>
      </dsp:txBody>
      <dsp:txXfrm>
        <a:off x="3092673" y="2775823"/>
        <a:ext cx="2400386" cy="720000"/>
      </dsp:txXfrm>
    </dsp:sp>
    <dsp:sp modelId="{5CF678F6-2968-455E-8F98-B1A8CE340E94}">
      <dsp:nvSpPr>
        <dsp:cNvPr id="0" name=""/>
        <dsp:cNvSpPr/>
      </dsp:nvSpPr>
      <dsp:spPr>
        <a:xfrm>
          <a:off x="6381203" y="855514"/>
          <a:ext cx="1464235" cy="146423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944AA6-7322-4B6D-828E-79AF3D14135C}">
      <dsp:nvSpPr>
        <dsp:cNvPr id="0" name=""/>
        <dsp:cNvSpPr/>
      </dsp:nvSpPr>
      <dsp:spPr>
        <a:xfrm>
          <a:off x="6693253" y="1167564"/>
          <a:ext cx="840135" cy="8401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5070F5-E465-4CE4-86EF-669FB408DE79}">
      <dsp:nvSpPr>
        <dsp:cNvPr id="0" name=""/>
        <dsp:cNvSpPr/>
      </dsp:nvSpPr>
      <dsp:spPr>
        <a:xfrm>
          <a:off x="5913127" y="2775823"/>
          <a:ext cx="240038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Create connections</a:t>
          </a:r>
          <a:endParaRPr lang="en-US" sz="1700" kern="1200"/>
        </a:p>
      </dsp:txBody>
      <dsp:txXfrm>
        <a:off x="5913127" y="2775823"/>
        <a:ext cx="2400386" cy="720000"/>
      </dsp:txXfrm>
    </dsp:sp>
    <dsp:sp modelId="{C0A70BA5-0BAF-4557-A8D5-9C44D4AA92F1}">
      <dsp:nvSpPr>
        <dsp:cNvPr id="0" name=""/>
        <dsp:cNvSpPr/>
      </dsp:nvSpPr>
      <dsp:spPr>
        <a:xfrm>
          <a:off x="9201657" y="855514"/>
          <a:ext cx="1464235" cy="1464235"/>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FF617D-AEDB-4863-8E97-88F961E8C3C8}">
      <dsp:nvSpPr>
        <dsp:cNvPr id="0" name=""/>
        <dsp:cNvSpPr/>
      </dsp:nvSpPr>
      <dsp:spPr>
        <a:xfrm>
          <a:off x="9513707" y="1167564"/>
          <a:ext cx="840135" cy="8401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8008DC-CCED-4C64-85AE-629228B6931E}">
      <dsp:nvSpPr>
        <dsp:cNvPr id="0" name=""/>
        <dsp:cNvSpPr/>
      </dsp:nvSpPr>
      <dsp:spPr>
        <a:xfrm>
          <a:off x="8733582" y="2775823"/>
          <a:ext cx="240038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Improve confidence when interacting with residents</a:t>
          </a:r>
          <a:endParaRPr lang="en-US" sz="1700" kern="1200"/>
        </a:p>
      </dsp:txBody>
      <dsp:txXfrm>
        <a:off x="8733582" y="2775823"/>
        <a:ext cx="2400386"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806EE-9E1C-401D-AC95-30B2CA1BAA43}">
      <dsp:nvSpPr>
        <dsp:cNvPr id="0" name=""/>
        <dsp:cNvSpPr/>
      </dsp:nvSpPr>
      <dsp:spPr>
        <a:xfrm>
          <a:off x="0" y="638225"/>
          <a:ext cx="6894576" cy="95471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No repeat of the universal Energy Bills Discount Scheme after the March 2023 payment</a:t>
          </a:r>
          <a:endParaRPr lang="en-US" sz="2400" kern="1200"/>
        </a:p>
      </dsp:txBody>
      <dsp:txXfrm>
        <a:off x="46606" y="684831"/>
        <a:ext cx="6801364" cy="861507"/>
      </dsp:txXfrm>
    </dsp:sp>
    <dsp:sp modelId="{2B8A6BE1-E95C-489C-B829-2FDFC9FB9300}">
      <dsp:nvSpPr>
        <dsp:cNvPr id="0" name=""/>
        <dsp:cNvSpPr/>
      </dsp:nvSpPr>
      <dsp:spPr>
        <a:xfrm>
          <a:off x="0" y="1662065"/>
          <a:ext cx="6894576" cy="95471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Jan 2022, energy price guarantee was £1,227; it rose to £1,971 in April 2022 and £2500 in October 2022</a:t>
          </a:r>
          <a:endParaRPr lang="en-US" sz="2400" kern="1200"/>
        </a:p>
      </dsp:txBody>
      <dsp:txXfrm>
        <a:off x="46606" y="1708671"/>
        <a:ext cx="6801364" cy="861507"/>
      </dsp:txXfrm>
    </dsp:sp>
    <dsp:sp modelId="{E8939823-D0F7-4656-A429-38E863D214D7}">
      <dsp:nvSpPr>
        <dsp:cNvPr id="0" name=""/>
        <dsp:cNvSpPr/>
      </dsp:nvSpPr>
      <dsp:spPr>
        <a:xfrm>
          <a:off x="0" y="2685905"/>
          <a:ext cx="6894576" cy="954719"/>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Cap rises to £3,000 for </a:t>
          </a:r>
          <a:r>
            <a:rPr lang="en-US" sz="2400" u="sng" kern="1200"/>
            <a:t>average</a:t>
          </a:r>
          <a:r>
            <a:rPr lang="en-US" sz="2400" u="none" kern="1200"/>
            <a:t> households in April – but if you use more, you pay more.</a:t>
          </a:r>
          <a:endParaRPr lang="en-US" sz="2400" kern="1200"/>
        </a:p>
      </dsp:txBody>
      <dsp:txXfrm>
        <a:off x="46606" y="2732511"/>
        <a:ext cx="6801364" cy="861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DCD22-5063-43E1-9882-40AF8C268FCC}">
      <dsp:nvSpPr>
        <dsp:cNvPr id="0" name=""/>
        <dsp:cNvSpPr/>
      </dsp:nvSpPr>
      <dsp:spPr>
        <a:xfrm>
          <a:off x="0" y="40207"/>
          <a:ext cx="8431480" cy="75477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Benefits rose by 3.1% in April 2022, based on inflation in September 2021</a:t>
          </a:r>
        </a:p>
      </dsp:txBody>
      <dsp:txXfrm>
        <a:off x="36845" y="77052"/>
        <a:ext cx="8357790" cy="681087"/>
      </dsp:txXfrm>
    </dsp:sp>
    <dsp:sp modelId="{E8A9D75B-2AB0-4B40-9D06-62A569B05BBF}">
      <dsp:nvSpPr>
        <dsp:cNvPr id="0" name=""/>
        <dsp:cNvSpPr/>
      </dsp:nvSpPr>
      <dsp:spPr>
        <a:xfrm>
          <a:off x="0" y="849705"/>
          <a:ext cx="8431480" cy="754777"/>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October 2022 inflation rate is 11.1% but September rate of 10.1% to be used as basis for April 2023 benefits increase.</a:t>
          </a:r>
        </a:p>
      </dsp:txBody>
      <dsp:txXfrm>
        <a:off x="36845" y="886550"/>
        <a:ext cx="8357790" cy="681087"/>
      </dsp:txXfrm>
    </dsp:sp>
    <dsp:sp modelId="{0CACD2A4-BB2F-44AE-B10B-EFBC5DFE5F47}">
      <dsp:nvSpPr>
        <dsp:cNvPr id="0" name=""/>
        <dsp:cNvSpPr/>
      </dsp:nvSpPr>
      <dsp:spPr>
        <a:xfrm>
          <a:off x="0" y="1659202"/>
          <a:ext cx="8431480" cy="754777"/>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“Low-income inflation rate” is much higher – around 14% as more of income spent on basics (food and fuel), which have increased most. </a:t>
          </a:r>
        </a:p>
      </dsp:txBody>
      <dsp:txXfrm>
        <a:off x="36845" y="1696047"/>
        <a:ext cx="8357790" cy="6810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BF2A9-261F-40CE-BC19-41C110B8C43E}">
      <dsp:nvSpPr>
        <dsp:cNvPr id="0" name=""/>
        <dsp:cNvSpPr/>
      </dsp:nvSpPr>
      <dsp:spPr>
        <a:xfrm>
          <a:off x="0" y="1804736"/>
          <a:ext cx="7154779"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5B2C28D6-610B-4FD6-A8D8-03F13322CE71}">
      <dsp:nvSpPr>
        <dsp:cNvPr id="0" name=""/>
        <dsp:cNvSpPr/>
      </dsp:nvSpPr>
      <dsp:spPr>
        <a:xfrm rot="8100000">
          <a:off x="55266" y="415921"/>
          <a:ext cx="265437" cy="26543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ACF3AF-2B5C-42DC-9E76-90AAD32DFF36}">
      <dsp:nvSpPr>
        <dsp:cNvPr id="0" name=""/>
        <dsp:cNvSpPr/>
      </dsp:nvSpPr>
      <dsp:spPr>
        <a:xfrm>
          <a:off x="84753" y="445408"/>
          <a:ext cx="206461" cy="20646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9AB7E24-D49D-488C-B888-1EE3DBF881EA}">
      <dsp:nvSpPr>
        <dsp:cNvPr id="0" name=""/>
        <dsp:cNvSpPr/>
      </dsp:nvSpPr>
      <dsp:spPr>
        <a:xfrm>
          <a:off x="375677" y="736332"/>
          <a:ext cx="1985577" cy="1068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First Cost of Living Payment</a:t>
          </a:r>
        </a:p>
        <a:p>
          <a:pPr marL="0" lvl="0" indent="0" algn="l" defTabSz="666750">
            <a:lnSpc>
              <a:spcPct val="90000"/>
            </a:lnSpc>
            <a:spcBef>
              <a:spcPct val="0"/>
            </a:spcBef>
            <a:spcAft>
              <a:spcPct val="35000"/>
            </a:spcAft>
            <a:buNone/>
          </a:pPr>
          <a:r>
            <a:rPr lang="en-US" sz="1500" kern="1200"/>
            <a:t>£301</a:t>
          </a:r>
        </a:p>
      </dsp:txBody>
      <dsp:txXfrm>
        <a:off x="375677" y="736332"/>
        <a:ext cx="1985577" cy="1068404"/>
      </dsp:txXfrm>
    </dsp:sp>
    <dsp:sp modelId="{C475F8AE-1107-4A77-AACA-1ED50D98CF92}">
      <dsp:nvSpPr>
        <dsp:cNvPr id="0" name=""/>
        <dsp:cNvSpPr/>
      </dsp:nvSpPr>
      <dsp:spPr>
        <a:xfrm>
          <a:off x="375677" y="360947"/>
          <a:ext cx="1985577" cy="375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Spring 2023</a:t>
          </a:r>
        </a:p>
      </dsp:txBody>
      <dsp:txXfrm>
        <a:off x="375677" y="360947"/>
        <a:ext cx="1985577" cy="375385"/>
      </dsp:txXfrm>
    </dsp:sp>
    <dsp:sp modelId="{5D079FEC-A346-481B-90F8-79DE63779745}">
      <dsp:nvSpPr>
        <dsp:cNvPr id="0" name=""/>
        <dsp:cNvSpPr/>
      </dsp:nvSpPr>
      <dsp:spPr>
        <a:xfrm>
          <a:off x="187984" y="736332"/>
          <a:ext cx="0" cy="106840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50230CD-5EF5-4B09-8461-3937E2320F20}">
      <dsp:nvSpPr>
        <dsp:cNvPr id="0" name=""/>
        <dsp:cNvSpPr/>
      </dsp:nvSpPr>
      <dsp:spPr>
        <a:xfrm>
          <a:off x="153317" y="1770951"/>
          <a:ext cx="67569" cy="6756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268FC8-97EE-4C9C-B008-259D49BC4DB7}">
      <dsp:nvSpPr>
        <dsp:cNvPr id="0" name=""/>
        <dsp:cNvSpPr/>
      </dsp:nvSpPr>
      <dsp:spPr>
        <a:xfrm rot="18900000">
          <a:off x="1245749" y="2928114"/>
          <a:ext cx="265437" cy="26543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85E6E3-45CF-4F62-87DA-740ABE0CA4C0}">
      <dsp:nvSpPr>
        <dsp:cNvPr id="0" name=""/>
        <dsp:cNvSpPr/>
      </dsp:nvSpPr>
      <dsp:spPr>
        <a:xfrm>
          <a:off x="1275236" y="2957602"/>
          <a:ext cx="206461" cy="20646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559AD3D-3ADC-4ABA-A613-69D036BFBFBF}">
      <dsp:nvSpPr>
        <dsp:cNvPr id="0" name=""/>
        <dsp:cNvSpPr/>
      </dsp:nvSpPr>
      <dsp:spPr>
        <a:xfrm>
          <a:off x="1566160" y="1804736"/>
          <a:ext cx="1985577" cy="1068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Disability Payment</a:t>
          </a:r>
        </a:p>
        <a:p>
          <a:pPr marL="0" lvl="0" indent="0" algn="l" defTabSz="666750">
            <a:lnSpc>
              <a:spcPct val="90000"/>
            </a:lnSpc>
            <a:spcBef>
              <a:spcPct val="0"/>
            </a:spcBef>
            <a:spcAft>
              <a:spcPct val="35000"/>
            </a:spcAft>
            <a:buNone/>
          </a:pPr>
          <a:r>
            <a:rPr lang="en-US" sz="1500" kern="1200"/>
            <a:t>£150</a:t>
          </a:r>
        </a:p>
      </dsp:txBody>
      <dsp:txXfrm>
        <a:off x="1566160" y="1804736"/>
        <a:ext cx="1985577" cy="1068404"/>
      </dsp:txXfrm>
    </dsp:sp>
    <dsp:sp modelId="{9F0EA519-5226-4717-AE5A-A5321467DE16}">
      <dsp:nvSpPr>
        <dsp:cNvPr id="0" name=""/>
        <dsp:cNvSpPr/>
      </dsp:nvSpPr>
      <dsp:spPr>
        <a:xfrm>
          <a:off x="1566160" y="2873140"/>
          <a:ext cx="1985577" cy="375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Summer 2023</a:t>
          </a:r>
        </a:p>
      </dsp:txBody>
      <dsp:txXfrm>
        <a:off x="1566160" y="2873140"/>
        <a:ext cx="1985577" cy="375385"/>
      </dsp:txXfrm>
    </dsp:sp>
    <dsp:sp modelId="{EF42885F-1382-48E5-83BE-59243FDE4B9E}">
      <dsp:nvSpPr>
        <dsp:cNvPr id="0" name=""/>
        <dsp:cNvSpPr/>
      </dsp:nvSpPr>
      <dsp:spPr>
        <a:xfrm>
          <a:off x="1378467" y="1804736"/>
          <a:ext cx="0" cy="106840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329D859-2AED-4196-91AB-E3C3C7EE3A71}">
      <dsp:nvSpPr>
        <dsp:cNvPr id="0" name=""/>
        <dsp:cNvSpPr/>
      </dsp:nvSpPr>
      <dsp:spPr>
        <a:xfrm>
          <a:off x="1343801" y="1770951"/>
          <a:ext cx="67569" cy="6756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0E63C1-1EDB-4506-9831-247DA9CCA841}">
      <dsp:nvSpPr>
        <dsp:cNvPr id="0" name=""/>
        <dsp:cNvSpPr/>
      </dsp:nvSpPr>
      <dsp:spPr>
        <a:xfrm rot="8100000">
          <a:off x="2436232" y="415921"/>
          <a:ext cx="265437" cy="26543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4BE39F-4E13-45E8-A355-E87D75435B2F}">
      <dsp:nvSpPr>
        <dsp:cNvPr id="0" name=""/>
        <dsp:cNvSpPr/>
      </dsp:nvSpPr>
      <dsp:spPr>
        <a:xfrm>
          <a:off x="2465719" y="445408"/>
          <a:ext cx="206461" cy="20646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F48C325-03A1-4243-9277-500B71C2312D}">
      <dsp:nvSpPr>
        <dsp:cNvPr id="0" name=""/>
        <dsp:cNvSpPr/>
      </dsp:nvSpPr>
      <dsp:spPr>
        <a:xfrm>
          <a:off x="2756643" y="736332"/>
          <a:ext cx="1985577" cy="1068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Second Cost of Living Payment</a:t>
          </a:r>
        </a:p>
        <a:p>
          <a:pPr marL="0" lvl="0" indent="0" algn="l" defTabSz="666750">
            <a:lnSpc>
              <a:spcPct val="90000"/>
            </a:lnSpc>
            <a:spcBef>
              <a:spcPct val="0"/>
            </a:spcBef>
            <a:spcAft>
              <a:spcPct val="35000"/>
            </a:spcAft>
            <a:buNone/>
          </a:pPr>
          <a:r>
            <a:rPr lang="en-US" sz="1500" kern="1200"/>
            <a:t>£300</a:t>
          </a:r>
        </a:p>
      </dsp:txBody>
      <dsp:txXfrm>
        <a:off x="2756643" y="736332"/>
        <a:ext cx="1985577" cy="1068404"/>
      </dsp:txXfrm>
    </dsp:sp>
    <dsp:sp modelId="{47DB746B-8676-4D10-AAD3-13EFEA11201F}">
      <dsp:nvSpPr>
        <dsp:cNvPr id="0" name=""/>
        <dsp:cNvSpPr/>
      </dsp:nvSpPr>
      <dsp:spPr>
        <a:xfrm>
          <a:off x="2756643" y="360947"/>
          <a:ext cx="1985577" cy="375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Autumn 2023</a:t>
          </a:r>
        </a:p>
      </dsp:txBody>
      <dsp:txXfrm>
        <a:off x="2756643" y="360947"/>
        <a:ext cx="1985577" cy="375385"/>
      </dsp:txXfrm>
    </dsp:sp>
    <dsp:sp modelId="{55DBE64A-AF64-4D73-B8DB-D88C6A6C3ADC}">
      <dsp:nvSpPr>
        <dsp:cNvPr id="0" name=""/>
        <dsp:cNvSpPr/>
      </dsp:nvSpPr>
      <dsp:spPr>
        <a:xfrm>
          <a:off x="2568950" y="736332"/>
          <a:ext cx="0" cy="106840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4E0048A-7DE5-4883-A516-CD16A1BA5D18}">
      <dsp:nvSpPr>
        <dsp:cNvPr id="0" name=""/>
        <dsp:cNvSpPr/>
      </dsp:nvSpPr>
      <dsp:spPr>
        <a:xfrm>
          <a:off x="2534284" y="1770951"/>
          <a:ext cx="67569" cy="6756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8D0CF6-B29A-4561-BF09-D449B8B8C0E8}">
      <dsp:nvSpPr>
        <dsp:cNvPr id="0" name=""/>
        <dsp:cNvSpPr/>
      </dsp:nvSpPr>
      <dsp:spPr>
        <a:xfrm rot="18900000">
          <a:off x="3626715" y="2928114"/>
          <a:ext cx="265437" cy="26543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F8DF9D-ED03-4C98-9DBB-82FA95F21902}">
      <dsp:nvSpPr>
        <dsp:cNvPr id="0" name=""/>
        <dsp:cNvSpPr/>
      </dsp:nvSpPr>
      <dsp:spPr>
        <a:xfrm>
          <a:off x="3656203" y="2957602"/>
          <a:ext cx="206461" cy="20646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F94DFF7-1F61-400F-987C-8790525307C0}">
      <dsp:nvSpPr>
        <dsp:cNvPr id="0" name=""/>
        <dsp:cNvSpPr/>
      </dsp:nvSpPr>
      <dsp:spPr>
        <a:xfrm>
          <a:off x="3947126" y="1804736"/>
          <a:ext cx="1985577" cy="1068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4</a:t>
          </a:r>
        </a:p>
        <a:p>
          <a:pPr marL="114300" lvl="1" indent="-114300" algn="l" defTabSz="533400">
            <a:lnSpc>
              <a:spcPct val="90000"/>
            </a:lnSpc>
            <a:spcBef>
              <a:spcPct val="0"/>
            </a:spcBef>
            <a:spcAft>
              <a:spcPct val="15000"/>
            </a:spcAft>
            <a:buChar char="•"/>
          </a:pPr>
          <a:r>
            <a:rPr lang="en-US" sz="1200" kern="1200"/>
            <a:t>Pensioner Payment</a:t>
          </a:r>
        </a:p>
        <a:p>
          <a:pPr marL="114300" lvl="1" indent="-114300" algn="l" defTabSz="533400">
            <a:lnSpc>
              <a:spcPct val="90000"/>
            </a:lnSpc>
            <a:spcBef>
              <a:spcPct val="0"/>
            </a:spcBef>
            <a:spcAft>
              <a:spcPct val="15000"/>
            </a:spcAft>
            <a:buChar char="•"/>
          </a:pPr>
          <a:r>
            <a:rPr lang="en-US" sz="1200" kern="1200"/>
            <a:t>£300</a:t>
          </a:r>
        </a:p>
      </dsp:txBody>
      <dsp:txXfrm>
        <a:off x="3947126" y="1804736"/>
        <a:ext cx="1985577" cy="1068404"/>
      </dsp:txXfrm>
    </dsp:sp>
    <dsp:sp modelId="{30A53829-AC76-49CB-85CF-E5E31F6DB751}">
      <dsp:nvSpPr>
        <dsp:cNvPr id="0" name=""/>
        <dsp:cNvSpPr/>
      </dsp:nvSpPr>
      <dsp:spPr>
        <a:xfrm>
          <a:off x="3947126" y="2873140"/>
          <a:ext cx="1985577" cy="375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Winter 2023</a:t>
          </a:r>
        </a:p>
      </dsp:txBody>
      <dsp:txXfrm>
        <a:off x="3947126" y="2873140"/>
        <a:ext cx="1985577" cy="375385"/>
      </dsp:txXfrm>
    </dsp:sp>
    <dsp:sp modelId="{890D3B8F-A540-494D-BC6F-44338E1028FA}">
      <dsp:nvSpPr>
        <dsp:cNvPr id="0" name=""/>
        <dsp:cNvSpPr/>
      </dsp:nvSpPr>
      <dsp:spPr>
        <a:xfrm>
          <a:off x="3759433" y="1804736"/>
          <a:ext cx="0" cy="106840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AB8F405-F719-4CF6-A1F1-1845C2244356}">
      <dsp:nvSpPr>
        <dsp:cNvPr id="0" name=""/>
        <dsp:cNvSpPr/>
      </dsp:nvSpPr>
      <dsp:spPr>
        <a:xfrm>
          <a:off x="3724767" y="1770951"/>
          <a:ext cx="67569" cy="6756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B09A74-CFB8-4F12-BF40-CE8CEA9918EA}">
      <dsp:nvSpPr>
        <dsp:cNvPr id="0" name=""/>
        <dsp:cNvSpPr/>
      </dsp:nvSpPr>
      <dsp:spPr>
        <a:xfrm rot="8100000">
          <a:off x="4817198" y="415921"/>
          <a:ext cx="265437" cy="26543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4A2879-4851-41C1-80DE-C2E6C9035BA3}">
      <dsp:nvSpPr>
        <dsp:cNvPr id="0" name=""/>
        <dsp:cNvSpPr/>
      </dsp:nvSpPr>
      <dsp:spPr>
        <a:xfrm>
          <a:off x="4846686" y="445408"/>
          <a:ext cx="206461" cy="20646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A15D007-4B4A-4D47-94C4-014E642A56DC}">
      <dsp:nvSpPr>
        <dsp:cNvPr id="0" name=""/>
        <dsp:cNvSpPr/>
      </dsp:nvSpPr>
      <dsp:spPr>
        <a:xfrm>
          <a:off x="5137609" y="736332"/>
          <a:ext cx="1985577" cy="1068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Third Cost of Living Payment</a:t>
          </a:r>
        </a:p>
        <a:p>
          <a:pPr marL="0" lvl="0" indent="0" algn="l" defTabSz="666750">
            <a:lnSpc>
              <a:spcPct val="90000"/>
            </a:lnSpc>
            <a:spcBef>
              <a:spcPct val="0"/>
            </a:spcBef>
            <a:spcAft>
              <a:spcPct val="35000"/>
            </a:spcAft>
            <a:buNone/>
          </a:pPr>
          <a:r>
            <a:rPr lang="en-US" sz="1500" kern="1200"/>
            <a:t>£299</a:t>
          </a:r>
        </a:p>
      </dsp:txBody>
      <dsp:txXfrm>
        <a:off x="5137609" y="736332"/>
        <a:ext cx="1985577" cy="1068404"/>
      </dsp:txXfrm>
    </dsp:sp>
    <dsp:sp modelId="{BE4861CC-175F-4E24-903A-6488C59B8E12}">
      <dsp:nvSpPr>
        <dsp:cNvPr id="0" name=""/>
        <dsp:cNvSpPr/>
      </dsp:nvSpPr>
      <dsp:spPr>
        <a:xfrm>
          <a:off x="5137609" y="360947"/>
          <a:ext cx="1985577" cy="375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Spring 2024</a:t>
          </a:r>
        </a:p>
      </dsp:txBody>
      <dsp:txXfrm>
        <a:off x="5137609" y="360947"/>
        <a:ext cx="1985577" cy="375385"/>
      </dsp:txXfrm>
    </dsp:sp>
    <dsp:sp modelId="{9E03538F-6B57-4452-AAED-658E15BAE597}">
      <dsp:nvSpPr>
        <dsp:cNvPr id="0" name=""/>
        <dsp:cNvSpPr/>
      </dsp:nvSpPr>
      <dsp:spPr>
        <a:xfrm>
          <a:off x="4949917" y="736332"/>
          <a:ext cx="0" cy="106840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FB16A88-4CB0-4682-887B-09F25D8D8BE5}">
      <dsp:nvSpPr>
        <dsp:cNvPr id="0" name=""/>
        <dsp:cNvSpPr/>
      </dsp:nvSpPr>
      <dsp:spPr>
        <a:xfrm>
          <a:off x="4915250" y="1770951"/>
          <a:ext cx="67569" cy="6756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FB0AB-6F15-42DF-B53F-BCB1DCC0400E}">
      <dsp:nvSpPr>
        <dsp:cNvPr id="0" name=""/>
        <dsp:cNvSpPr/>
      </dsp:nvSpPr>
      <dsp:spPr>
        <a:xfrm>
          <a:off x="0" y="57484"/>
          <a:ext cx="6894576" cy="145445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People still on income-related ESA will not be moved to universal credit until 2028 </a:t>
          </a:r>
        </a:p>
      </dsp:txBody>
      <dsp:txXfrm>
        <a:off x="71001" y="128485"/>
        <a:ext cx="6752574" cy="1312454"/>
      </dsp:txXfrm>
    </dsp:sp>
    <dsp:sp modelId="{4197630A-8E29-4F13-A89A-6E25D11EC373}">
      <dsp:nvSpPr>
        <dsp:cNvPr id="0" name=""/>
        <dsp:cNvSpPr/>
      </dsp:nvSpPr>
      <dsp:spPr>
        <a:xfrm>
          <a:off x="0" y="1586820"/>
          <a:ext cx="6894576" cy="145445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National Living Wage going up (23+) from £9.50 an hour to £10.42 per hour </a:t>
          </a:r>
        </a:p>
      </dsp:txBody>
      <dsp:txXfrm>
        <a:off x="71001" y="1657821"/>
        <a:ext cx="6752574" cy="1312454"/>
      </dsp:txXfrm>
    </dsp:sp>
    <dsp:sp modelId="{2ED5A36E-432C-41B6-A2D8-522C79C795C3}">
      <dsp:nvSpPr>
        <dsp:cNvPr id="0" name=""/>
        <dsp:cNvSpPr/>
      </dsp:nvSpPr>
      <dsp:spPr>
        <a:xfrm>
          <a:off x="0" y="3116157"/>
          <a:ext cx="6894576" cy="145445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However, tax and National Insurance can mean 32% is lost; and if on universal credit a further 55%</a:t>
          </a:r>
        </a:p>
      </dsp:txBody>
      <dsp:txXfrm>
        <a:off x="71001" y="3187158"/>
        <a:ext cx="6752574" cy="13124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5EE06-C448-43C2-A4FB-1B5CACE6C1E7}">
      <dsp:nvSpPr>
        <dsp:cNvPr id="0" name=""/>
        <dsp:cNvSpPr/>
      </dsp:nvSpPr>
      <dsp:spPr>
        <a:xfrm>
          <a:off x="0" y="0"/>
          <a:ext cx="5747657"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0892ECE-7162-4DCF-A8B4-F0A2A8049863}">
      <dsp:nvSpPr>
        <dsp:cNvPr id="0" name=""/>
        <dsp:cNvSpPr/>
      </dsp:nvSpPr>
      <dsp:spPr>
        <a:xfrm>
          <a:off x="0" y="0"/>
          <a:ext cx="5747657" cy="3945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effectLst/>
              <a:latin typeface="Arial" panose="020B0604020202020204" pitchFamily="34" charset="0"/>
              <a:ea typeface="Calibri" panose="020F0502020204030204" pitchFamily="34" charset="0"/>
            </a:rPr>
            <a:t>Heating our homes is more expensive than ever, so HCC have worked with our partners to develop a network of Warm Spaces, which people can use to stay warm this winter. The online directory will let people find libraries, family centres and community spaces near them where they can stay safe and warm. </a:t>
          </a:r>
          <a:r>
            <a:rPr lang="en-GB" sz="2200" u="sng" kern="1200">
              <a:effectLst/>
              <a:latin typeface="Arial" panose="020B0604020202020204" pitchFamily="34" charset="0"/>
              <a:ea typeface="Calibri" panose="020F0502020204030204" pitchFamily="34" charset="0"/>
              <a:hlinkClick xmlns:r="http://schemas.openxmlformats.org/officeDocument/2006/relationships" r:id="rId1"/>
            </a:rPr>
            <a:t>Click here to find a Warm Space local to you.</a:t>
          </a:r>
          <a:endParaRPr lang="en-GB" sz="2200" u="sng" kern="1200">
            <a:effectLst/>
            <a:latin typeface="Arial" panose="020B0604020202020204" pitchFamily="34" charset="0"/>
            <a:ea typeface="Calibri" panose="020F0502020204030204" pitchFamily="34" charset="0"/>
          </a:endParaRPr>
        </a:p>
        <a:p>
          <a:pPr marL="0" lvl="0" indent="0" algn="l" defTabSz="977900">
            <a:lnSpc>
              <a:spcPct val="90000"/>
            </a:lnSpc>
            <a:spcBef>
              <a:spcPct val="0"/>
            </a:spcBef>
            <a:spcAft>
              <a:spcPct val="35000"/>
            </a:spcAft>
            <a:buNone/>
          </a:pPr>
          <a:r>
            <a:rPr lang="en-GB" sz="2200" u="none" kern="1200">
              <a:effectLst/>
              <a:latin typeface="Arial" panose="020B0604020202020204" pitchFamily="34" charset="0"/>
              <a:ea typeface="Calibri" panose="020F0502020204030204" pitchFamily="34" charset="0"/>
            </a:rPr>
            <a:t>Warm Herts Fund - W</a:t>
          </a:r>
          <a:r>
            <a:rPr lang="en-GB" sz="2200" b="0" i="0" u="none" kern="1200"/>
            <a:t>arm </a:t>
          </a:r>
          <a:r>
            <a:rPr lang="en-GB" sz="2200" b="0" i="0" kern="1200"/>
            <a:t>Spaces grants to enable groups to open their doors wide this winter. </a:t>
          </a:r>
          <a:r>
            <a:rPr lang="en-GB" sz="2200" kern="1200">
              <a:hlinkClick xmlns:r="http://schemas.openxmlformats.org/officeDocument/2006/relationships" r:id="rId2"/>
            </a:rPr>
            <a:t>Warm Herts Fund (hertscf.org.uk)</a:t>
          </a:r>
          <a:endParaRPr lang="en-GB" sz="2200" kern="1200">
            <a:effectLst/>
            <a:latin typeface="Times New Roman" panose="02020603050405020304" pitchFamily="18" charset="0"/>
            <a:ea typeface="Calibri" panose="020F0502020204030204" pitchFamily="34" charset="0"/>
          </a:endParaRPr>
        </a:p>
      </dsp:txBody>
      <dsp:txXfrm>
        <a:off x="0" y="0"/>
        <a:ext cx="5747657" cy="39454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E79D1-E7D1-4F0E-A57C-34A6280F2B02}">
      <dsp:nvSpPr>
        <dsp:cNvPr id="0" name=""/>
        <dsp:cNvSpPr/>
      </dsp:nvSpPr>
      <dsp:spPr>
        <a:xfrm>
          <a:off x="0" y="105669"/>
          <a:ext cx="2676524" cy="719549"/>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a:solidFill>
              <a:schemeClr val="tx1"/>
            </a:solidFill>
          </a:endParaRPr>
        </a:p>
      </dsp:txBody>
      <dsp:txXfrm>
        <a:off x="35125" y="140794"/>
        <a:ext cx="2606274" cy="649299"/>
      </dsp:txXfrm>
    </dsp:sp>
    <dsp:sp modelId="{596C008E-8E91-4DBC-8D51-E7157F17D7D2}">
      <dsp:nvSpPr>
        <dsp:cNvPr id="0" name=""/>
        <dsp:cNvSpPr/>
      </dsp:nvSpPr>
      <dsp:spPr>
        <a:xfrm>
          <a:off x="0" y="911619"/>
          <a:ext cx="2676524" cy="719549"/>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solidFill>
                <a:schemeClr val="tx1"/>
              </a:solidFill>
            </a:rPr>
            <a:t>0800 144 8848</a:t>
          </a:r>
        </a:p>
      </dsp:txBody>
      <dsp:txXfrm>
        <a:off x="35125" y="946744"/>
        <a:ext cx="2606274" cy="649299"/>
      </dsp:txXfrm>
    </dsp:sp>
    <dsp:sp modelId="{2DD6D838-972B-4B27-8263-75C718A4B3FA}">
      <dsp:nvSpPr>
        <dsp:cNvPr id="0" name=""/>
        <dsp:cNvSpPr/>
      </dsp:nvSpPr>
      <dsp:spPr>
        <a:xfrm>
          <a:off x="0" y="1764950"/>
          <a:ext cx="2676524" cy="719549"/>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a:solidFill>
              <a:schemeClr val="tx1"/>
            </a:solidFill>
          </a:endParaRPr>
        </a:p>
      </dsp:txBody>
      <dsp:txXfrm>
        <a:off x="35125" y="1800075"/>
        <a:ext cx="2606274" cy="649299"/>
      </dsp:txXfrm>
    </dsp:sp>
    <dsp:sp modelId="{C027C210-54CE-4272-9A43-0513E9AE5687}">
      <dsp:nvSpPr>
        <dsp:cNvPr id="0" name=""/>
        <dsp:cNvSpPr/>
      </dsp:nvSpPr>
      <dsp:spPr>
        <a:xfrm>
          <a:off x="0" y="2523518"/>
          <a:ext cx="2676524" cy="719549"/>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solidFill>
                <a:schemeClr val="tx1"/>
              </a:solidFill>
            </a:rPr>
            <a:t>0300 345 3446</a:t>
          </a:r>
        </a:p>
      </dsp:txBody>
      <dsp:txXfrm>
        <a:off x="35125" y="2558643"/>
        <a:ext cx="2606274" cy="6492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E79D1-E7D1-4F0E-A57C-34A6280F2B02}">
      <dsp:nvSpPr>
        <dsp:cNvPr id="0" name=""/>
        <dsp:cNvSpPr/>
      </dsp:nvSpPr>
      <dsp:spPr>
        <a:xfrm>
          <a:off x="0" y="3969"/>
          <a:ext cx="3061139" cy="748800"/>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endParaRPr lang="en-US" sz="4000" kern="1200">
            <a:solidFill>
              <a:schemeClr val="tx1"/>
            </a:solidFill>
          </a:endParaRPr>
        </a:p>
      </dsp:txBody>
      <dsp:txXfrm>
        <a:off x="36553" y="40522"/>
        <a:ext cx="2988033" cy="675694"/>
      </dsp:txXfrm>
    </dsp:sp>
    <dsp:sp modelId="{596C008E-8E91-4DBC-8D51-E7157F17D7D2}">
      <dsp:nvSpPr>
        <dsp:cNvPr id="0" name=""/>
        <dsp:cNvSpPr/>
      </dsp:nvSpPr>
      <dsp:spPr>
        <a:xfrm>
          <a:off x="0" y="867969"/>
          <a:ext cx="3061139" cy="748800"/>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solidFill>
                <a:schemeClr val="tx1"/>
              </a:solidFill>
            </a:rPr>
            <a:t>0300 123 4044</a:t>
          </a:r>
        </a:p>
      </dsp:txBody>
      <dsp:txXfrm>
        <a:off x="36553" y="904522"/>
        <a:ext cx="2988033" cy="675694"/>
      </dsp:txXfrm>
    </dsp:sp>
    <dsp:sp modelId="{2DD6D838-972B-4B27-8263-75C718A4B3FA}">
      <dsp:nvSpPr>
        <dsp:cNvPr id="0" name=""/>
        <dsp:cNvSpPr/>
      </dsp:nvSpPr>
      <dsp:spPr>
        <a:xfrm>
          <a:off x="0" y="1795144"/>
          <a:ext cx="3061139" cy="748800"/>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endParaRPr lang="en-US" sz="4000" kern="1200">
            <a:solidFill>
              <a:schemeClr val="tx1"/>
            </a:solidFill>
          </a:endParaRPr>
        </a:p>
      </dsp:txBody>
      <dsp:txXfrm>
        <a:off x="36553" y="1831697"/>
        <a:ext cx="2988033" cy="675694"/>
      </dsp:txXfrm>
    </dsp:sp>
    <dsp:sp modelId="{C027C210-54CE-4272-9A43-0513E9AE5687}">
      <dsp:nvSpPr>
        <dsp:cNvPr id="0" name=""/>
        <dsp:cNvSpPr/>
      </dsp:nvSpPr>
      <dsp:spPr>
        <a:xfrm>
          <a:off x="0" y="2595969"/>
          <a:ext cx="3061139" cy="748800"/>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u="sng" kern="1200">
              <a:solidFill>
                <a:schemeClr val="tx1"/>
              </a:solidFill>
            </a:rPr>
            <a:t>www.Hertfordshire.gov.uk/benefits </a:t>
          </a:r>
        </a:p>
      </dsp:txBody>
      <dsp:txXfrm>
        <a:off x="36553" y="2632522"/>
        <a:ext cx="2988033" cy="675694"/>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5T10:24:13.850"/>
    </inkml:context>
    <inkml:brush xml:id="br0">
      <inkml:brushProperty name="width" value="0.05" units="cm"/>
      <inkml:brushProperty name="height" value="0.05" units="cm"/>
      <inkml:brushProperty name="color" value="#F6630D"/>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5T10:24:51.167"/>
    </inkml:context>
    <inkml:brush xml:id="br0">
      <inkml:brushProperty name="width" value="0.2" units="cm"/>
      <inkml:brushProperty name="height" value="0.2" units="cm"/>
      <inkml:brushProperty name="color" value="#F6630D"/>
    </inkml:brush>
  </inkml:definitions>
  <inkml:trace contextRef="#ctx0" brushRef="#br0">1 450 24575,'0'-2'0,"0"0"0,1 1 0,-1-1 0,0 0 0,1 1 0,0-1 0,-1 1 0,1-1 0,0 1 0,0-1 0,0 1 0,0 0 0,0-1 0,0 1 0,0 0 0,0 0 0,0 0 0,1 0 0,-1 0 0,0 0 0,1 0 0,-1 0 0,1 0 0,-1 1 0,3-2 0,6-2 0,1 1 0,20-5 0,-7 3 0,-15 2 0,423-114 0,-334 97 0,0 4 0,158-6 0,17 20 0,144-5 0,4-18 0,9-1 0,6 24 0,-410 3 0,1029 15 0,353-43 0,-1189 26-14,1036 8-398,-3 53 77,-1187-54 300,697 54 142,1-24-1058,1056-30 221,-1026-10 532,-37-2-2538,-4-30 1,316-74 3933,194-40 5496,-1086 137-6602,291 16 0,172 68-129,475 41 37,-637-73 0,552 53 0,953 60 0,-1315-96 0,-480-39 0,-27-8-341,0-7 0,1-7-1,200-32 1,-282 26-6485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9T14:24:51.354"/>
    </inkml:context>
    <inkml:brush xml:id="br0">
      <inkml:brushProperty name="width" value="0.05" units="cm"/>
      <inkml:brushProperty name="height" value="0.05" units="cm"/>
    </inkml:brush>
  </inkml:definitions>
  <inkml:trace contextRef="#ctx0" brushRef="#br0">0 0 24575,'5'0'0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13:51:08.778"/>
    </inkml:context>
    <inkml:brush xml:id="br0">
      <inkml:brushProperty name="width" value="0.1" units="cm"/>
      <inkml:brushProperty name="height" value="0.1" units="cm"/>
      <inkml:brushProperty name="color" value="#F6630D"/>
    </inkml:brush>
  </inkml:definitions>
  <inkml:trace contextRef="#ctx0" brushRef="#br0">1 268 24575,'0'-2'0,"0"0"0,1 0 0,-1 0 0,1 0 0,0 0 0,-1 0 0,1 1 0,0-1 0,0 0 0,0 0 0,0 1 0,1-1 0,1-1 0,22-21 0,-18 17 0,17-17 0,-16 16 0,0-1 0,1 1 0,0 0 0,0 1 0,0 0 0,1 1 0,18-10 0,-24 15 0,1 0 0,0 0 0,-1 0 0,1 1 0,-1 0 0,1 0 0,0 0 0,7 1 0,41 11 0,-31-7 0,103 24 58,299 55-662,-295-72-2286,229-9 0,124-46 1800,120-38 963,128-16 127,17 60 1,88 78-1,-468-18 0,94 3-17,628 39-268,3 41-3400,-113-23 4961,-209-116-542,-435-3 594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5T10:24:13.850"/>
    </inkml:context>
    <inkml:brush xml:id="br0">
      <inkml:brushProperty name="width" value="0.05" units="cm"/>
      <inkml:brushProperty name="height" value="0.05" units="cm"/>
      <inkml:brushProperty name="color" value="#F6630D"/>
    </inkml:brush>
  </inkml:definitions>
  <inkml:trace contextRef="#ctx0" brushRef="#br0">0 0 24575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5T10:24:51.167"/>
    </inkml:context>
    <inkml:brush xml:id="br0">
      <inkml:brushProperty name="width" value="0.2" units="cm"/>
      <inkml:brushProperty name="height" value="0.2" units="cm"/>
      <inkml:brushProperty name="color" value="#F6630D"/>
    </inkml:brush>
  </inkml:definitions>
  <inkml:trace contextRef="#ctx0" brushRef="#br0">1 526 24575,'0'-2'0,"0"0"0,1 0 0,-1 1 0,1-1 0,-1 0 0,1 0 0,0 0 0,0 1 0,0-1 0,0 0 0,0 1 0,0-1 0,0 0 0,0 1 0,1 0 0,-1-1 0,1 1 0,-1 0 0,1 0 0,-1 0 0,1 0 0,0 0 0,-1 0 0,1 0 0,2 0 0,9-4 0,0 1 0,23-5 0,-9 2 0,-16 4 0,495-134 0,-391 113 0,0 5 0,184-6 0,21 23 0,168-6 0,5-22 0,10 0 0,7 27 0,-479 4 0,1204 19 0,413-53 0,-1391 33-14,1212 8-398,-4 62 77,-1388-63 300,814 63 142,3-28-1058,1235-35 221,-1200-11 532,-45-3-2538,-3-35 1,369-87 3933,227-47 5496,-1271 161-6602,340 18 0,203 81-129,555 47 37,-745-85 0,645 61 0,1116 71 0,-1539-113 0,-562-44 0,-32-11-341,1-7 0,0-9-1,235-38 1,-331 32-6485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5T11:51:48.404"/>
    </inkml:context>
    <inkml:brush xml:id="br0">
      <inkml:brushProperty name="width" value="0.1" units="cm"/>
      <inkml:brushProperty name="height" value="0.1" units="cm"/>
      <inkml:brushProperty name="color" value="#F6630D"/>
    </inkml:brush>
  </inkml:definitions>
  <inkml:trace contextRef="#ctx0" brushRef="#br0">1 125 24575,'8'0'0,"1"1"0,0 0 0,11 3 0,7 2 0,261 22 0,6-22 0,47 2 0,425 24 0,-206-12 0,-204 0 0,114 5 0,6-26 0,193-42 0,-121 6 0,856-82 0,-774 57 0,2 49 0,-211 54 0,-191-13 0,217 13 0,7-25 0,-221-10 342,-173-2-1196,109 24 1,-109-12-5973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5T11:51:55.155"/>
    </inkml:context>
    <inkml:brush xml:id="br0">
      <inkml:brushProperty name="width" value="0.1" units="cm"/>
      <inkml:brushProperty name="height" value="0.1" units="cm"/>
      <inkml:brushProperty name="color" value="#F6630D"/>
    </inkml:brush>
  </inkml:definitions>
  <inkml:trace contextRef="#ctx0" brushRef="#br0">1 309 24575,'16'-1'0,"0"-1"0,0 0 0,16-5 0,14-2 0,86-5 0,191 5 0,-85 5 0,549-51 0,259-8 0,-706 63 0,654-26 0,-362-32 0,-292 26 0,163 6 0,-4 25 0,-322 3 0,564 21 0,-2 24 0,-446-27 0,90-5 0,393-36 0,-205-4 0,-382 14-1365,-107 3-5461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5E5DD-CD3E-472E-86F8-0B7847B095CE}" type="datetimeFigureOut">
              <a:rPr lang="en-GB" smtClean="0"/>
              <a:t>10/01/2023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1DD978-AC54-45A9-B030-A380E891F125}" type="slidenum">
              <a:rPr lang="en-GB" smtClean="0"/>
              <a:t>‹#›</a:t>
            </a:fld>
            <a:endParaRPr lang="en-GB"/>
          </a:p>
        </p:txBody>
      </p:sp>
    </p:spTree>
    <p:extLst>
      <p:ext uri="{BB962C8B-B14F-4D97-AF65-F5344CB8AC3E}">
        <p14:creationId xmlns:p14="http://schemas.microsoft.com/office/powerpoint/2010/main" val="3680685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a:t>Kristy</a:t>
            </a:r>
            <a:r>
              <a:rPr lang="en-GB" sz="1600"/>
              <a:t> intro</a:t>
            </a:r>
            <a:r>
              <a:rPr lang="en-GB" sz="1600" baseline="0"/>
              <a:t> slide </a:t>
            </a:r>
          </a:p>
          <a:p>
            <a:r>
              <a:rPr lang="en-GB" baseline="0"/>
              <a:t>Advise that the webinar is being recorded</a:t>
            </a:r>
          </a:p>
          <a:p>
            <a:r>
              <a:rPr lang="en-GB" baseline="0"/>
              <a:t>Why are they here </a:t>
            </a:r>
          </a:p>
          <a:p>
            <a:r>
              <a:rPr lang="en-GB" baseline="0"/>
              <a:t>Set context </a:t>
            </a:r>
          </a:p>
          <a:p>
            <a:r>
              <a:rPr lang="en-GB" baseline="0"/>
              <a:t>What are the outcomes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COVER that staff are people too and can access support </a:t>
            </a:r>
          </a:p>
          <a:p>
            <a:endParaRPr lang="en-GB"/>
          </a:p>
          <a:p>
            <a:endParaRPr lang="en-GB"/>
          </a:p>
          <a:p>
            <a:r>
              <a:rPr lang="en-GB"/>
              <a:t>Q&amp;A</a:t>
            </a:r>
            <a:r>
              <a:rPr lang="en-GB" baseline="0"/>
              <a:t> explainer </a:t>
            </a:r>
          </a:p>
          <a:p>
            <a:endParaRPr lang="en-GB" baseline="0"/>
          </a:p>
          <a:p>
            <a:r>
              <a:rPr lang="en-GB" baseline="0"/>
              <a:t>Set up COL email </a:t>
            </a:r>
            <a:endParaRPr lang="en-GB"/>
          </a:p>
        </p:txBody>
      </p:sp>
      <p:sp>
        <p:nvSpPr>
          <p:cNvPr id="4" name="Slide Number Placeholder 3"/>
          <p:cNvSpPr>
            <a:spLocks noGrp="1"/>
          </p:cNvSpPr>
          <p:nvPr>
            <p:ph type="sldNum" sz="quarter" idx="10"/>
          </p:nvPr>
        </p:nvSpPr>
        <p:spPr/>
        <p:txBody>
          <a:bodyPr/>
          <a:lstStyle/>
          <a:p>
            <a:fld id="{F71DD978-AC54-45A9-B030-A380E891F125}" type="slidenum">
              <a:rPr lang="en-GB" smtClean="0"/>
              <a:t>1</a:t>
            </a:fld>
            <a:endParaRPr lang="en-GB"/>
          </a:p>
        </p:txBody>
      </p:sp>
    </p:spTree>
    <p:extLst>
      <p:ext uri="{BB962C8B-B14F-4D97-AF65-F5344CB8AC3E}">
        <p14:creationId xmlns:p14="http://schemas.microsoft.com/office/powerpoint/2010/main" val="3376386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Mark </a:t>
            </a:r>
          </a:p>
        </p:txBody>
      </p:sp>
      <p:sp>
        <p:nvSpPr>
          <p:cNvPr id="4" name="Slide Number Placeholder 3"/>
          <p:cNvSpPr>
            <a:spLocks noGrp="1"/>
          </p:cNvSpPr>
          <p:nvPr>
            <p:ph type="sldNum" sz="quarter" idx="5"/>
          </p:nvPr>
        </p:nvSpPr>
        <p:spPr/>
        <p:txBody>
          <a:bodyPr/>
          <a:lstStyle/>
          <a:p>
            <a:fld id="{F71DD978-AC54-45A9-B030-A380E891F125}" type="slidenum">
              <a:rPr lang="en-GB" smtClean="0"/>
              <a:t>15</a:t>
            </a:fld>
            <a:endParaRPr lang="en-GB"/>
          </a:p>
        </p:txBody>
      </p:sp>
    </p:spTree>
    <p:extLst>
      <p:ext uri="{BB962C8B-B14F-4D97-AF65-F5344CB8AC3E}">
        <p14:creationId xmlns:p14="http://schemas.microsoft.com/office/powerpoint/2010/main" val="4167395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Mark Bob and Rita, both age 76, were referred to Age UK by the Paramedic Community Respiratory Team due to Bob’s health.</a:t>
            </a:r>
          </a:p>
          <a:p>
            <a:endParaRPr lang="en-GB"/>
          </a:p>
          <a:p>
            <a:r>
              <a:rPr lang="en-GB"/>
              <a:t>Only income was State pension, small private pension, middle rate of DLA (Care), a small amount of housing benefit and council tax support. Costs were rising due to inflation and Bob’s poor health</a:t>
            </a:r>
          </a:p>
          <a:p>
            <a:endParaRPr lang="en-GB"/>
          </a:p>
          <a:p>
            <a:r>
              <a:rPr lang="en-GB"/>
              <a:t>Age UK helped Rita claim Carers Allowance (she had underlying entitlement to it). This led to extra housing benefit and council tax support. They also got pension credit – a total gain of £130 pw. </a:t>
            </a:r>
          </a:p>
          <a:p>
            <a:endParaRPr lang="en-GB"/>
          </a:p>
          <a:p>
            <a:r>
              <a:rPr lang="en-GB"/>
              <a:t>They also got a free tv licence (£159 pa), a Warm Homes Discount (£150 pa), plus £650 cost of living payment (2022) and a £900 one in 2023, plus help with NHS costs. </a:t>
            </a:r>
          </a:p>
          <a:p>
            <a:endParaRPr lang="en-GB"/>
          </a:p>
        </p:txBody>
      </p:sp>
      <p:sp>
        <p:nvSpPr>
          <p:cNvPr id="4" name="Slide Number Placeholder 3"/>
          <p:cNvSpPr>
            <a:spLocks noGrp="1"/>
          </p:cNvSpPr>
          <p:nvPr>
            <p:ph type="sldNum" sz="quarter" idx="5"/>
          </p:nvPr>
        </p:nvSpPr>
        <p:spPr/>
        <p:txBody>
          <a:bodyPr/>
          <a:lstStyle/>
          <a:p>
            <a:fld id="{F71DD978-AC54-45A9-B030-A380E891F125}" type="slidenum">
              <a:rPr lang="en-GB" smtClean="0"/>
              <a:t>16</a:t>
            </a:fld>
            <a:endParaRPr lang="en-GB"/>
          </a:p>
        </p:txBody>
      </p:sp>
    </p:spTree>
    <p:extLst>
      <p:ext uri="{BB962C8B-B14F-4D97-AF65-F5344CB8AC3E}">
        <p14:creationId xmlns:p14="http://schemas.microsoft.com/office/powerpoint/2010/main" val="1329924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Charlotte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1DD978-AC54-45A9-B030-A380E891F1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150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GB"/>
              <a:t>Charlotte </a:t>
            </a:r>
            <a:endParaRPr/>
          </a:p>
        </p:txBody>
      </p:sp>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4330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Charlotte to insert HCNS referred c/s</a:t>
            </a:r>
          </a:p>
        </p:txBody>
      </p:sp>
      <p:sp>
        <p:nvSpPr>
          <p:cNvPr id="4" name="Slide Number Placeholder 3"/>
          <p:cNvSpPr>
            <a:spLocks noGrp="1"/>
          </p:cNvSpPr>
          <p:nvPr>
            <p:ph type="sldNum" sz="quarter" idx="5"/>
          </p:nvPr>
        </p:nvSpPr>
        <p:spPr/>
        <p:txBody>
          <a:bodyPr/>
          <a:lstStyle/>
          <a:p>
            <a:fld id="{F71DD978-AC54-45A9-B030-A380E891F125}" type="slidenum">
              <a:rPr lang="en-GB" smtClean="0"/>
              <a:t>19</a:t>
            </a:fld>
            <a:endParaRPr lang="en-GB"/>
          </a:p>
        </p:txBody>
      </p:sp>
    </p:spTree>
    <p:extLst>
      <p:ext uri="{BB962C8B-B14F-4D97-AF65-F5344CB8AC3E}">
        <p14:creationId xmlns:p14="http://schemas.microsoft.com/office/powerpoint/2010/main" val="3025801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Gary </a:t>
            </a:r>
          </a:p>
        </p:txBody>
      </p:sp>
      <p:sp>
        <p:nvSpPr>
          <p:cNvPr id="4" name="Slide Number Placeholder 3"/>
          <p:cNvSpPr>
            <a:spLocks noGrp="1"/>
          </p:cNvSpPr>
          <p:nvPr>
            <p:ph type="sldNum" sz="quarter" idx="5"/>
          </p:nvPr>
        </p:nvSpPr>
        <p:spPr/>
        <p:txBody>
          <a:bodyPr/>
          <a:lstStyle/>
          <a:p>
            <a:fld id="{F71DD978-AC54-45A9-B030-A380E891F125}" type="slidenum">
              <a:rPr lang="en-GB" smtClean="0"/>
              <a:t>20</a:t>
            </a:fld>
            <a:endParaRPr lang="en-GB"/>
          </a:p>
        </p:txBody>
      </p:sp>
    </p:spTree>
    <p:extLst>
      <p:ext uri="{BB962C8B-B14F-4D97-AF65-F5344CB8AC3E}">
        <p14:creationId xmlns:p14="http://schemas.microsoft.com/office/powerpoint/2010/main" val="1564582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1DD978-AC54-45A9-B030-A380E891F1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300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Charlotte to insert HCNS referred c/s</a:t>
            </a:r>
          </a:p>
        </p:txBody>
      </p:sp>
      <p:sp>
        <p:nvSpPr>
          <p:cNvPr id="4" name="Slide Number Placeholder 3"/>
          <p:cNvSpPr>
            <a:spLocks noGrp="1"/>
          </p:cNvSpPr>
          <p:nvPr>
            <p:ph type="sldNum" sz="quarter" idx="5"/>
          </p:nvPr>
        </p:nvSpPr>
        <p:spPr/>
        <p:txBody>
          <a:bodyPr/>
          <a:lstStyle/>
          <a:p>
            <a:fld id="{F71DD978-AC54-45A9-B030-A380E891F125}" type="slidenum">
              <a:rPr lang="en-GB" smtClean="0"/>
              <a:t>22</a:t>
            </a:fld>
            <a:endParaRPr lang="en-GB"/>
          </a:p>
        </p:txBody>
      </p:sp>
    </p:spTree>
    <p:extLst>
      <p:ext uri="{BB962C8B-B14F-4D97-AF65-F5344CB8AC3E}">
        <p14:creationId xmlns:p14="http://schemas.microsoft.com/office/powerpoint/2010/main" val="4064393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err="1"/>
              <a:t>kristy</a:t>
            </a:r>
            <a:r>
              <a:rPr lang="en-GB" baseline="0"/>
              <a:t> </a:t>
            </a:r>
          </a:p>
          <a:p>
            <a:endParaRPr lang="en-GB" baseline="0"/>
          </a:p>
          <a:p>
            <a:r>
              <a:rPr lang="en-GB"/>
              <a:t>Previously  HCC £6.2 million with 1/3 spending on families with children and 1/3 on low income pensioners </a:t>
            </a:r>
          </a:p>
          <a:p>
            <a:endParaRPr lang="en-GB"/>
          </a:p>
          <a:p>
            <a:pPr lvl="0"/>
            <a:r>
              <a:rPr lang="en-GB"/>
              <a:t>£6.1m in Hertfordshire for County Council to spend from DWP</a:t>
            </a:r>
            <a:endParaRPr lang="en-US"/>
          </a:p>
          <a:p>
            <a:pPr lvl="0"/>
            <a:r>
              <a:rPr lang="en-GB"/>
              <a:t>One-third has to be spent on pensioners (£2m) by end of March 2023</a:t>
            </a:r>
            <a:endParaRPr lang="en-US"/>
          </a:p>
          <a:p>
            <a:pPr lvl="0"/>
            <a:r>
              <a:rPr lang="en-GB"/>
              <a:t>Payments towards costs of food, energy and water bills - £150 to all on pension credit already</a:t>
            </a:r>
            <a:endParaRPr lang="en-US"/>
          </a:p>
          <a:p>
            <a:endParaRPr lang="en-GB"/>
          </a:p>
        </p:txBody>
      </p:sp>
      <p:sp>
        <p:nvSpPr>
          <p:cNvPr id="4" name="Slide Number Placeholder 3"/>
          <p:cNvSpPr>
            <a:spLocks noGrp="1"/>
          </p:cNvSpPr>
          <p:nvPr>
            <p:ph type="sldNum" sz="quarter" idx="5"/>
          </p:nvPr>
        </p:nvSpPr>
        <p:spPr/>
        <p:txBody>
          <a:bodyPr/>
          <a:lstStyle/>
          <a:p>
            <a:fld id="{F71DD978-AC54-45A9-B030-A380E891F125}" type="slidenum">
              <a:rPr lang="en-GB" smtClean="0"/>
              <a:t>24</a:t>
            </a:fld>
            <a:endParaRPr lang="en-GB"/>
          </a:p>
        </p:txBody>
      </p:sp>
    </p:spTree>
    <p:extLst>
      <p:ext uri="{BB962C8B-B14F-4D97-AF65-F5344CB8AC3E}">
        <p14:creationId xmlns:p14="http://schemas.microsoft.com/office/powerpoint/2010/main" val="2286023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Ben</a:t>
            </a:r>
          </a:p>
        </p:txBody>
      </p:sp>
      <p:sp>
        <p:nvSpPr>
          <p:cNvPr id="4" name="Slide Number Placeholder 3"/>
          <p:cNvSpPr>
            <a:spLocks noGrp="1"/>
          </p:cNvSpPr>
          <p:nvPr>
            <p:ph type="sldNum" sz="quarter" idx="5"/>
          </p:nvPr>
        </p:nvSpPr>
        <p:spPr/>
        <p:txBody>
          <a:bodyPr/>
          <a:lstStyle/>
          <a:p>
            <a:fld id="{F71DD978-AC54-45A9-B030-A380E891F125}" type="slidenum">
              <a:rPr lang="en-GB" smtClean="0"/>
              <a:t>25</a:t>
            </a:fld>
            <a:endParaRPr lang="en-GB"/>
          </a:p>
        </p:txBody>
      </p:sp>
    </p:spTree>
    <p:extLst>
      <p:ext uri="{BB962C8B-B14F-4D97-AF65-F5344CB8AC3E}">
        <p14:creationId xmlns:p14="http://schemas.microsoft.com/office/powerpoint/2010/main" val="4029267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Lucy or Mark </a:t>
            </a:r>
          </a:p>
          <a:p>
            <a:endParaRPr lang="en-GB"/>
          </a:p>
          <a:p>
            <a:endParaRPr lang="en-GB"/>
          </a:p>
        </p:txBody>
      </p:sp>
      <p:sp>
        <p:nvSpPr>
          <p:cNvPr id="4" name="Slide Number Placeholder 3"/>
          <p:cNvSpPr>
            <a:spLocks noGrp="1"/>
          </p:cNvSpPr>
          <p:nvPr>
            <p:ph type="sldNum" sz="quarter" idx="5"/>
          </p:nvPr>
        </p:nvSpPr>
        <p:spPr/>
        <p:txBody>
          <a:bodyPr/>
          <a:lstStyle/>
          <a:p>
            <a:fld id="{F71DD978-AC54-45A9-B030-A380E891F125}" type="slidenum">
              <a:rPr lang="en-GB" smtClean="0"/>
              <a:t>2</a:t>
            </a:fld>
            <a:endParaRPr lang="en-GB"/>
          </a:p>
        </p:txBody>
      </p:sp>
    </p:spTree>
    <p:extLst>
      <p:ext uri="{BB962C8B-B14F-4D97-AF65-F5344CB8AC3E}">
        <p14:creationId xmlns:p14="http://schemas.microsoft.com/office/powerpoint/2010/main" val="1589073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Ben</a:t>
            </a:r>
          </a:p>
        </p:txBody>
      </p:sp>
      <p:sp>
        <p:nvSpPr>
          <p:cNvPr id="4" name="Slide Number Placeholder 3"/>
          <p:cNvSpPr>
            <a:spLocks noGrp="1"/>
          </p:cNvSpPr>
          <p:nvPr>
            <p:ph type="sldNum" sz="quarter" idx="5"/>
          </p:nvPr>
        </p:nvSpPr>
        <p:spPr/>
        <p:txBody>
          <a:bodyPr/>
          <a:lstStyle/>
          <a:p>
            <a:fld id="{F71DD978-AC54-45A9-B030-A380E891F125}" type="slidenum">
              <a:rPr lang="en-GB" smtClean="0"/>
              <a:t>26</a:t>
            </a:fld>
            <a:endParaRPr lang="en-GB"/>
          </a:p>
        </p:txBody>
      </p:sp>
    </p:spTree>
    <p:extLst>
      <p:ext uri="{BB962C8B-B14F-4D97-AF65-F5344CB8AC3E}">
        <p14:creationId xmlns:p14="http://schemas.microsoft.com/office/powerpoint/2010/main" val="4230686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Ben </a:t>
            </a:r>
          </a:p>
          <a:p>
            <a:endParaRPr lang="en-GB"/>
          </a:p>
          <a:p>
            <a:r>
              <a:rPr lang="en-GB"/>
              <a:t>ICS</a:t>
            </a:r>
            <a:r>
              <a:rPr lang="en-GB" baseline="0"/>
              <a:t> – Funded projects </a:t>
            </a:r>
          </a:p>
          <a:p>
            <a:endParaRPr lang="en-GB" baseline="0"/>
          </a:p>
          <a:p>
            <a:r>
              <a:rPr lang="en-GB" baseline="0"/>
              <a:t>Districts costs of living websites </a:t>
            </a:r>
          </a:p>
          <a:p>
            <a:endParaRPr lang="en-GB" baseline="0"/>
          </a:p>
          <a:p>
            <a:r>
              <a:rPr lang="en-GB" baseline="0"/>
              <a:t>Add logos and blurb</a:t>
            </a:r>
          </a:p>
          <a:p>
            <a:endParaRPr lang="en-GB" baseline="0"/>
          </a:p>
          <a:p>
            <a:r>
              <a:rPr lang="en-GB" baseline="0"/>
              <a:t>How </a:t>
            </a:r>
            <a:r>
              <a:rPr lang="en-GB" baseline="0" err="1"/>
              <a:t>FRLN</a:t>
            </a:r>
            <a:r>
              <a:rPr lang="en-GB" baseline="0"/>
              <a:t> workers can play their part and support </a:t>
            </a:r>
            <a:endParaRPr lang="en-GB"/>
          </a:p>
        </p:txBody>
      </p:sp>
      <p:sp>
        <p:nvSpPr>
          <p:cNvPr id="4" name="Slide Number Placeholder 3"/>
          <p:cNvSpPr>
            <a:spLocks noGrp="1"/>
          </p:cNvSpPr>
          <p:nvPr>
            <p:ph type="sldNum" sz="quarter" idx="10"/>
          </p:nvPr>
        </p:nvSpPr>
        <p:spPr/>
        <p:txBody>
          <a:bodyPr/>
          <a:lstStyle/>
          <a:p>
            <a:fld id="{F71DD978-AC54-45A9-B030-A380E891F125}" type="slidenum">
              <a:rPr lang="en-GB" smtClean="0"/>
              <a:t>27</a:t>
            </a:fld>
            <a:endParaRPr lang="en-GB"/>
          </a:p>
        </p:txBody>
      </p:sp>
    </p:spTree>
    <p:extLst>
      <p:ext uri="{BB962C8B-B14F-4D97-AF65-F5344CB8AC3E}">
        <p14:creationId xmlns:p14="http://schemas.microsoft.com/office/powerpoint/2010/main" val="800266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Ben </a:t>
            </a:r>
          </a:p>
          <a:p>
            <a:endParaRPr lang="en-GB"/>
          </a:p>
          <a:p>
            <a:r>
              <a:rPr lang="en-GB"/>
              <a:t>Previously  HCC £6.2 million with 1/3 spending on families with children and 1/3 on low income pensioners </a:t>
            </a:r>
          </a:p>
        </p:txBody>
      </p:sp>
      <p:sp>
        <p:nvSpPr>
          <p:cNvPr id="4" name="Slide Number Placeholder 3"/>
          <p:cNvSpPr>
            <a:spLocks noGrp="1"/>
          </p:cNvSpPr>
          <p:nvPr>
            <p:ph type="sldNum" sz="quarter" idx="10"/>
          </p:nvPr>
        </p:nvSpPr>
        <p:spPr/>
        <p:txBody>
          <a:bodyPr/>
          <a:lstStyle/>
          <a:p>
            <a:fld id="{F71DD978-AC54-45A9-B030-A380E891F125}" type="slidenum">
              <a:rPr lang="en-GB" smtClean="0"/>
              <a:t>28</a:t>
            </a:fld>
            <a:endParaRPr lang="en-GB"/>
          </a:p>
        </p:txBody>
      </p:sp>
    </p:spTree>
    <p:extLst>
      <p:ext uri="{BB962C8B-B14F-4D97-AF65-F5344CB8AC3E}">
        <p14:creationId xmlns:p14="http://schemas.microsoft.com/office/powerpoint/2010/main" val="2546705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Ben</a:t>
            </a:r>
          </a:p>
        </p:txBody>
      </p:sp>
      <p:sp>
        <p:nvSpPr>
          <p:cNvPr id="4" name="Slide Number Placeholder 3"/>
          <p:cNvSpPr>
            <a:spLocks noGrp="1"/>
          </p:cNvSpPr>
          <p:nvPr>
            <p:ph type="sldNum" sz="quarter" idx="5"/>
          </p:nvPr>
        </p:nvSpPr>
        <p:spPr/>
        <p:txBody>
          <a:bodyPr/>
          <a:lstStyle/>
          <a:p>
            <a:fld id="{F71DD978-AC54-45A9-B030-A380E891F125}" type="slidenum">
              <a:rPr lang="en-GB" smtClean="0"/>
              <a:t>29</a:t>
            </a:fld>
            <a:endParaRPr lang="en-GB"/>
          </a:p>
        </p:txBody>
      </p:sp>
    </p:spTree>
    <p:extLst>
      <p:ext uri="{BB962C8B-B14F-4D97-AF65-F5344CB8AC3E}">
        <p14:creationId xmlns:p14="http://schemas.microsoft.com/office/powerpoint/2010/main" val="403555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Gary </a:t>
            </a:r>
          </a:p>
          <a:p>
            <a:r>
              <a:rPr lang="en-GB"/>
              <a:t>Impact of Russia/Ukraine war</a:t>
            </a:r>
          </a:p>
        </p:txBody>
      </p:sp>
      <p:sp>
        <p:nvSpPr>
          <p:cNvPr id="4" name="Slide Number Placeholder 3"/>
          <p:cNvSpPr>
            <a:spLocks noGrp="1"/>
          </p:cNvSpPr>
          <p:nvPr>
            <p:ph type="sldNum" sz="quarter" idx="5"/>
          </p:nvPr>
        </p:nvSpPr>
        <p:spPr/>
        <p:txBody>
          <a:bodyPr/>
          <a:lstStyle/>
          <a:p>
            <a:fld id="{F71DD978-AC54-45A9-B030-A380E891F125}" type="slidenum">
              <a:rPr lang="en-GB" smtClean="0"/>
              <a:t>6</a:t>
            </a:fld>
            <a:endParaRPr lang="en-GB"/>
          </a:p>
        </p:txBody>
      </p:sp>
    </p:spTree>
    <p:extLst>
      <p:ext uri="{BB962C8B-B14F-4D97-AF65-F5344CB8AC3E}">
        <p14:creationId xmlns:p14="http://schemas.microsoft.com/office/powerpoint/2010/main" val="3453265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Gary </a:t>
            </a:r>
          </a:p>
          <a:p>
            <a:r>
              <a:rPr lang="en-GB"/>
              <a:t>Impact of Russia/Ukraine war</a:t>
            </a:r>
          </a:p>
        </p:txBody>
      </p:sp>
      <p:sp>
        <p:nvSpPr>
          <p:cNvPr id="4" name="Slide Number Placeholder 3"/>
          <p:cNvSpPr>
            <a:spLocks noGrp="1"/>
          </p:cNvSpPr>
          <p:nvPr>
            <p:ph type="sldNum" sz="quarter" idx="5"/>
          </p:nvPr>
        </p:nvSpPr>
        <p:spPr/>
        <p:txBody>
          <a:bodyPr/>
          <a:lstStyle/>
          <a:p>
            <a:fld id="{F71DD978-AC54-45A9-B030-A380E891F125}" type="slidenum">
              <a:rPr lang="en-GB" smtClean="0"/>
              <a:t>7</a:t>
            </a:fld>
            <a:endParaRPr lang="en-GB"/>
          </a:p>
        </p:txBody>
      </p:sp>
    </p:spTree>
    <p:extLst>
      <p:ext uri="{BB962C8B-B14F-4D97-AF65-F5344CB8AC3E}">
        <p14:creationId xmlns:p14="http://schemas.microsoft.com/office/powerpoint/2010/main" val="1580136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1DD978-AC54-45A9-B030-A380E891F1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570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err="1"/>
              <a:t>kristy</a:t>
            </a:r>
            <a:r>
              <a:rPr lang="en-GB" baseline="0"/>
              <a:t> </a:t>
            </a:r>
          </a:p>
          <a:p>
            <a:endParaRPr lang="en-GB" baseline="0"/>
          </a:p>
          <a:p>
            <a:r>
              <a:rPr lang="en-GB"/>
              <a:t>Previously  HCC £6.2 million with 1/3 spending on families with children and 1/3 on low income pensioners </a:t>
            </a:r>
          </a:p>
          <a:p>
            <a:endParaRPr lang="en-GB"/>
          </a:p>
          <a:p>
            <a:pPr lvl="0"/>
            <a:r>
              <a:rPr lang="en-GB"/>
              <a:t>£6.1m in Hertfordshire for County Council to spend from DWP</a:t>
            </a:r>
            <a:endParaRPr lang="en-US"/>
          </a:p>
          <a:p>
            <a:pPr lvl="0"/>
            <a:r>
              <a:rPr lang="en-GB"/>
              <a:t>One-third has to be spent on pensioners (£2m) by end of March 2023</a:t>
            </a:r>
            <a:endParaRPr lang="en-US"/>
          </a:p>
          <a:p>
            <a:pPr lvl="0"/>
            <a:r>
              <a:rPr lang="en-GB"/>
              <a:t>Payments towards costs of food, energy and water bills - £150 to all on pension credit already</a:t>
            </a:r>
            <a:endParaRPr lang="en-US"/>
          </a:p>
          <a:p>
            <a:endParaRPr lang="en-GB"/>
          </a:p>
        </p:txBody>
      </p:sp>
      <p:sp>
        <p:nvSpPr>
          <p:cNvPr id="4" name="Slide Number Placeholder 3"/>
          <p:cNvSpPr>
            <a:spLocks noGrp="1"/>
          </p:cNvSpPr>
          <p:nvPr>
            <p:ph type="sldNum" sz="quarter" idx="5"/>
          </p:nvPr>
        </p:nvSpPr>
        <p:spPr/>
        <p:txBody>
          <a:bodyPr/>
          <a:lstStyle/>
          <a:p>
            <a:fld id="{F71DD978-AC54-45A9-B030-A380E891F125}" type="slidenum">
              <a:rPr lang="en-GB" smtClean="0"/>
              <a:t>11</a:t>
            </a:fld>
            <a:endParaRPr lang="en-GB"/>
          </a:p>
        </p:txBody>
      </p:sp>
    </p:spTree>
    <p:extLst>
      <p:ext uri="{BB962C8B-B14F-4D97-AF65-F5344CB8AC3E}">
        <p14:creationId xmlns:p14="http://schemas.microsoft.com/office/powerpoint/2010/main" val="209649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Kristy </a:t>
            </a:r>
          </a:p>
          <a:p>
            <a:endParaRPr lang="en-GB"/>
          </a:p>
          <a:p>
            <a:r>
              <a:rPr lang="en-GB"/>
              <a:t>Previously  HCC £6.2 million with 1/3 spending on families with children and 1/3 on low income pensioners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1DD978-AC54-45A9-B030-A380E891F1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27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Kristy</a:t>
            </a:r>
          </a:p>
          <a:p>
            <a:endParaRPr lang="en-GB"/>
          </a:p>
          <a:p>
            <a:endParaRPr lang="en-GB"/>
          </a:p>
        </p:txBody>
      </p:sp>
      <p:sp>
        <p:nvSpPr>
          <p:cNvPr id="4" name="Slide Number Placeholder 3"/>
          <p:cNvSpPr>
            <a:spLocks noGrp="1"/>
          </p:cNvSpPr>
          <p:nvPr>
            <p:ph type="sldNum" sz="quarter" idx="5"/>
          </p:nvPr>
        </p:nvSpPr>
        <p:spPr/>
        <p:txBody>
          <a:bodyPr/>
          <a:lstStyle/>
          <a:p>
            <a:fld id="{F71DD978-AC54-45A9-B030-A380E891F125}" type="slidenum">
              <a:rPr lang="en-GB" smtClean="0"/>
              <a:t>13</a:t>
            </a:fld>
            <a:endParaRPr lang="en-GB"/>
          </a:p>
        </p:txBody>
      </p:sp>
    </p:spTree>
    <p:extLst>
      <p:ext uri="{BB962C8B-B14F-4D97-AF65-F5344CB8AC3E}">
        <p14:creationId xmlns:p14="http://schemas.microsoft.com/office/powerpoint/2010/main" val="675799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Mark </a:t>
            </a:r>
          </a:p>
        </p:txBody>
      </p:sp>
      <p:sp>
        <p:nvSpPr>
          <p:cNvPr id="4" name="Slide Number Placeholder 3"/>
          <p:cNvSpPr>
            <a:spLocks noGrp="1"/>
          </p:cNvSpPr>
          <p:nvPr>
            <p:ph type="sldNum" sz="quarter" idx="5"/>
          </p:nvPr>
        </p:nvSpPr>
        <p:spPr/>
        <p:txBody>
          <a:bodyPr/>
          <a:lstStyle/>
          <a:p>
            <a:fld id="{F71DD978-AC54-45A9-B030-A380E891F125}" type="slidenum">
              <a:rPr lang="en-GB" smtClean="0"/>
              <a:t>14</a:t>
            </a:fld>
            <a:endParaRPr lang="en-GB"/>
          </a:p>
        </p:txBody>
      </p:sp>
    </p:spTree>
    <p:extLst>
      <p:ext uri="{BB962C8B-B14F-4D97-AF65-F5344CB8AC3E}">
        <p14:creationId xmlns:p14="http://schemas.microsoft.com/office/powerpoint/2010/main" val="3613486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0720DC4-6065-487A-809A-D54FDD163531}" type="datetime1">
              <a:rPr lang="en-US" smtClean="0">
                <a:solidFill>
                  <a:prstClr val="black">
                    <a:tint val="75000"/>
                  </a:prstClr>
                </a:solidFill>
              </a: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slide number</a:t>
            </a:r>
          </a:p>
        </p:txBody>
      </p:sp>
      <p:sp>
        <p:nvSpPr>
          <p:cNvPr id="6" name="Slide Number Placeholder 5"/>
          <p:cNvSpPr>
            <a:spLocks noGrp="1"/>
          </p:cNvSpPr>
          <p:nvPr>
            <p:ph type="sldNum" sz="quarter" idx="12"/>
          </p:nvPr>
        </p:nvSpPr>
        <p:spPr/>
        <p:txBody>
          <a:bodyPr/>
          <a:lstStyle/>
          <a:p>
            <a:fld id="{4EBC9303-DEFD-034B-8BB7-06FA9E255667}" type="slidenum">
              <a:rPr lang="en-US" smtClean="0">
                <a:solidFill>
                  <a:prstClr val="black">
                    <a:tint val="75000"/>
                  </a:prstClr>
                </a:solidFill>
              </a:rPr>
              <a:pPr/>
              <a:t>‹#›</a:t>
            </a:fld>
            <a:endParaRPr lang="en-US">
              <a:solidFill>
                <a:prstClr val="black">
                  <a:tint val="75000"/>
                </a:prstClr>
              </a:solidFill>
            </a:endParaRPr>
          </a:p>
        </p:txBody>
      </p:sp>
      <p:pic>
        <p:nvPicPr>
          <p:cNvPr id="7" name="Picture 6" descr="PINK_ORAN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6140" y="5989675"/>
            <a:ext cx="1105861" cy="868327"/>
          </a:xfrm>
          <a:prstGeom prst="rect">
            <a:avLst/>
          </a:prstGeom>
        </p:spPr>
      </p:pic>
    </p:spTree>
    <p:extLst>
      <p:ext uri="{BB962C8B-B14F-4D97-AF65-F5344CB8AC3E}">
        <p14:creationId xmlns:p14="http://schemas.microsoft.com/office/powerpoint/2010/main" val="2975021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793C1C5-9172-4D82-B670-5D2E76932E07}" type="datetime1">
              <a:rPr lang="en-US" smtClean="0">
                <a:solidFill>
                  <a:prstClr val="black">
                    <a:tint val="75000"/>
                  </a:prstClr>
                </a:solidFill>
              </a: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slide number</a:t>
            </a:r>
          </a:p>
        </p:txBody>
      </p:sp>
      <p:sp>
        <p:nvSpPr>
          <p:cNvPr id="6" name="Slide Number Placeholder 5"/>
          <p:cNvSpPr>
            <a:spLocks noGrp="1"/>
          </p:cNvSpPr>
          <p:nvPr>
            <p:ph type="sldNum" sz="quarter" idx="12"/>
          </p:nvPr>
        </p:nvSpPr>
        <p:spPr/>
        <p:txBody>
          <a:bodyPr/>
          <a:lstStyle/>
          <a:p>
            <a:fld id="{4EBC9303-DEFD-034B-8BB7-06FA9E2556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831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1436ACB-82B1-4A75-859F-93A2EA989C76}" type="datetime1">
              <a:rPr lang="en-US" smtClean="0">
                <a:solidFill>
                  <a:prstClr val="black">
                    <a:tint val="75000"/>
                  </a:prstClr>
                </a:solidFill>
              </a: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slide number</a:t>
            </a:r>
          </a:p>
        </p:txBody>
      </p:sp>
      <p:sp>
        <p:nvSpPr>
          <p:cNvPr id="6" name="Slide Number Placeholder 5"/>
          <p:cNvSpPr>
            <a:spLocks noGrp="1"/>
          </p:cNvSpPr>
          <p:nvPr>
            <p:ph type="sldNum" sz="quarter" idx="12"/>
          </p:nvPr>
        </p:nvSpPr>
        <p:spPr/>
        <p:txBody>
          <a:bodyPr/>
          <a:lstStyle/>
          <a:p>
            <a:fld id="{4EBC9303-DEFD-034B-8BB7-06FA9E2556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136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Infographic or graph content slide">
  <p:cSld name="Infographic or graph content slide">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286147" y="275167"/>
            <a:ext cx="109728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3200"/>
              <a:buFont typeface="Open Sans"/>
              <a:buNone/>
              <a:defRPr sz="4267" b="1"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sp>
        <p:nvSpPr>
          <p:cNvPr id="23" name="Shape 23"/>
          <p:cNvSpPr txBox="1">
            <a:spLocks noGrp="1"/>
          </p:cNvSpPr>
          <p:nvPr>
            <p:ph type="body" idx="1"/>
          </p:nvPr>
        </p:nvSpPr>
        <p:spPr>
          <a:xfrm>
            <a:off x="285751" y="1524000"/>
            <a:ext cx="11605683" cy="5173133"/>
          </a:xfrm>
          <a:prstGeom prst="rect">
            <a:avLst/>
          </a:prstGeom>
          <a:noFill/>
          <a:ln>
            <a:noFill/>
          </a:ln>
        </p:spPr>
        <p:txBody>
          <a:bodyPr spcFirstLastPara="1" wrap="square" lIns="91425" tIns="45700" rIns="91425" bIns="45700" anchor="t" anchorCtr="0"/>
          <a:lstStyle>
            <a:lvl1pPr marL="609585" marR="0" lvl="0" indent="-304792" algn="l" rtl="0">
              <a:spcBef>
                <a:spcPts val="533"/>
              </a:spcBef>
              <a:spcAft>
                <a:spcPts val="0"/>
              </a:spcAft>
              <a:buClr>
                <a:schemeClr val="dk1"/>
              </a:buClr>
              <a:buSzPts val="2000"/>
              <a:buFont typeface="Arial"/>
              <a:buNone/>
              <a:defRPr sz="2667" b="0" i="0" u="none" strike="noStrike" cap="none">
                <a:solidFill>
                  <a:schemeClr val="dk1"/>
                </a:solidFill>
                <a:latin typeface="Open Sans"/>
                <a:ea typeface="Open Sans"/>
                <a:cs typeface="Open Sans"/>
                <a:sym typeface="Open Sans"/>
              </a:defRPr>
            </a:lvl1pPr>
            <a:lvl2pPr marL="1219170" marR="0" lvl="1" indent="-304792" algn="l" rtl="0">
              <a:spcBef>
                <a:spcPts val="533"/>
              </a:spcBef>
              <a:spcAft>
                <a:spcPts val="0"/>
              </a:spcAft>
              <a:buClr>
                <a:schemeClr val="dk1"/>
              </a:buClr>
              <a:buSzPts val="2000"/>
              <a:buFont typeface="Arial"/>
              <a:buNone/>
              <a:defRPr sz="2667" b="0" i="0" u="none" strike="noStrike" cap="none">
                <a:solidFill>
                  <a:schemeClr val="dk1"/>
                </a:solidFill>
                <a:latin typeface="Open Sans"/>
                <a:ea typeface="Open Sans"/>
                <a:cs typeface="Open Sans"/>
                <a:sym typeface="Open Sans"/>
              </a:defRPr>
            </a:lvl2pPr>
            <a:lvl3pPr marL="1828754" marR="0" lvl="2" indent="-304792" algn="l" rtl="0">
              <a:spcBef>
                <a:spcPts val="533"/>
              </a:spcBef>
              <a:spcAft>
                <a:spcPts val="0"/>
              </a:spcAft>
              <a:buClr>
                <a:schemeClr val="dk1"/>
              </a:buClr>
              <a:buSzPts val="2000"/>
              <a:buFont typeface="Arial"/>
              <a:buNone/>
              <a:defRPr sz="2667" b="0" i="0" u="none" strike="noStrike" cap="none">
                <a:solidFill>
                  <a:schemeClr val="dk1"/>
                </a:solidFill>
                <a:latin typeface="Open Sans"/>
                <a:ea typeface="Open Sans"/>
                <a:cs typeface="Open Sans"/>
                <a:sym typeface="Open Sans"/>
              </a:defRPr>
            </a:lvl3pPr>
            <a:lvl4pPr marL="2438339" marR="0" lvl="3" indent="-304792" algn="l" rtl="0">
              <a:spcBef>
                <a:spcPts val="533"/>
              </a:spcBef>
              <a:spcAft>
                <a:spcPts val="0"/>
              </a:spcAft>
              <a:buClr>
                <a:schemeClr val="dk1"/>
              </a:buClr>
              <a:buSzPts val="2000"/>
              <a:buFont typeface="Arial"/>
              <a:buNone/>
              <a:defRPr sz="2667" b="0" i="0" u="none" strike="noStrike" cap="none">
                <a:solidFill>
                  <a:schemeClr val="dk1"/>
                </a:solidFill>
                <a:latin typeface="Open Sans"/>
                <a:ea typeface="Open Sans"/>
                <a:cs typeface="Open Sans"/>
                <a:sym typeface="Open Sans"/>
              </a:defRPr>
            </a:lvl4pPr>
            <a:lvl5pPr marL="3047924" marR="0" lvl="4" indent="-304792" algn="l" rtl="0">
              <a:spcBef>
                <a:spcPts val="533"/>
              </a:spcBef>
              <a:spcAft>
                <a:spcPts val="0"/>
              </a:spcAft>
              <a:buClr>
                <a:schemeClr val="dk1"/>
              </a:buClr>
              <a:buSzPts val="2000"/>
              <a:buFont typeface="Arial"/>
              <a:buNone/>
              <a:defRPr sz="2667" b="0" i="0" u="none" strike="noStrike" cap="none">
                <a:solidFill>
                  <a:schemeClr val="dk1"/>
                </a:solidFill>
                <a:latin typeface="Open Sans"/>
                <a:ea typeface="Open Sans"/>
                <a:cs typeface="Open Sans"/>
                <a:sym typeface="Open Sans"/>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79268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8B976-DAAB-49EF-82DF-7EB75E8AAF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A0146D-EC4B-44C0-9C71-0B745D394E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62EBF3A-8991-4399-80E4-E2A20C501620}"/>
              </a:ext>
            </a:extLst>
          </p:cNvPr>
          <p:cNvSpPr>
            <a:spLocks noGrp="1"/>
          </p:cNvSpPr>
          <p:nvPr>
            <p:ph type="dt" sz="half" idx="10"/>
          </p:nvPr>
        </p:nvSpPr>
        <p:spPr/>
        <p:txBody>
          <a:bodyPr/>
          <a:lstStyle/>
          <a:p>
            <a:fld id="{E5A8D364-D7EC-4E89-8765-9EFDA97A3AC7}" type="datetimeFigureOut">
              <a:rPr lang="en-GB" smtClean="0"/>
              <a:t>10/01/2023</a:t>
            </a:fld>
            <a:endParaRPr lang="en-GB"/>
          </a:p>
        </p:txBody>
      </p:sp>
      <p:sp>
        <p:nvSpPr>
          <p:cNvPr id="5" name="Footer Placeholder 4">
            <a:extLst>
              <a:ext uri="{FF2B5EF4-FFF2-40B4-BE49-F238E27FC236}">
                <a16:creationId xmlns:a16="http://schemas.microsoft.com/office/drawing/2014/main" id="{2B4B4041-D294-44EC-9A63-6767212C24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2CD28E-1C24-4692-BBA5-8796684F9BEC}"/>
              </a:ext>
            </a:extLst>
          </p:cNvPr>
          <p:cNvSpPr>
            <a:spLocks noGrp="1"/>
          </p:cNvSpPr>
          <p:nvPr>
            <p:ph type="sldNum" sz="quarter" idx="12"/>
          </p:nvPr>
        </p:nvSpPr>
        <p:spPr/>
        <p:txBody>
          <a:bodyPr/>
          <a:lstStyle/>
          <a:p>
            <a:fld id="{F2915BB9-01E9-4606-8420-69E2BC0D5A62}" type="slidenum">
              <a:rPr lang="en-GB" smtClean="0"/>
              <a:t>‹#›</a:t>
            </a:fld>
            <a:endParaRPr lang="en-GB"/>
          </a:p>
        </p:txBody>
      </p:sp>
    </p:spTree>
    <p:extLst>
      <p:ext uri="{BB962C8B-B14F-4D97-AF65-F5344CB8AC3E}">
        <p14:creationId xmlns:p14="http://schemas.microsoft.com/office/powerpoint/2010/main" val="1808054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37BD6-FEE8-4D51-9DF5-2A77579690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F67D68-3E44-4685-B73F-4BA8A07119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C86751-2268-4A16-8CB6-6E11693083E6}"/>
              </a:ext>
            </a:extLst>
          </p:cNvPr>
          <p:cNvSpPr>
            <a:spLocks noGrp="1"/>
          </p:cNvSpPr>
          <p:nvPr>
            <p:ph type="dt" sz="half" idx="10"/>
          </p:nvPr>
        </p:nvSpPr>
        <p:spPr/>
        <p:txBody>
          <a:bodyPr/>
          <a:lstStyle/>
          <a:p>
            <a:fld id="{E5A8D364-D7EC-4E89-8765-9EFDA97A3AC7}" type="datetimeFigureOut">
              <a:rPr lang="en-GB" smtClean="0"/>
              <a:t>10/01/2023</a:t>
            </a:fld>
            <a:endParaRPr lang="en-GB"/>
          </a:p>
        </p:txBody>
      </p:sp>
      <p:sp>
        <p:nvSpPr>
          <p:cNvPr id="5" name="Footer Placeholder 4">
            <a:extLst>
              <a:ext uri="{FF2B5EF4-FFF2-40B4-BE49-F238E27FC236}">
                <a16:creationId xmlns:a16="http://schemas.microsoft.com/office/drawing/2014/main" id="{C192D824-D032-4A42-B99F-DAD07FE591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5981F-BD09-4653-B707-2711FE7DF9F2}"/>
              </a:ext>
            </a:extLst>
          </p:cNvPr>
          <p:cNvSpPr>
            <a:spLocks noGrp="1"/>
          </p:cNvSpPr>
          <p:nvPr>
            <p:ph type="sldNum" sz="quarter" idx="12"/>
          </p:nvPr>
        </p:nvSpPr>
        <p:spPr/>
        <p:txBody>
          <a:bodyPr/>
          <a:lstStyle/>
          <a:p>
            <a:fld id="{F2915BB9-01E9-4606-8420-69E2BC0D5A62}" type="slidenum">
              <a:rPr lang="en-GB" smtClean="0"/>
              <a:t>‹#›</a:t>
            </a:fld>
            <a:endParaRPr lang="en-GB"/>
          </a:p>
        </p:txBody>
      </p:sp>
    </p:spTree>
    <p:extLst>
      <p:ext uri="{BB962C8B-B14F-4D97-AF65-F5344CB8AC3E}">
        <p14:creationId xmlns:p14="http://schemas.microsoft.com/office/powerpoint/2010/main" val="1915524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D9566-1204-41BA-8926-07E85E7070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30A870-DB0C-4584-8DBE-0F2B724531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897546-E108-4126-B35A-08672E15E281}"/>
              </a:ext>
            </a:extLst>
          </p:cNvPr>
          <p:cNvSpPr>
            <a:spLocks noGrp="1"/>
          </p:cNvSpPr>
          <p:nvPr>
            <p:ph type="dt" sz="half" idx="10"/>
          </p:nvPr>
        </p:nvSpPr>
        <p:spPr/>
        <p:txBody>
          <a:bodyPr/>
          <a:lstStyle/>
          <a:p>
            <a:fld id="{E5A8D364-D7EC-4E89-8765-9EFDA97A3AC7}" type="datetimeFigureOut">
              <a:rPr lang="en-GB" smtClean="0"/>
              <a:t>10/01/2023</a:t>
            </a:fld>
            <a:endParaRPr lang="en-GB"/>
          </a:p>
        </p:txBody>
      </p:sp>
      <p:sp>
        <p:nvSpPr>
          <p:cNvPr id="5" name="Footer Placeholder 4">
            <a:extLst>
              <a:ext uri="{FF2B5EF4-FFF2-40B4-BE49-F238E27FC236}">
                <a16:creationId xmlns:a16="http://schemas.microsoft.com/office/drawing/2014/main" id="{E14ED62F-D5CD-4807-9FE1-D34B06D9C6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AA2A2A-E59E-4A20-8313-F8B351E5FE76}"/>
              </a:ext>
            </a:extLst>
          </p:cNvPr>
          <p:cNvSpPr>
            <a:spLocks noGrp="1"/>
          </p:cNvSpPr>
          <p:nvPr>
            <p:ph type="sldNum" sz="quarter" idx="12"/>
          </p:nvPr>
        </p:nvSpPr>
        <p:spPr/>
        <p:txBody>
          <a:bodyPr/>
          <a:lstStyle/>
          <a:p>
            <a:fld id="{F2915BB9-01E9-4606-8420-69E2BC0D5A62}" type="slidenum">
              <a:rPr lang="en-GB" smtClean="0"/>
              <a:t>‹#›</a:t>
            </a:fld>
            <a:endParaRPr lang="en-GB"/>
          </a:p>
        </p:txBody>
      </p:sp>
    </p:spTree>
    <p:extLst>
      <p:ext uri="{BB962C8B-B14F-4D97-AF65-F5344CB8AC3E}">
        <p14:creationId xmlns:p14="http://schemas.microsoft.com/office/powerpoint/2010/main" val="3178907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4998A-C4B8-4E34-9061-C59561D219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46751-83AE-4300-9CFC-41B7ADEFA5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0A3B49-76F8-4F34-A1B9-B663D6C6D9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D6065B6-7836-4E0F-B989-FF2738212CC5}"/>
              </a:ext>
            </a:extLst>
          </p:cNvPr>
          <p:cNvSpPr>
            <a:spLocks noGrp="1"/>
          </p:cNvSpPr>
          <p:nvPr>
            <p:ph type="dt" sz="half" idx="10"/>
          </p:nvPr>
        </p:nvSpPr>
        <p:spPr/>
        <p:txBody>
          <a:bodyPr/>
          <a:lstStyle/>
          <a:p>
            <a:fld id="{E5A8D364-D7EC-4E89-8765-9EFDA97A3AC7}" type="datetimeFigureOut">
              <a:rPr lang="en-GB" smtClean="0"/>
              <a:t>10/01/2023</a:t>
            </a:fld>
            <a:endParaRPr lang="en-GB"/>
          </a:p>
        </p:txBody>
      </p:sp>
      <p:sp>
        <p:nvSpPr>
          <p:cNvPr id="6" name="Footer Placeholder 5">
            <a:extLst>
              <a:ext uri="{FF2B5EF4-FFF2-40B4-BE49-F238E27FC236}">
                <a16:creationId xmlns:a16="http://schemas.microsoft.com/office/drawing/2014/main" id="{FFFED169-5ABF-41C4-93B6-1E956DC6E0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3BAE44-E6C1-44EE-9532-DFF527FC94BC}"/>
              </a:ext>
            </a:extLst>
          </p:cNvPr>
          <p:cNvSpPr>
            <a:spLocks noGrp="1"/>
          </p:cNvSpPr>
          <p:nvPr>
            <p:ph type="sldNum" sz="quarter" idx="12"/>
          </p:nvPr>
        </p:nvSpPr>
        <p:spPr/>
        <p:txBody>
          <a:bodyPr/>
          <a:lstStyle/>
          <a:p>
            <a:fld id="{F2915BB9-01E9-4606-8420-69E2BC0D5A62}" type="slidenum">
              <a:rPr lang="en-GB" smtClean="0"/>
              <a:t>‹#›</a:t>
            </a:fld>
            <a:endParaRPr lang="en-GB"/>
          </a:p>
        </p:txBody>
      </p:sp>
    </p:spTree>
    <p:extLst>
      <p:ext uri="{BB962C8B-B14F-4D97-AF65-F5344CB8AC3E}">
        <p14:creationId xmlns:p14="http://schemas.microsoft.com/office/powerpoint/2010/main" val="4207145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4F8D6-81EB-4CB4-9E61-24E64DD9DC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E3102A-2678-4D5E-B67E-4F64BFB2CF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71988F-CA9D-4AA7-8F1C-1B8964993A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9AD955-4753-4C2B-978A-BD11A4CE6D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D7502-0FAB-4B36-AD9E-E962E58C56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765610A-797C-490D-95C6-CEEC40B756AE}"/>
              </a:ext>
            </a:extLst>
          </p:cNvPr>
          <p:cNvSpPr>
            <a:spLocks noGrp="1"/>
          </p:cNvSpPr>
          <p:nvPr>
            <p:ph type="dt" sz="half" idx="10"/>
          </p:nvPr>
        </p:nvSpPr>
        <p:spPr/>
        <p:txBody>
          <a:bodyPr/>
          <a:lstStyle/>
          <a:p>
            <a:fld id="{E5A8D364-D7EC-4E89-8765-9EFDA97A3AC7}" type="datetimeFigureOut">
              <a:rPr lang="en-GB" smtClean="0"/>
              <a:t>10/01/2023</a:t>
            </a:fld>
            <a:endParaRPr lang="en-GB"/>
          </a:p>
        </p:txBody>
      </p:sp>
      <p:sp>
        <p:nvSpPr>
          <p:cNvPr id="8" name="Footer Placeholder 7">
            <a:extLst>
              <a:ext uri="{FF2B5EF4-FFF2-40B4-BE49-F238E27FC236}">
                <a16:creationId xmlns:a16="http://schemas.microsoft.com/office/drawing/2014/main" id="{A7D7ED08-5584-4BB3-8AF4-3144B42BCB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F9CE27C-81CB-49E6-9EF2-8200A710A05A}"/>
              </a:ext>
            </a:extLst>
          </p:cNvPr>
          <p:cNvSpPr>
            <a:spLocks noGrp="1"/>
          </p:cNvSpPr>
          <p:nvPr>
            <p:ph type="sldNum" sz="quarter" idx="12"/>
          </p:nvPr>
        </p:nvSpPr>
        <p:spPr/>
        <p:txBody>
          <a:bodyPr/>
          <a:lstStyle/>
          <a:p>
            <a:fld id="{F2915BB9-01E9-4606-8420-69E2BC0D5A62}" type="slidenum">
              <a:rPr lang="en-GB" smtClean="0"/>
              <a:t>‹#›</a:t>
            </a:fld>
            <a:endParaRPr lang="en-GB"/>
          </a:p>
        </p:txBody>
      </p:sp>
    </p:spTree>
    <p:extLst>
      <p:ext uri="{BB962C8B-B14F-4D97-AF65-F5344CB8AC3E}">
        <p14:creationId xmlns:p14="http://schemas.microsoft.com/office/powerpoint/2010/main" val="2079323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02EDD-E0FC-4470-A5B3-6F917A414DE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17100F9-E3AC-4DD7-8AB8-9E4D2F1A5BE8}"/>
              </a:ext>
            </a:extLst>
          </p:cNvPr>
          <p:cNvSpPr>
            <a:spLocks noGrp="1"/>
          </p:cNvSpPr>
          <p:nvPr>
            <p:ph type="dt" sz="half" idx="10"/>
          </p:nvPr>
        </p:nvSpPr>
        <p:spPr/>
        <p:txBody>
          <a:bodyPr/>
          <a:lstStyle/>
          <a:p>
            <a:fld id="{E5A8D364-D7EC-4E89-8765-9EFDA97A3AC7}" type="datetimeFigureOut">
              <a:rPr lang="en-GB" smtClean="0"/>
              <a:t>10/01/2023</a:t>
            </a:fld>
            <a:endParaRPr lang="en-GB"/>
          </a:p>
        </p:txBody>
      </p:sp>
      <p:sp>
        <p:nvSpPr>
          <p:cNvPr id="4" name="Footer Placeholder 3">
            <a:extLst>
              <a:ext uri="{FF2B5EF4-FFF2-40B4-BE49-F238E27FC236}">
                <a16:creationId xmlns:a16="http://schemas.microsoft.com/office/drawing/2014/main" id="{6DCC501E-736A-40EF-9624-5164D0F7B5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30DFE2-FC75-497F-954B-A27C756201F1}"/>
              </a:ext>
            </a:extLst>
          </p:cNvPr>
          <p:cNvSpPr>
            <a:spLocks noGrp="1"/>
          </p:cNvSpPr>
          <p:nvPr>
            <p:ph type="sldNum" sz="quarter" idx="12"/>
          </p:nvPr>
        </p:nvSpPr>
        <p:spPr/>
        <p:txBody>
          <a:bodyPr/>
          <a:lstStyle/>
          <a:p>
            <a:fld id="{F2915BB9-01E9-4606-8420-69E2BC0D5A62}" type="slidenum">
              <a:rPr lang="en-GB" smtClean="0"/>
              <a:t>‹#›</a:t>
            </a:fld>
            <a:endParaRPr lang="en-GB"/>
          </a:p>
        </p:txBody>
      </p:sp>
    </p:spTree>
    <p:extLst>
      <p:ext uri="{BB962C8B-B14F-4D97-AF65-F5344CB8AC3E}">
        <p14:creationId xmlns:p14="http://schemas.microsoft.com/office/powerpoint/2010/main" val="210350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69691A-4574-4280-B97B-48E469BDB090}"/>
              </a:ext>
            </a:extLst>
          </p:cNvPr>
          <p:cNvSpPr>
            <a:spLocks noGrp="1"/>
          </p:cNvSpPr>
          <p:nvPr>
            <p:ph type="dt" sz="half" idx="10"/>
          </p:nvPr>
        </p:nvSpPr>
        <p:spPr/>
        <p:txBody>
          <a:bodyPr/>
          <a:lstStyle/>
          <a:p>
            <a:fld id="{E5A8D364-D7EC-4E89-8765-9EFDA97A3AC7}" type="datetimeFigureOut">
              <a:rPr lang="en-GB" smtClean="0"/>
              <a:t>10/01/2023</a:t>
            </a:fld>
            <a:endParaRPr lang="en-GB"/>
          </a:p>
        </p:txBody>
      </p:sp>
      <p:sp>
        <p:nvSpPr>
          <p:cNvPr id="3" name="Footer Placeholder 2">
            <a:extLst>
              <a:ext uri="{FF2B5EF4-FFF2-40B4-BE49-F238E27FC236}">
                <a16:creationId xmlns:a16="http://schemas.microsoft.com/office/drawing/2014/main" id="{3EEE522E-0432-41DE-95AF-C4AEBBC47A1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5066D2-7DF4-469F-9AB6-0D4BC5490C1C}"/>
              </a:ext>
            </a:extLst>
          </p:cNvPr>
          <p:cNvSpPr>
            <a:spLocks noGrp="1"/>
          </p:cNvSpPr>
          <p:nvPr>
            <p:ph type="sldNum" sz="quarter" idx="12"/>
          </p:nvPr>
        </p:nvSpPr>
        <p:spPr/>
        <p:txBody>
          <a:bodyPr/>
          <a:lstStyle/>
          <a:p>
            <a:fld id="{F2915BB9-01E9-4606-8420-69E2BC0D5A62}" type="slidenum">
              <a:rPr lang="en-GB" smtClean="0"/>
              <a:t>‹#›</a:t>
            </a:fld>
            <a:endParaRPr lang="en-GB"/>
          </a:p>
        </p:txBody>
      </p:sp>
    </p:spTree>
    <p:extLst>
      <p:ext uri="{BB962C8B-B14F-4D97-AF65-F5344CB8AC3E}">
        <p14:creationId xmlns:p14="http://schemas.microsoft.com/office/powerpoint/2010/main" val="558337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E70394-47DC-4123-BB88-BF0C66B4F57C}" type="datetime1">
              <a:rPr lang="en-US" smtClean="0">
                <a:solidFill>
                  <a:prstClr val="black">
                    <a:tint val="75000"/>
                  </a:prstClr>
                </a:solidFill>
              </a: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slide number</a:t>
            </a:r>
          </a:p>
        </p:txBody>
      </p:sp>
      <p:sp>
        <p:nvSpPr>
          <p:cNvPr id="6" name="Slide Number Placeholder 5"/>
          <p:cNvSpPr>
            <a:spLocks noGrp="1"/>
          </p:cNvSpPr>
          <p:nvPr>
            <p:ph type="sldNum" sz="quarter" idx="12"/>
          </p:nvPr>
        </p:nvSpPr>
        <p:spPr/>
        <p:txBody>
          <a:bodyPr/>
          <a:lstStyle/>
          <a:p>
            <a:fld id="{4EBC9303-DEFD-034B-8BB7-06FA9E255667}" type="slidenum">
              <a:rPr lang="en-US" smtClean="0">
                <a:solidFill>
                  <a:prstClr val="black">
                    <a:tint val="75000"/>
                  </a:prstClr>
                </a:solidFill>
              </a:rPr>
              <a:pPr/>
              <a:t>‹#›</a:t>
            </a:fld>
            <a:endParaRPr lang="en-US">
              <a:solidFill>
                <a:prstClr val="black">
                  <a:tint val="75000"/>
                </a:prstClr>
              </a:solidFill>
            </a:endParaRPr>
          </a:p>
        </p:txBody>
      </p:sp>
      <p:pic>
        <p:nvPicPr>
          <p:cNvPr id="7" name="Picture 6" descr="PINK_ORAN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6140" y="5989675"/>
            <a:ext cx="1105861" cy="868327"/>
          </a:xfrm>
          <a:prstGeom prst="rect">
            <a:avLst/>
          </a:prstGeom>
        </p:spPr>
      </p:pic>
    </p:spTree>
    <p:extLst>
      <p:ext uri="{BB962C8B-B14F-4D97-AF65-F5344CB8AC3E}">
        <p14:creationId xmlns:p14="http://schemas.microsoft.com/office/powerpoint/2010/main" val="3140714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0071A-84E1-4E2B-8C25-6421871D0A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C605981-0D7A-47F4-9AE7-5179D361DD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7AA45B1-4F82-4E94-BE25-2DB75422D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15D068-3495-4E96-8468-0D62B44D74BB}"/>
              </a:ext>
            </a:extLst>
          </p:cNvPr>
          <p:cNvSpPr>
            <a:spLocks noGrp="1"/>
          </p:cNvSpPr>
          <p:nvPr>
            <p:ph type="dt" sz="half" idx="10"/>
          </p:nvPr>
        </p:nvSpPr>
        <p:spPr/>
        <p:txBody>
          <a:bodyPr/>
          <a:lstStyle/>
          <a:p>
            <a:fld id="{E5A8D364-D7EC-4E89-8765-9EFDA97A3AC7}" type="datetimeFigureOut">
              <a:rPr lang="en-GB" smtClean="0"/>
              <a:t>10/01/2023</a:t>
            </a:fld>
            <a:endParaRPr lang="en-GB"/>
          </a:p>
        </p:txBody>
      </p:sp>
      <p:sp>
        <p:nvSpPr>
          <p:cNvPr id="6" name="Footer Placeholder 5">
            <a:extLst>
              <a:ext uri="{FF2B5EF4-FFF2-40B4-BE49-F238E27FC236}">
                <a16:creationId xmlns:a16="http://schemas.microsoft.com/office/drawing/2014/main" id="{1137E8E8-1949-4919-BE08-A69DB4B05C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7EE265-D299-4015-998D-7E536E7615BF}"/>
              </a:ext>
            </a:extLst>
          </p:cNvPr>
          <p:cNvSpPr>
            <a:spLocks noGrp="1"/>
          </p:cNvSpPr>
          <p:nvPr>
            <p:ph type="sldNum" sz="quarter" idx="12"/>
          </p:nvPr>
        </p:nvSpPr>
        <p:spPr/>
        <p:txBody>
          <a:bodyPr/>
          <a:lstStyle/>
          <a:p>
            <a:fld id="{F2915BB9-01E9-4606-8420-69E2BC0D5A62}" type="slidenum">
              <a:rPr lang="en-GB" smtClean="0"/>
              <a:t>‹#›</a:t>
            </a:fld>
            <a:endParaRPr lang="en-GB"/>
          </a:p>
        </p:txBody>
      </p:sp>
    </p:spTree>
    <p:extLst>
      <p:ext uri="{BB962C8B-B14F-4D97-AF65-F5344CB8AC3E}">
        <p14:creationId xmlns:p14="http://schemas.microsoft.com/office/powerpoint/2010/main" val="1978543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F66E5-4088-45A4-B7C0-518987B760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2533161-42D3-4720-BCBC-C829C1ACBB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B668638-1115-4CCF-B97E-06F6D26B29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A4A4D-9C42-466B-9575-688E715C6274}"/>
              </a:ext>
            </a:extLst>
          </p:cNvPr>
          <p:cNvSpPr>
            <a:spLocks noGrp="1"/>
          </p:cNvSpPr>
          <p:nvPr>
            <p:ph type="dt" sz="half" idx="10"/>
          </p:nvPr>
        </p:nvSpPr>
        <p:spPr/>
        <p:txBody>
          <a:bodyPr/>
          <a:lstStyle/>
          <a:p>
            <a:fld id="{E5A8D364-D7EC-4E89-8765-9EFDA97A3AC7}" type="datetimeFigureOut">
              <a:rPr lang="en-GB" smtClean="0"/>
              <a:t>10/01/2023</a:t>
            </a:fld>
            <a:endParaRPr lang="en-GB"/>
          </a:p>
        </p:txBody>
      </p:sp>
      <p:sp>
        <p:nvSpPr>
          <p:cNvPr id="6" name="Footer Placeholder 5">
            <a:extLst>
              <a:ext uri="{FF2B5EF4-FFF2-40B4-BE49-F238E27FC236}">
                <a16:creationId xmlns:a16="http://schemas.microsoft.com/office/drawing/2014/main" id="{BD99C2E6-9B7E-4E05-868B-0CFAFE7D57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CB78E1-FE19-47C3-859E-3DF408F49F0D}"/>
              </a:ext>
            </a:extLst>
          </p:cNvPr>
          <p:cNvSpPr>
            <a:spLocks noGrp="1"/>
          </p:cNvSpPr>
          <p:nvPr>
            <p:ph type="sldNum" sz="quarter" idx="12"/>
          </p:nvPr>
        </p:nvSpPr>
        <p:spPr/>
        <p:txBody>
          <a:bodyPr/>
          <a:lstStyle/>
          <a:p>
            <a:fld id="{F2915BB9-01E9-4606-8420-69E2BC0D5A62}" type="slidenum">
              <a:rPr lang="en-GB" smtClean="0"/>
              <a:t>‹#›</a:t>
            </a:fld>
            <a:endParaRPr lang="en-GB"/>
          </a:p>
        </p:txBody>
      </p:sp>
    </p:spTree>
    <p:extLst>
      <p:ext uri="{BB962C8B-B14F-4D97-AF65-F5344CB8AC3E}">
        <p14:creationId xmlns:p14="http://schemas.microsoft.com/office/powerpoint/2010/main" val="2178490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DD331-2A02-42C2-9192-4836812D5B3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7D1B3B-41A8-40A3-9700-D961708E91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054B67-9B85-4E79-B070-2E24F6CC9E7E}"/>
              </a:ext>
            </a:extLst>
          </p:cNvPr>
          <p:cNvSpPr>
            <a:spLocks noGrp="1"/>
          </p:cNvSpPr>
          <p:nvPr>
            <p:ph type="dt" sz="half" idx="10"/>
          </p:nvPr>
        </p:nvSpPr>
        <p:spPr/>
        <p:txBody>
          <a:bodyPr/>
          <a:lstStyle/>
          <a:p>
            <a:fld id="{E5A8D364-D7EC-4E89-8765-9EFDA97A3AC7}" type="datetimeFigureOut">
              <a:rPr lang="en-GB" smtClean="0"/>
              <a:t>10/01/2023</a:t>
            </a:fld>
            <a:endParaRPr lang="en-GB"/>
          </a:p>
        </p:txBody>
      </p:sp>
      <p:sp>
        <p:nvSpPr>
          <p:cNvPr id="5" name="Footer Placeholder 4">
            <a:extLst>
              <a:ext uri="{FF2B5EF4-FFF2-40B4-BE49-F238E27FC236}">
                <a16:creationId xmlns:a16="http://schemas.microsoft.com/office/drawing/2014/main" id="{5F3D3F8B-31E6-4D81-A82E-9B83145FE5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4F5CD4-FA82-4EF3-99F6-FABB39DE6FB6}"/>
              </a:ext>
            </a:extLst>
          </p:cNvPr>
          <p:cNvSpPr>
            <a:spLocks noGrp="1"/>
          </p:cNvSpPr>
          <p:nvPr>
            <p:ph type="sldNum" sz="quarter" idx="12"/>
          </p:nvPr>
        </p:nvSpPr>
        <p:spPr/>
        <p:txBody>
          <a:bodyPr/>
          <a:lstStyle/>
          <a:p>
            <a:fld id="{F2915BB9-01E9-4606-8420-69E2BC0D5A62}" type="slidenum">
              <a:rPr lang="en-GB" smtClean="0"/>
              <a:t>‹#›</a:t>
            </a:fld>
            <a:endParaRPr lang="en-GB"/>
          </a:p>
        </p:txBody>
      </p:sp>
    </p:spTree>
    <p:extLst>
      <p:ext uri="{BB962C8B-B14F-4D97-AF65-F5344CB8AC3E}">
        <p14:creationId xmlns:p14="http://schemas.microsoft.com/office/powerpoint/2010/main" val="1053868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489DD-ABAD-4994-9179-811120D74D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B1487E-5F9E-48A9-96B2-667B8A9D3F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F15CEE-F1D6-4C9A-85FC-58753C4CBA1C}"/>
              </a:ext>
            </a:extLst>
          </p:cNvPr>
          <p:cNvSpPr>
            <a:spLocks noGrp="1"/>
          </p:cNvSpPr>
          <p:nvPr>
            <p:ph type="dt" sz="half" idx="10"/>
          </p:nvPr>
        </p:nvSpPr>
        <p:spPr/>
        <p:txBody>
          <a:bodyPr/>
          <a:lstStyle/>
          <a:p>
            <a:fld id="{E5A8D364-D7EC-4E89-8765-9EFDA97A3AC7}" type="datetimeFigureOut">
              <a:rPr lang="en-GB" smtClean="0"/>
              <a:t>10/01/2023</a:t>
            </a:fld>
            <a:endParaRPr lang="en-GB"/>
          </a:p>
        </p:txBody>
      </p:sp>
      <p:sp>
        <p:nvSpPr>
          <p:cNvPr id="5" name="Footer Placeholder 4">
            <a:extLst>
              <a:ext uri="{FF2B5EF4-FFF2-40B4-BE49-F238E27FC236}">
                <a16:creationId xmlns:a16="http://schemas.microsoft.com/office/drawing/2014/main" id="{6E4D39FD-FC39-40A1-8133-AD24505C0A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5C5DE7-CB69-4ECA-B650-6127DFBFA470}"/>
              </a:ext>
            </a:extLst>
          </p:cNvPr>
          <p:cNvSpPr>
            <a:spLocks noGrp="1"/>
          </p:cNvSpPr>
          <p:nvPr>
            <p:ph type="sldNum" sz="quarter" idx="12"/>
          </p:nvPr>
        </p:nvSpPr>
        <p:spPr/>
        <p:txBody>
          <a:bodyPr/>
          <a:lstStyle/>
          <a:p>
            <a:fld id="{F2915BB9-01E9-4606-8420-69E2BC0D5A62}" type="slidenum">
              <a:rPr lang="en-GB" smtClean="0"/>
              <a:t>‹#›</a:t>
            </a:fld>
            <a:endParaRPr lang="en-GB"/>
          </a:p>
        </p:txBody>
      </p:sp>
    </p:spTree>
    <p:extLst>
      <p:ext uri="{BB962C8B-B14F-4D97-AF65-F5344CB8AC3E}">
        <p14:creationId xmlns:p14="http://schemas.microsoft.com/office/powerpoint/2010/main" val="300801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9DE85E-D5FD-4F1B-A9CC-CD4661905C4F}" type="datetime1">
              <a:rPr lang="en-US" smtClean="0">
                <a:solidFill>
                  <a:prstClr val="black">
                    <a:tint val="75000"/>
                  </a:prstClr>
                </a:solidFill>
              </a: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slide number</a:t>
            </a:r>
          </a:p>
        </p:txBody>
      </p:sp>
      <p:sp>
        <p:nvSpPr>
          <p:cNvPr id="6" name="Slide Number Placeholder 5"/>
          <p:cNvSpPr>
            <a:spLocks noGrp="1"/>
          </p:cNvSpPr>
          <p:nvPr>
            <p:ph type="sldNum" sz="quarter" idx="12"/>
          </p:nvPr>
        </p:nvSpPr>
        <p:spPr/>
        <p:txBody>
          <a:bodyPr/>
          <a:lstStyle/>
          <a:p>
            <a:fld id="{4EBC9303-DEFD-034B-8BB7-06FA9E255667}" type="slidenum">
              <a:rPr lang="en-US" smtClean="0">
                <a:solidFill>
                  <a:prstClr val="black">
                    <a:tint val="75000"/>
                  </a:prstClr>
                </a:solidFill>
              </a:rPr>
              <a:pPr/>
              <a:t>‹#›</a:t>
            </a:fld>
            <a:endParaRPr lang="en-US">
              <a:solidFill>
                <a:prstClr val="black">
                  <a:tint val="75000"/>
                </a:prstClr>
              </a:solidFill>
            </a:endParaRPr>
          </a:p>
        </p:txBody>
      </p:sp>
      <p:pic>
        <p:nvPicPr>
          <p:cNvPr id="7" name="Picture 6" descr="PINK_ORAN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6140" y="5989675"/>
            <a:ext cx="1105861" cy="868327"/>
          </a:xfrm>
          <a:prstGeom prst="rect">
            <a:avLst/>
          </a:prstGeom>
        </p:spPr>
      </p:pic>
    </p:spTree>
    <p:extLst>
      <p:ext uri="{BB962C8B-B14F-4D97-AF65-F5344CB8AC3E}">
        <p14:creationId xmlns:p14="http://schemas.microsoft.com/office/powerpoint/2010/main" val="3789234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69B1D93-257F-4336-B062-050922EFFCD2}" type="datetime1">
              <a:rPr lang="en-US" smtClean="0">
                <a:solidFill>
                  <a:prstClr val="black">
                    <a:tint val="75000"/>
                  </a:prstClr>
                </a:solidFill>
              </a:rPr>
              <a:pPr/>
              <a:t>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slide number</a:t>
            </a:r>
          </a:p>
        </p:txBody>
      </p:sp>
      <p:sp>
        <p:nvSpPr>
          <p:cNvPr id="7" name="Slide Number Placeholder 6"/>
          <p:cNvSpPr>
            <a:spLocks noGrp="1"/>
          </p:cNvSpPr>
          <p:nvPr>
            <p:ph type="sldNum" sz="quarter" idx="12"/>
          </p:nvPr>
        </p:nvSpPr>
        <p:spPr/>
        <p:txBody>
          <a:bodyPr/>
          <a:lstStyle/>
          <a:p>
            <a:fld id="{4EBC9303-DEFD-034B-8BB7-06FA9E255667}" type="slidenum">
              <a:rPr lang="en-US" smtClean="0">
                <a:solidFill>
                  <a:prstClr val="black">
                    <a:tint val="75000"/>
                  </a:prstClr>
                </a:solidFill>
              </a:rPr>
              <a:pPr/>
              <a:t>‹#›</a:t>
            </a:fld>
            <a:endParaRPr lang="en-US">
              <a:solidFill>
                <a:prstClr val="black">
                  <a:tint val="75000"/>
                </a:prstClr>
              </a:solidFill>
            </a:endParaRPr>
          </a:p>
        </p:txBody>
      </p:sp>
      <p:pic>
        <p:nvPicPr>
          <p:cNvPr id="8" name="Picture 7" descr="PINK_ORAN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6140" y="5989675"/>
            <a:ext cx="1105861" cy="868327"/>
          </a:xfrm>
          <a:prstGeom prst="rect">
            <a:avLst/>
          </a:prstGeom>
        </p:spPr>
      </p:pic>
    </p:spTree>
    <p:extLst>
      <p:ext uri="{BB962C8B-B14F-4D97-AF65-F5344CB8AC3E}">
        <p14:creationId xmlns:p14="http://schemas.microsoft.com/office/powerpoint/2010/main" val="2888616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D0A8AD9-4F3D-4E58-A657-90E929DA9F72}" type="datetime1">
              <a:rPr lang="en-US" smtClean="0">
                <a:solidFill>
                  <a:prstClr val="black">
                    <a:tint val="75000"/>
                  </a:prstClr>
                </a:solidFill>
              </a:rPr>
              <a:pPr/>
              <a:t>1/10/2023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slide number</a:t>
            </a:r>
          </a:p>
        </p:txBody>
      </p:sp>
      <p:sp>
        <p:nvSpPr>
          <p:cNvPr id="9" name="Slide Number Placeholder 8"/>
          <p:cNvSpPr>
            <a:spLocks noGrp="1"/>
          </p:cNvSpPr>
          <p:nvPr>
            <p:ph type="sldNum" sz="quarter" idx="12"/>
          </p:nvPr>
        </p:nvSpPr>
        <p:spPr/>
        <p:txBody>
          <a:bodyPr/>
          <a:lstStyle/>
          <a:p>
            <a:fld id="{4EBC9303-DEFD-034B-8BB7-06FA9E2556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82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DAE522C-EDDB-4A14-8195-14B76640C6C4}" type="datetime1">
              <a:rPr lang="en-US" smtClean="0">
                <a:solidFill>
                  <a:prstClr val="black">
                    <a:tint val="75000"/>
                  </a:prstClr>
                </a:solidFill>
              </a:rPr>
              <a:pPr/>
              <a:t>1/10/2023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slide number</a:t>
            </a:r>
          </a:p>
        </p:txBody>
      </p:sp>
      <p:sp>
        <p:nvSpPr>
          <p:cNvPr id="5" name="Slide Number Placeholder 4"/>
          <p:cNvSpPr>
            <a:spLocks noGrp="1"/>
          </p:cNvSpPr>
          <p:nvPr>
            <p:ph type="sldNum" sz="quarter" idx="12"/>
          </p:nvPr>
        </p:nvSpPr>
        <p:spPr/>
        <p:txBody>
          <a:bodyPr/>
          <a:lstStyle/>
          <a:p>
            <a:fld id="{4EBC9303-DEFD-034B-8BB7-06FA9E2556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567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22F072-825D-4161-80F5-B1EE3BCF7B4B}" type="datetime1">
              <a:rPr lang="en-US" smtClean="0">
                <a:solidFill>
                  <a:prstClr val="black">
                    <a:tint val="75000"/>
                  </a:prstClr>
                </a:solidFill>
              </a:rPr>
              <a:pPr/>
              <a:t>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slide number</a:t>
            </a:r>
          </a:p>
        </p:txBody>
      </p:sp>
      <p:sp>
        <p:nvSpPr>
          <p:cNvPr id="4" name="Slide Number Placeholder 3"/>
          <p:cNvSpPr>
            <a:spLocks noGrp="1"/>
          </p:cNvSpPr>
          <p:nvPr>
            <p:ph type="sldNum" sz="quarter" idx="12"/>
          </p:nvPr>
        </p:nvSpPr>
        <p:spPr/>
        <p:txBody>
          <a:bodyPr/>
          <a:lstStyle/>
          <a:p>
            <a:fld id="{4EBC9303-DEFD-034B-8BB7-06FA9E2556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78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14E2FC-40D0-4CE3-BD8B-79A5B5E4BBD2}" type="datetime1">
              <a:rPr lang="en-US" smtClean="0">
                <a:solidFill>
                  <a:prstClr val="black">
                    <a:tint val="75000"/>
                  </a:prstClr>
                </a:solidFill>
              </a:rPr>
              <a:pPr/>
              <a:t>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slide number</a:t>
            </a:r>
          </a:p>
        </p:txBody>
      </p:sp>
      <p:sp>
        <p:nvSpPr>
          <p:cNvPr id="7" name="Slide Number Placeholder 6"/>
          <p:cNvSpPr>
            <a:spLocks noGrp="1"/>
          </p:cNvSpPr>
          <p:nvPr>
            <p:ph type="sldNum" sz="quarter" idx="12"/>
          </p:nvPr>
        </p:nvSpPr>
        <p:spPr/>
        <p:txBody>
          <a:bodyPr/>
          <a:lstStyle/>
          <a:p>
            <a:fld id="{4EBC9303-DEFD-034B-8BB7-06FA9E2556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13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73ABDC-29A7-46F9-BB9F-9FC85B37AEF2}" type="datetime1">
              <a:rPr lang="en-US" smtClean="0">
                <a:solidFill>
                  <a:prstClr val="black">
                    <a:tint val="75000"/>
                  </a:prstClr>
                </a:solidFill>
              </a:rPr>
              <a:pPr/>
              <a:t>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slide number</a:t>
            </a:r>
          </a:p>
        </p:txBody>
      </p:sp>
      <p:sp>
        <p:nvSpPr>
          <p:cNvPr id="7" name="Slide Number Placeholder 6"/>
          <p:cNvSpPr>
            <a:spLocks noGrp="1"/>
          </p:cNvSpPr>
          <p:nvPr>
            <p:ph type="sldNum" sz="quarter" idx="12"/>
          </p:nvPr>
        </p:nvSpPr>
        <p:spPr/>
        <p:txBody>
          <a:bodyPr/>
          <a:lstStyle/>
          <a:p>
            <a:fld id="{4EBC9303-DEFD-034B-8BB7-06FA9E2556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494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B4AFFD-D8BD-417D-9914-DAEC087490DA}" type="datetime1">
              <a:rPr lang="en-US" smtClean="0">
                <a:solidFill>
                  <a:prstClr val="black">
                    <a:tint val="75000"/>
                  </a:prstClr>
                </a:solidFill>
              </a:rPr>
              <a:pPr/>
              <a:t>1/10/2023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slide number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BC9303-DEFD-034B-8BB7-06FA9E255667}" type="slidenum">
              <a:rPr lang="en-US" smtClean="0">
                <a:solidFill>
                  <a:prstClr val="black">
                    <a:tint val="75000"/>
                  </a:prstClr>
                </a:solidFill>
              </a:rPr>
              <a:pPr/>
              <a:t>‹#›</a:t>
            </a:fld>
            <a:endParaRPr lang="en-US">
              <a:solidFill>
                <a:prstClr val="black">
                  <a:tint val="75000"/>
                </a:prstClr>
              </a:solidFill>
            </a:endParaRPr>
          </a:p>
        </p:txBody>
      </p:sp>
      <p:pic>
        <p:nvPicPr>
          <p:cNvPr id="7" name="Picture 6" descr="PINK_ORANGE.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086140" y="5989675"/>
            <a:ext cx="1105861" cy="868327"/>
          </a:xfrm>
          <a:prstGeom prst="rect">
            <a:avLst/>
          </a:prstGeom>
        </p:spPr>
      </p:pic>
    </p:spTree>
    <p:extLst>
      <p:ext uri="{BB962C8B-B14F-4D97-AF65-F5344CB8AC3E}">
        <p14:creationId xmlns:p14="http://schemas.microsoft.com/office/powerpoint/2010/main" val="232828939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CE8C57-E505-4CA5-9EEA-2B3E08B6DF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A57FF9-90DD-41EF-A246-BFF7994A8B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FEA034-248D-4FA3-AC3C-6AB4AA8C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8D364-D7EC-4E89-8765-9EFDA97A3AC7}" type="datetimeFigureOut">
              <a:rPr lang="en-GB" smtClean="0"/>
              <a:t>10/01/2023</a:t>
            </a:fld>
            <a:endParaRPr lang="en-GB"/>
          </a:p>
        </p:txBody>
      </p:sp>
      <p:sp>
        <p:nvSpPr>
          <p:cNvPr id="5" name="Footer Placeholder 4">
            <a:extLst>
              <a:ext uri="{FF2B5EF4-FFF2-40B4-BE49-F238E27FC236}">
                <a16:creationId xmlns:a16="http://schemas.microsoft.com/office/drawing/2014/main" id="{0F515075-CFD8-4C39-8105-0D8B94878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AE2BF7-D56C-4BD8-A4B6-58AA3F1B0B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15BB9-01E9-4606-8420-69E2BC0D5A62}" type="slidenum">
              <a:rPr lang="en-GB" smtClean="0"/>
              <a:t>‹#›</a:t>
            </a:fld>
            <a:endParaRPr lang="en-GB"/>
          </a:p>
        </p:txBody>
      </p:sp>
    </p:spTree>
    <p:extLst>
      <p:ext uri="{BB962C8B-B14F-4D97-AF65-F5344CB8AC3E}">
        <p14:creationId xmlns:p14="http://schemas.microsoft.com/office/powerpoint/2010/main" val="133631946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gov.uk/apply-free-school-meals" TargetMode="External"/><Relationship Id="rId4" Type="http://schemas.openxmlformats.org/officeDocument/2006/relationships/hyperlink" Target="https://www.gov.uk/pension-credit/eligibility" TargetMode="Externa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2.pn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4.png"/><Relationship Id="rId18" Type="http://schemas.openxmlformats.org/officeDocument/2006/relationships/diagramColors" Target="../diagrams/colors8.xml"/><Relationship Id="rId3" Type="http://schemas.openxmlformats.org/officeDocument/2006/relationships/image" Target="../media/image2.png"/><Relationship Id="rId21" Type="http://schemas.openxmlformats.org/officeDocument/2006/relationships/image" Target="../media/image27.png"/><Relationship Id="rId7" Type="http://schemas.openxmlformats.org/officeDocument/2006/relationships/image" Target="../media/image23.png"/><Relationship Id="rId12" Type="http://schemas.microsoft.com/office/2007/relationships/diagramDrawing" Target="../diagrams/drawing7.xml"/><Relationship Id="rId17" Type="http://schemas.openxmlformats.org/officeDocument/2006/relationships/diagramQuickStyle" Target="../diagrams/quickStyle8.xml"/><Relationship Id="rId2" Type="http://schemas.openxmlformats.org/officeDocument/2006/relationships/notesSlide" Target="../notesSlides/notesSlide8.xml"/><Relationship Id="rId16" Type="http://schemas.openxmlformats.org/officeDocument/2006/relationships/diagramLayout" Target="../diagrams/layout8.xml"/><Relationship Id="rId20"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customXml" Target="../ink/ink6.xml"/><Relationship Id="rId11" Type="http://schemas.openxmlformats.org/officeDocument/2006/relationships/diagramColors" Target="../diagrams/colors7.xml"/><Relationship Id="rId5" Type="http://schemas.openxmlformats.org/officeDocument/2006/relationships/image" Target="../media/image11.png"/><Relationship Id="rId15" Type="http://schemas.openxmlformats.org/officeDocument/2006/relationships/diagramData" Target="../diagrams/data8.xml"/><Relationship Id="rId10" Type="http://schemas.openxmlformats.org/officeDocument/2006/relationships/diagramQuickStyle" Target="../diagrams/quickStyle7.xml"/><Relationship Id="rId19" Type="http://schemas.microsoft.com/office/2007/relationships/diagramDrawing" Target="../diagrams/drawing8.xml"/><Relationship Id="rId4" Type="http://schemas.openxmlformats.org/officeDocument/2006/relationships/customXml" Target="../ink/ink5.xml"/><Relationship Id="rId9" Type="http://schemas.openxmlformats.org/officeDocument/2006/relationships/diagramLayout" Target="../diagrams/layout7.xml"/><Relationship Id="rId14" Type="http://schemas.openxmlformats.org/officeDocument/2006/relationships/image" Target="../media/image25.png"/><Relationship Id="rId22"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tel:+443003453446" TargetMode="External"/><Relationship Id="rId4" Type="http://schemas.openxmlformats.org/officeDocument/2006/relationships/hyperlink" Target="mailto:info@ageukherts.org.u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customXml" Target="../ink/ink2.xml"/><Relationship Id="rId5" Type="http://schemas.openxmlformats.org/officeDocument/2006/relationships/diagramQuickStyle" Target="../diagrams/quickStyle1.xml"/><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customXml" Target="../ink/ink1.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5.png"/><Relationship Id="rId7" Type="http://schemas.openxmlformats.org/officeDocument/2006/relationships/hyperlink" Target="mailto:moneyadvice.unit@Hertfordshire.gov.uk"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customXml" Target="../ink/ink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hyperlink" Target="https://www.hertsfamilycentres.org/info-and-advice/parents-and-mums-to-be/health-visitors.aspx" TargetMode="External"/><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hyperlink" Target="https://www.hertsfamilycentres.org/about-the-family-centre-service.aspx" TargetMode="External"/><Relationship Id="rId4" Type="http://schemas.openxmlformats.org/officeDocument/2006/relationships/hyperlink" Target="https://www.hertsfamilycentres.org/info-and-advice/parents-and-mums-to-be/school-nurses.aspx"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mailto:haf@herts.ac.uk" TargetMode="External"/><Relationship Id="rId4" Type="http://schemas.openxmlformats.org/officeDocument/2006/relationships/hyperlink" Target="https://sportinherts.org.uk/happy/book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hyperlink" Target="https://www.north-herts.gov.uk/easingthesqueeze" TargetMode="External"/><Relationship Id="rId13" Type="http://schemas.openxmlformats.org/officeDocument/2006/relationships/hyperlink" Target="https://www.welhat.gov.uk/homepage/97/cost-of-living" TargetMode="External"/><Relationship Id="rId3" Type="http://schemas.openxmlformats.org/officeDocument/2006/relationships/image" Target="../media/image51.jpeg"/><Relationship Id="rId7" Type="http://schemas.openxmlformats.org/officeDocument/2006/relationships/hyperlink" Target="https://www.hertsmere.gov.uk/Benefits/All-Financial-Support.aspx" TargetMode="External"/><Relationship Id="rId12" Type="http://schemas.openxmlformats.org/officeDocument/2006/relationships/hyperlink" Target="https://www.watford.gov.uk/homepage/79/cost-of-living-support" TargetMode="External"/><Relationship Id="rId17" Type="http://schemas.openxmlformats.org/officeDocument/2006/relationships/image" Target="../media/image53.png"/><Relationship Id="rId2" Type="http://schemas.openxmlformats.org/officeDocument/2006/relationships/notesSlide" Target="../notesSlides/notesSlide21.xml"/><Relationship Id="rId16" Type="http://schemas.openxmlformats.org/officeDocument/2006/relationships/customXml" Target="../ink/ink8.xml"/><Relationship Id="rId1" Type="http://schemas.openxmlformats.org/officeDocument/2006/relationships/slideLayout" Target="../slideLayouts/slideLayout6.xml"/><Relationship Id="rId6" Type="http://schemas.openxmlformats.org/officeDocument/2006/relationships/hyperlink" Target="https://www.eastherts.gov.uk/benefits-and-financial-support/help-manage-cost-living" TargetMode="External"/><Relationship Id="rId11" Type="http://schemas.openxmlformats.org/officeDocument/2006/relationships/hyperlink" Target="https://www.threerivers.gov.uk/egcl-page/help-for-people-with-money-problems" TargetMode="External"/><Relationship Id="rId5" Type="http://schemas.openxmlformats.org/officeDocument/2006/relationships/hyperlink" Target="https://www.dacorum.gov.uk/home/community-living/cost-of-living" TargetMode="External"/><Relationship Id="rId15" Type="http://schemas.openxmlformats.org/officeDocument/2006/relationships/image" Target="../media/image2.png"/><Relationship Id="rId10" Type="http://schemas.openxmlformats.org/officeDocument/2006/relationships/hyperlink" Target="https://www.stevenage.gov.uk/benefits/help-to-manage-the-cost-of-living" TargetMode="External"/><Relationship Id="rId4" Type="http://schemas.openxmlformats.org/officeDocument/2006/relationships/hyperlink" Target="https://www.broxbourne.gov.uk/advice/help-manage-cost-living/1" TargetMode="External"/><Relationship Id="rId9" Type="http://schemas.openxmlformats.org/officeDocument/2006/relationships/hyperlink" Target="https://www.stalbans.gov.uk/cost-living-support" TargetMode="External"/><Relationship Id="rId1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http://www.hertfordshire.gov.uk/winterwellbeing" TargetMode="External"/><Relationship Id="rId5" Type="http://schemas.openxmlformats.org/officeDocument/2006/relationships/hyperlink" Target="http://www.hertfordshire.gov.uk/hereforyoutoolkit" TargetMode="External"/><Relationship Id="rId4" Type="http://schemas.openxmlformats.org/officeDocument/2006/relationships/hyperlink" Target="http://www.hertfordshire.gov.uk/hereforyo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mailto:VPA.Cell@hertfordshire.gov.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chart" Target="../charts/chart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hyperlink" Target="https://secure.dwp.gov.uk/report-a-missing-cost-of-living-payment/welcome" TargetMode="External"/><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s://www.gov.uk/winter-fuel-payment/report-change-circumstances" TargetMode="Externa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9.png"/><Relationship Id="rId7" Type="http://schemas.openxmlformats.org/officeDocument/2006/relationships/diagramQuickStyle" Target="../diagrams/quickStyle4.xml"/><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diagramLayout" Target="../diagrams/layout4.xml"/><Relationship Id="rId11" Type="http://schemas.openxmlformats.org/officeDocument/2006/relationships/image" Target="../media/image21.png"/><Relationship Id="rId5" Type="http://schemas.openxmlformats.org/officeDocument/2006/relationships/diagramData" Target="../diagrams/data4.xml"/><Relationship Id="rId10" Type="http://schemas.openxmlformats.org/officeDocument/2006/relationships/customXml" Target="../ink/ink4.xml"/><Relationship Id="rId4" Type="http://schemas.openxmlformats.org/officeDocument/2006/relationships/image" Target="../media/image20.png"/><Relationship Id="rId9"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30936" y="640823"/>
            <a:ext cx="3419856" cy="5583148"/>
          </a:xfrm>
        </p:spPr>
        <p:txBody>
          <a:bodyPr vert="horz" lIns="91440" tIns="45720" rIns="91440" bIns="45720" rtlCol="0" anchor="ctr">
            <a:normAutofit/>
          </a:bodyPr>
          <a:lstStyle/>
          <a:p>
            <a:pPr algn="l"/>
            <a:r>
              <a:rPr lang="en-US" sz="4600" b="1" kern="1200">
                <a:solidFill>
                  <a:schemeClr val="tx1"/>
                </a:solidFill>
                <a:latin typeface="+mj-lt"/>
                <a:ea typeface="+mj-ea"/>
                <a:cs typeface="+mj-cs"/>
              </a:rPr>
              <a:t>Supporting with </a:t>
            </a:r>
            <a:br>
              <a:rPr lang="en-US" sz="4600" b="1" kern="1200">
                <a:solidFill>
                  <a:schemeClr val="tx1"/>
                </a:solidFill>
                <a:latin typeface="+mj-lt"/>
                <a:ea typeface="+mj-ea"/>
                <a:cs typeface="+mj-cs"/>
              </a:rPr>
            </a:br>
            <a:r>
              <a:rPr lang="en-US" sz="4600" b="1" kern="1200">
                <a:solidFill>
                  <a:schemeClr val="tx1"/>
                </a:solidFill>
                <a:latin typeface="+mj-lt"/>
                <a:ea typeface="+mj-ea"/>
                <a:cs typeface="+mj-cs"/>
              </a:rPr>
              <a:t>the Cost of Living </a:t>
            </a:r>
            <a:br>
              <a:rPr lang="en-US" sz="4600" kern="1200">
                <a:solidFill>
                  <a:schemeClr val="tx1"/>
                </a:solidFill>
                <a:latin typeface="+mj-lt"/>
                <a:ea typeface="+mj-ea"/>
                <a:cs typeface="+mj-cs"/>
              </a:rPr>
            </a:br>
            <a:r>
              <a:rPr lang="en-US" sz="4600" kern="1200">
                <a:solidFill>
                  <a:schemeClr val="tx1"/>
                </a:solidFill>
                <a:latin typeface="+mj-lt"/>
                <a:ea typeface="+mj-ea"/>
                <a:cs typeface="+mj-cs"/>
              </a:rPr>
              <a:t>What frontline professionals </a:t>
            </a:r>
            <a:br>
              <a:rPr lang="en-US" sz="4600" kern="1200">
                <a:solidFill>
                  <a:schemeClr val="tx1"/>
                </a:solidFill>
                <a:latin typeface="+mj-lt"/>
                <a:ea typeface="+mj-ea"/>
                <a:cs typeface="+mj-cs"/>
              </a:rPr>
            </a:br>
            <a:r>
              <a:rPr lang="en-US" sz="4600" kern="1200">
                <a:solidFill>
                  <a:schemeClr val="tx1"/>
                </a:solidFill>
                <a:latin typeface="+mj-lt"/>
                <a:ea typeface="+mj-ea"/>
                <a:cs typeface="+mj-cs"/>
              </a:rPr>
              <a:t>need to know </a:t>
            </a:r>
          </a:p>
        </p:txBody>
      </p:sp>
      <p:sp>
        <p:nvSpPr>
          <p:cNvPr id="13"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CF789C5-D089-DE3C-F217-F1971177BE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51"/>
          <a:stretch/>
        </p:blipFill>
        <p:spPr bwMode="auto">
          <a:xfrm>
            <a:off x="4888992" y="5750886"/>
            <a:ext cx="6894576" cy="940861"/>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D4046087-9EB0-2908-94AD-298CC3425F57}"/>
              </a:ext>
            </a:extLst>
          </p:cNvPr>
          <p:cNvSpPr>
            <a:spLocks noGrp="1"/>
          </p:cNvSpPr>
          <p:nvPr/>
        </p:nvSpPr>
        <p:spPr>
          <a:xfrm>
            <a:off x="4681728" y="630936"/>
            <a:ext cx="6894576" cy="495369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a:t>Kristy Thakur</a:t>
            </a:r>
            <a:br>
              <a:rPr lang="en-US" sz="1600" b="1"/>
            </a:br>
            <a:r>
              <a:rPr lang="en-US" sz="1600"/>
              <a:t>Head of Community &amp; People Wellbeing, </a:t>
            </a:r>
            <a:br>
              <a:rPr lang="en-US" sz="1600"/>
            </a:br>
            <a:r>
              <a:rPr lang="en-US" sz="1600"/>
              <a:t>Hertfordshire County Council </a:t>
            </a:r>
          </a:p>
          <a:p>
            <a:pPr algn="l"/>
            <a:r>
              <a:rPr lang="en-US" sz="1600" b="1"/>
              <a:t>Benjamin Negus</a:t>
            </a:r>
            <a:br>
              <a:rPr lang="en-US" sz="1600" b="1"/>
            </a:br>
            <a:r>
              <a:rPr lang="en-US" sz="1600"/>
              <a:t>HertsHelp Contract Manager,</a:t>
            </a:r>
            <a:br>
              <a:rPr lang="en-US" sz="1600"/>
            </a:br>
            <a:r>
              <a:rPr lang="en-US" sz="1600"/>
              <a:t>HertsHelp</a:t>
            </a:r>
          </a:p>
          <a:p>
            <a:pPr algn="l"/>
            <a:r>
              <a:rPr lang="en-US" sz="1600" b="1"/>
              <a:t>Mark Hanna</a:t>
            </a:r>
            <a:br>
              <a:rPr lang="en-US" sz="1600" b="1"/>
            </a:br>
            <a:r>
              <a:rPr lang="en-US" sz="1600"/>
              <a:t>CEO, </a:t>
            </a:r>
            <a:br>
              <a:rPr lang="en-US" sz="1600"/>
            </a:br>
            <a:r>
              <a:rPr lang="en-US" sz="1600"/>
              <a:t>Age UK Hertfordshire  </a:t>
            </a:r>
          </a:p>
          <a:p>
            <a:pPr algn="l"/>
            <a:r>
              <a:rPr lang="en-US" sz="1600" b="1"/>
              <a:t>Gary Vaux</a:t>
            </a:r>
            <a:br>
              <a:rPr lang="en-US" sz="1600" b="1"/>
            </a:br>
            <a:r>
              <a:rPr lang="en-US" sz="1600"/>
              <a:t>Head of Money Advice Unit, </a:t>
            </a:r>
            <a:br>
              <a:rPr lang="en-US" sz="1600"/>
            </a:br>
            <a:r>
              <a:rPr lang="en-US" sz="1600"/>
              <a:t>Hertfordshire County Council </a:t>
            </a:r>
          </a:p>
          <a:p>
            <a:pPr algn="l">
              <a:spcAft>
                <a:spcPts val="600"/>
              </a:spcAft>
            </a:pPr>
            <a:r>
              <a:rPr lang="en-US" sz="1600" b="1"/>
              <a:t>Charlotte Blizzard-Welch</a:t>
            </a:r>
            <a:br>
              <a:rPr lang="en-US" sz="1600" b="1"/>
            </a:br>
            <a:r>
              <a:rPr lang="en-US" sz="1600"/>
              <a:t>Partnership &amp; Development Manager, </a:t>
            </a:r>
            <a:br>
              <a:rPr lang="en-US" sz="1600"/>
            </a:br>
            <a:r>
              <a:rPr lang="en-US" sz="1600"/>
              <a:t>Citizens Advice Hertfordshire</a:t>
            </a:r>
          </a:p>
          <a:p>
            <a:pPr algn="l">
              <a:spcBef>
                <a:spcPts val="0"/>
              </a:spcBef>
            </a:pPr>
            <a:r>
              <a:rPr lang="en-US" sz="1600" b="1"/>
              <a:t>Miriam Blom-Smith and Asha McDonagh</a:t>
            </a:r>
          </a:p>
          <a:p>
            <a:pPr algn="l">
              <a:spcBef>
                <a:spcPts val="0"/>
              </a:spcBef>
            </a:pPr>
            <a:r>
              <a:rPr lang="en-US" sz="1600"/>
              <a:t>Research Officers</a:t>
            </a:r>
          </a:p>
          <a:p>
            <a:pPr algn="l">
              <a:spcBef>
                <a:spcPts val="0"/>
              </a:spcBef>
            </a:pPr>
            <a:r>
              <a:rPr lang="en-US" sz="1600"/>
              <a:t>Healthwatch Hertfordshire</a:t>
            </a:r>
          </a:p>
        </p:txBody>
      </p:sp>
    </p:spTree>
    <p:extLst>
      <p:ext uri="{BB962C8B-B14F-4D97-AF65-F5344CB8AC3E}">
        <p14:creationId xmlns:p14="http://schemas.microsoft.com/office/powerpoint/2010/main" val="373650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B4CE01-0E47-4B5B-9012-1F17243D334E}"/>
              </a:ext>
            </a:extLst>
          </p:cNvPr>
          <p:cNvSpPr>
            <a:spLocks noGrp="1"/>
          </p:cNvSpPr>
          <p:nvPr>
            <p:ph type="title"/>
          </p:nvPr>
        </p:nvSpPr>
        <p:spPr>
          <a:xfrm>
            <a:off x="630936" y="640823"/>
            <a:ext cx="3419856" cy="5583148"/>
          </a:xfrm>
        </p:spPr>
        <p:txBody>
          <a:bodyPr anchor="ctr">
            <a:normAutofit/>
          </a:bodyPr>
          <a:lstStyle/>
          <a:p>
            <a:r>
              <a:rPr lang="en-GB" sz="5400"/>
              <a:t>The April 2023 changes </a:t>
            </a:r>
          </a:p>
        </p:txBody>
      </p:sp>
      <p:sp>
        <p:nvSpPr>
          <p:cNvPr id="12"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37D7236-A24D-4AF4-8D01-4D46246573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51"/>
          <a:stretch/>
        </p:blipFill>
        <p:spPr bwMode="auto">
          <a:xfrm>
            <a:off x="4975860" y="5601671"/>
            <a:ext cx="6894576" cy="9408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ADA00776-2629-F090-6905-E906C1F0C8BB}"/>
              </a:ext>
            </a:extLst>
          </p:cNvPr>
          <p:cNvGraphicFramePr>
            <a:graphicFrameLocks noGrp="1"/>
          </p:cNvGraphicFramePr>
          <p:nvPr>
            <p:ph idx="1"/>
            <p:extLst>
              <p:ext uri="{D42A27DB-BD31-4B8C-83A1-F6EECF244321}">
                <p14:modId xmlns:p14="http://schemas.microsoft.com/office/powerpoint/2010/main" val="3308383325"/>
              </p:ext>
            </p:extLst>
          </p:nvPr>
        </p:nvGraphicFramePr>
        <p:xfrm>
          <a:off x="4681728" y="658105"/>
          <a:ext cx="6894576" cy="46280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56138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0683A4-1F21-4268-B271-D1C339166A84}"/>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5400" kern="1200">
                <a:solidFill>
                  <a:schemeClr val="tx1"/>
                </a:solidFill>
                <a:latin typeface="+mj-lt"/>
                <a:ea typeface="+mj-ea"/>
                <a:cs typeface="+mj-cs"/>
              </a:rPr>
              <a:t>Free School Meals and Pension Credits</a:t>
            </a:r>
          </a:p>
        </p:txBody>
      </p:sp>
      <p:sp>
        <p:nvSpPr>
          <p:cNvPr id="14"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DBAD00D-FB30-4527-B55A-1CF2113D4B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51"/>
          <a:stretch/>
        </p:blipFill>
        <p:spPr bwMode="auto">
          <a:xfrm>
            <a:off x="4681728" y="5453187"/>
            <a:ext cx="6894576" cy="9408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319CFF-0867-4DA8-BED0-419FCC702B66}"/>
              </a:ext>
            </a:extLst>
          </p:cNvPr>
          <p:cNvSpPr txBox="1"/>
          <p:nvPr/>
        </p:nvSpPr>
        <p:spPr>
          <a:xfrm>
            <a:off x="4556760" y="2711882"/>
            <a:ext cx="6894576" cy="1428487"/>
          </a:xfrm>
          <a:prstGeom prst="rect">
            <a:avLst/>
          </a:prstGeom>
        </p:spPr>
        <p:txBody>
          <a:bodyPr vert="horz" lIns="91440" tIns="45720" rIns="91440" bIns="45720" rtlCol="0" anchor="t">
            <a:normAutofit/>
          </a:bodyPr>
          <a:lstStyle/>
          <a:p>
            <a:pPr>
              <a:lnSpc>
                <a:spcPct val="90000"/>
              </a:lnSpc>
              <a:spcAft>
                <a:spcPts val="600"/>
              </a:spcAft>
            </a:pPr>
            <a:r>
              <a:rPr lang="en-US" sz="2200" b="0" i="0" u="sng">
                <a:effectLst/>
                <a:hlinkClick r:id="rId4" tooltip="https://www.gov.uk/pension-credit/eligibility"/>
              </a:rPr>
              <a:t>Pension Credit: Eligibility - GOV.UK (www.gov.uk)</a:t>
            </a:r>
            <a:endParaRPr lang="en-US" sz="2200" b="0" i="0" u="sng">
              <a:effectLst/>
            </a:endParaRPr>
          </a:p>
          <a:p>
            <a:pPr indent="-228600">
              <a:lnSpc>
                <a:spcPct val="90000"/>
              </a:lnSpc>
              <a:spcAft>
                <a:spcPts val="600"/>
              </a:spcAft>
              <a:buFont typeface="Arial" panose="020B0604020202020204" pitchFamily="34" charset="0"/>
              <a:buChar char="•"/>
            </a:pPr>
            <a:endParaRPr lang="en-US" sz="2200" u="sng"/>
          </a:p>
          <a:p>
            <a:pPr>
              <a:lnSpc>
                <a:spcPct val="90000"/>
              </a:lnSpc>
              <a:spcAft>
                <a:spcPts val="600"/>
              </a:spcAft>
            </a:pPr>
            <a:r>
              <a:rPr lang="en-US" sz="2200" b="0" i="0" u="sng">
                <a:effectLst/>
                <a:hlinkClick r:id="rId5" tooltip="https://www.gov.uk/apply-free-school-meals"/>
              </a:rPr>
              <a:t>Apply for free school meals - GOV.UK (www.gov.uk)</a:t>
            </a:r>
            <a:endParaRPr lang="en-US" sz="2200"/>
          </a:p>
          <a:p>
            <a:pPr indent="-228600">
              <a:lnSpc>
                <a:spcPct val="90000"/>
              </a:lnSpc>
              <a:spcAft>
                <a:spcPts val="600"/>
              </a:spcAft>
              <a:buFont typeface="Arial" panose="020B0604020202020204" pitchFamily="34" charset="0"/>
              <a:buChar char="•"/>
            </a:pPr>
            <a:endParaRPr lang="en-US" sz="2200"/>
          </a:p>
        </p:txBody>
      </p:sp>
    </p:spTree>
    <p:extLst>
      <p:ext uri="{BB962C8B-B14F-4D97-AF65-F5344CB8AC3E}">
        <p14:creationId xmlns:p14="http://schemas.microsoft.com/office/powerpoint/2010/main" val="14944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83A4-1F21-4268-B271-D1C339166A84}"/>
              </a:ext>
            </a:extLst>
          </p:cNvPr>
          <p:cNvSpPr>
            <a:spLocks noGrp="1"/>
          </p:cNvSpPr>
          <p:nvPr>
            <p:ph type="title"/>
          </p:nvPr>
        </p:nvSpPr>
        <p:spPr>
          <a:xfrm>
            <a:off x="801098" y="1396289"/>
            <a:ext cx="5277333" cy="1325563"/>
          </a:xfrm>
        </p:spPr>
        <p:txBody>
          <a:bodyPr>
            <a:normAutofit/>
          </a:bodyPr>
          <a:lstStyle/>
          <a:p>
            <a:r>
              <a:rPr lang="en-GB"/>
              <a:t>Warm Spaces </a:t>
            </a:r>
          </a:p>
        </p:txBody>
      </p:sp>
      <p:sp>
        <p:nvSpPr>
          <p:cNvPr id="12"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2474D93-9541-4B3C-B624-9D9396BF5EF4}"/>
              </a:ext>
            </a:extLst>
          </p:cNvPr>
          <p:cNvPicPr>
            <a:picLocks noChangeAspect="1"/>
          </p:cNvPicPr>
          <p:nvPr/>
        </p:nvPicPr>
        <p:blipFill rotWithShape="1">
          <a:blip r:embed="rId3"/>
          <a:srcRect l="-7939" t="-15080" r="18938" b="2"/>
          <a:stretch/>
        </p:blipFill>
        <p:spPr>
          <a:xfrm>
            <a:off x="6893344"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graphicFrame>
        <p:nvGraphicFramePr>
          <p:cNvPr id="5" name="Content Placeholder 2">
            <a:extLst>
              <a:ext uri="{FF2B5EF4-FFF2-40B4-BE49-F238E27FC236}">
                <a16:creationId xmlns:a16="http://schemas.microsoft.com/office/drawing/2014/main" id="{EE04CAE8-5F39-4BC8-AE70-85090D26AB93}"/>
              </a:ext>
            </a:extLst>
          </p:cNvPr>
          <p:cNvGraphicFramePr>
            <a:graphicFrameLocks noGrp="1"/>
          </p:cNvGraphicFramePr>
          <p:nvPr>
            <p:ph idx="1"/>
            <p:extLst>
              <p:ext uri="{D42A27DB-BD31-4B8C-83A1-F6EECF244321}">
                <p14:modId xmlns:p14="http://schemas.microsoft.com/office/powerpoint/2010/main" val="1709887890"/>
              </p:ext>
            </p:extLst>
          </p:nvPr>
        </p:nvGraphicFramePr>
        <p:xfrm>
          <a:off x="805543" y="2438400"/>
          <a:ext cx="5747658" cy="39454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3147828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8E242-8BA5-CCA0-4F59-62059CCCBE3B}"/>
              </a:ext>
            </a:extLst>
          </p:cNvPr>
          <p:cNvSpPr>
            <a:spLocks noGrp="1"/>
          </p:cNvSpPr>
          <p:nvPr>
            <p:ph type="title"/>
          </p:nvPr>
        </p:nvSpPr>
        <p:spPr/>
        <p:txBody>
          <a:bodyPr>
            <a:normAutofit fontScale="90000"/>
          </a:bodyPr>
          <a:lstStyle/>
          <a:p>
            <a:r>
              <a:rPr lang="en-GB" sz="5400"/>
              <a:t>What help is out there in Hertfordshire? </a:t>
            </a:r>
          </a:p>
        </p:txBody>
      </p:sp>
      <p:pic>
        <p:nvPicPr>
          <p:cNvPr id="6" name="Picture 5">
            <a:extLst>
              <a:ext uri="{FF2B5EF4-FFF2-40B4-BE49-F238E27FC236}">
                <a16:creationId xmlns:a16="http://schemas.microsoft.com/office/drawing/2014/main" id="{65590261-970D-419C-8B3E-1426B2AC744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51"/>
          <a:stretch/>
        </p:blipFill>
        <p:spPr bwMode="auto">
          <a:xfrm>
            <a:off x="4888992" y="5750886"/>
            <a:ext cx="6894576" cy="9408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13D271EE-F429-4C25-B5FC-930AB0D81C4B}"/>
                  </a:ext>
                </a:extLst>
              </p14:cNvPr>
              <p14:cNvContentPartPr/>
              <p14:nvPr/>
            </p14:nvContentPartPr>
            <p14:xfrm>
              <a:off x="973529" y="1602851"/>
              <a:ext cx="360" cy="360"/>
            </p14:xfrm>
          </p:contentPart>
        </mc:Choice>
        <mc:Fallback>
          <p:pic>
            <p:nvPicPr>
              <p:cNvPr id="4" name="Ink 3">
                <a:extLst>
                  <a:ext uri="{FF2B5EF4-FFF2-40B4-BE49-F238E27FC236}">
                    <a16:creationId xmlns:a16="http://schemas.microsoft.com/office/drawing/2014/main" id="{13D271EE-F429-4C25-B5FC-930AB0D81C4B}"/>
                  </a:ext>
                </a:extLst>
              </p:cNvPr>
              <p:cNvPicPr/>
              <p:nvPr/>
            </p:nvPicPr>
            <p:blipFill>
              <a:blip r:embed="rId5"/>
              <a:stretch>
                <a:fillRect/>
              </a:stretch>
            </p:blipFill>
            <p:spPr>
              <a:xfrm>
                <a:off x="964529" y="1593851"/>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Ink 9">
                <a:extLst>
                  <a:ext uri="{FF2B5EF4-FFF2-40B4-BE49-F238E27FC236}">
                    <a16:creationId xmlns:a16="http://schemas.microsoft.com/office/drawing/2014/main" id="{F03CFDA7-D057-4B26-886B-580ABDAC4C88}"/>
                  </a:ext>
                </a:extLst>
              </p14:cNvPr>
              <p14:cNvContentPartPr/>
              <p14:nvPr/>
            </p14:nvContentPartPr>
            <p14:xfrm>
              <a:off x="973529" y="1403411"/>
              <a:ext cx="10067004" cy="233470"/>
            </p14:xfrm>
          </p:contentPart>
        </mc:Choice>
        <mc:Fallback>
          <p:pic>
            <p:nvPicPr>
              <p:cNvPr id="10" name="Ink 9">
                <a:extLst>
                  <a:ext uri="{FF2B5EF4-FFF2-40B4-BE49-F238E27FC236}">
                    <a16:creationId xmlns:a16="http://schemas.microsoft.com/office/drawing/2014/main" id="{F03CFDA7-D057-4B26-886B-580ABDAC4C88}"/>
                  </a:ext>
                </a:extLst>
              </p:cNvPr>
              <p:cNvPicPr/>
              <p:nvPr/>
            </p:nvPicPr>
            <p:blipFill>
              <a:blip r:embed="rId7"/>
              <a:stretch>
                <a:fillRect/>
              </a:stretch>
            </p:blipFill>
            <p:spPr>
              <a:xfrm>
                <a:off x="937529" y="1367437"/>
                <a:ext cx="10138644" cy="305058"/>
              </a:xfrm>
              <a:prstGeom prst="rect">
                <a:avLst/>
              </a:prstGeom>
            </p:spPr>
          </p:pic>
        </mc:Fallback>
      </mc:AlternateContent>
      <p:graphicFrame>
        <p:nvGraphicFramePr>
          <p:cNvPr id="7" name="Content Placeholder 2">
            <a:extLst>
              <a:ext uri="{FF2B5EF4-FFF2-40B4-BE49-F238E27FC236}">
                <a16:creationId xmlns:a16="http://schemas.microsoft.com/office/drawing/2014/main" id="{A980195C-900A-4EDF-B49D-57E0D6D3CF1D}"/>
              </a:ext>
            </a:extLst>
          </p:cNvPr>
          <p:cNvGraphicFramePr>
            <a:graphicFrameLocks/>
          </p:cNvGraphicFramePr>
          <p:nvPr/>
        </p:nvGraphicFramePr>
        <p:xfrm>
          <a:off x="5835610" y="2218541"/>
          <a:ext cx="2676524" cy="33487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Picture 7">
            <a:extLst>
              <a:ext uri="{FF2B5EF4-FFF2-40B4-BE49-F238E27FC236}">
                <a16:creationId xmlns:a16="http://schemas.microsoft.com/office/drawing/2014/main" id="{B73C00CD-52D7-431A-B47F-F69781E0FD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74531" y="1825576"/>
            <a:ext cx="3190872" cy="1160652"/>
          </a:xfrm>
          <a:prstGeom prst="rect">
            <a:avLst/>
          </a:prstGeom>
        </p:spPr>
      </p:pic>
      <p:pic>
        <p:nvPicPr>
          <p:cNvPr id="9" name="Picture 8">
            <a:extLst>
              <a:ext uri="{FF2B5EF4-FFF2-40B4-BE49-F238E27FC236}">
                <a16:creationId xmlns:a16="http://schemas.microsoft.com/office/drawing/2014/main" id="{D9D12B50-DE81-4DD5-B126-62CE02219937}"/>
              </a:ext>
            </a:extLst>
          </p:cNvPr>
          <p:cNvPicPr>
            <a:picLocks noChangeAspect="1"/>
          </p:cNvPicPr>
          <p:nvPr/>
        </p:nvPicPr>
        <p:blipFill>
          <a:blip r:embed="rId14"/>
          <a:stretch>
            <a:fillRect/>
          </a:stretch>
        </p:blipFill>
        <p:spPr>
          <a:xfrm>
            <a:off x="5774531" y="3753915"/>
            <a:ext cx="2676525" cy="1076325"/>
          </a:xfrm>
          <a:prstGeom prst="rect">
            <a:avLst/>
          </a:prstGeom>
        </p:spPr>
      </p:pic>
      <p:graphicFrame>
        <p:nvGraphicFramePr>
          <p:cNvPr id="11" name="Content Placeholder 2">
            <a:extLst>
              <a:ext uri="{FF2B5EF4-FFF2-40B4-BE49-F238E27FC236}">
                <a16:creationId xmlns:a16="http://schemas.microsoft.com/office/drawing/2014/main" id="{DA745EE1-F417-4938-B924-C86B3099F242}"/>
              </a:ext>
            </a:extLst>
          </p:cNvPr>
          <p:cNvGraphicFramePr>
            <a:graphicFrameLocks/>
          </p:cNvGraphicFramePr>
          <p:nvPr/>
        </p:nvGraphicFramePr>
        <p:xfrm>
          <a:off x="9004654" y="2218541"/>
          <a:ext cx="3061139" cy="334873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12" name="Picture 11">
            <a:extLst>
              <a:ext uri="{FF2B5EF4-FFF2-40B4-BE49-F238E27FC236}">
                <a16:creationId xmlns:a16="http://schemas.microsoft.com/office/drawing/2014/main" id="{36713A7B-1CC7-4F96-9373-E9173C6C8C27}"/>
              </a:ext>
            </a:extLst>
          </p:cNvPr>
          <p:cNvPicPr>
            <a:picLocks noChangeAspect="1"/>
          </p:cNvPicPr>
          <p:nvPr/>
        </p:nvPicPr>
        <p:blipFill>
          <a:blip r:embed="rId20"/>
          <a:stretch>
            <a:fillRect/>
          </a:stretch>
        </p:blipFill>
        <p:spPr>
          <a:xfrm>
            <a:off x="9763317" y="1826302"/>
            <a:ext cx="1159200" cy="1159200"/>
          </a:xfrm>
          <a:prstGeom prst="rect">
            <a:avLst/>
          </a:prstGeom>
        </p:spPr>
      </p:pic>
      <p:pic>
        <p:nvPicPr>
          <p:cNvPr id="13" name="Picture 12">
            <a:extLst>
              <a:ext uri="{FF2B5EF4-FFF2-40B4-BE49-F238E27FC236}">
                <a16:creationId xmlns:a16="http://schemas.microsoft.com/office/drawing/2014/main" id="{C371033A-D316-4366-8ED4-34AC90386F6F}"/>
              </a:ext>
            </a:extLst>
          </p:cNvPr>
          <p:cNvPicPr>
            <a:picLocks noChangeAspect="1"/>
          </p:cNvPicPr>
          <p:nvPr/>
        </p:nvPicPr>
        <p:blipFill>
          <a:blip r:embed="rId21"/>
          <a:stretch>
            <a:fillRect/>
          </a:stretch>
        </p:blipFill>
        <p:spPr>
          <a:xfrm>
            <a:off x="710608" y="2415302"/>
            <a:ext cx="4073503" cy="2414938"/>
          </a:xfrm>
          <a:prstGeom prst="rect">
            <a:avLst/>
          </a:prstGeom>
        </p:spPr>
      </p:pic>
      <p:pic>
        <p:nvPicPr>
          <p:cNvPr id="14" name="Picture 13">
            <a:extLst>
              <a:ext uri="{FF2B5EF4-FFF2-40B4-BE49-F238E27FC236}">
                <a16:creationId xmlns:a16="http://schemas.microsoft.com/office/drawing/2014/main" id="{8B898577-C7A6-4583-B0E4-D2DF8E4E818E}"/>
              </a:ext>
            </a:extLst>
          </p:cNvPr>
          <p:cNvPicPr>
            <a:picLocks noChangeAspect="1"/>
          </p:cNvPicPr>
          <p:nvPr/>
        </p:nvPicPr>
        <p:blipFill rotWithShape="1">
          <a:blip r:embed="rId22"/>
          <a:srcRect r="71307"/>
          <a:stretch/>
        </p:blipFill>
        <p:spPr>
          <a:xfrm>
            <a:off x="9004655" y="3815827"/>
            <a:ext cx="1369219" cy="952500"/>
          </a:xfrm>
          <a:prstGeom prst="rect">
            <a:avLst/>
          </a:prstGeom>
        </p:spPr>
      </p:pic>
      <p:pic>
        <p:nvPicPr>
          <p:cNvPr id="15" name="Picture 14">
            <a:extLst>
              <a:ext uri="{FF2B5EF4-FFF2-40B4-BE49-F238E27FC236}">
                <a16:creationId xmlns:a16="http://schemas.microsoft.com/office/drawing/2014/main" id="{F2BF4A5F-0017-499D-BB73-3D3B46E66133}"/>
              </a:ext>
            </a:extLst>
          </p:cNvPr>
          <p:cNvPicPr>
            <a:picLocks noChangeAspect="1"/>
          </p:cNvPicPr>
          <p:nvPr/>
        </p:nvPicPr>
        <p:blipFill rotWithShape="1">
          <a:blip r:embed="rId22"/>
          <a:srcRect l="54292" t="65000" b="4250"/>
          <a:stretch/>
        </p:blipFill>
        <p:spPr>
          <a:xfrm>
            <a:off x="10307948" y="4145629"/>
            <a:ext cx="2181224" cy="292895"/>
          </a:xfrm>
          <a:prstGeom prst="rect">
            <a:avLst/>
          </a:prstGeom>
        </p:spPr>
      </p:pic>
    </p:spTree>
    <p:extLst>
      <p:ext uri="{BB962C8B-B14F-4D97-AF65-F5344CB8AC3E}">
        <p14:creationId xmlns:p14="http://schemas.microsoft.com/office/powerpoint/2010/main" val="3685136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563CC9-B8A8-4545-AAEF-5B6C9104199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200"/>
              <a:t>Age UK Hertfordshire </a:t>
            </a:r>
            <a:br>
              <a:rPr lang="en-US" sz="4200"/>
            </a:br>
            <a:r>
              <a:rPr lang="en-US" sz="4200" b="1"/>
              <a:t>Information &amp; Advice Service Increased Demand</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EFFCD49-AEE4-8D07-AFBE-7A566915D4EC}"/>
              </a:ext>
            </a:extLst>
          </p:cNvPr>
          <p:cNvSpPr txBox="1"/>
          <p:nvPr/>
        </p:nvSpPr>
        <p:spPr>
          <a:xfrm>
            <a:off x="572493" y="2071316"/>
            <a:ext cx="6713552" cy="4119172"/>
          </a:xfrm>
          <a:prstGeom prst="rect">
            <a:avLst/>
          </a:prstGeom>
        </p:spPr>
        <p:txBody>
          <a:bodyPr vert="horz" lIns="91440" tIns="45720" rIns="91440" bIns="45720" rtlCol="0" anchor="t">
            <a:normAutofit/>
          </a:bodyPr>
          <a:lstStyle/>
          <a:p>
            <a:pPr marL="285750" indent="-228600">
              <a:lnSpc>
                <a:spcPct val="90000"/>
              </a:lnSpc>
              <a:spcBef>
                <a:spcPct val="20000"/>
              </a:spcBef>
              <a:buFont typeface="Arial" panose="020B0604020202020204" pitchFamily="34" charset="0"/>
              <a:buChar char="•"/>
            </a:pPr>
            <a:r>
              <a:rPr lang="en-US" sz="2200"/>
              <a:t>37, 146 enquiries from older people in 2021-22 – already at 29,574 so far this year</a:t>
            </a:r>
          </a:p>
          <a:p>
            <a:pPr marL="285750" indent="-228600">
              <a:lnSpc>
                <a:spcPct val="90000"/>
              </a:lnSpc>
              <a:spcBef>
                <a:spcPct val="20000"/>
              </a:spcBef>
              <a:buFont typeface="Arial" panose="020B0604020202020204" pitchFamily="34" charset="0"/>
              <a:buChar char="•"/>
            </a:pPr>
            <a:r>
              <a:rPr lang="en-US" sz="2200"/>
              <a:t>£78,000 in food &amp; energy vouchers distributed since April 2022</a:t>
            </a:r>
          </a:p>
          <a:p>
            <a:pPr indent="-228600">
              <a:lnSpc>
                <a:spcPct val="90000"/>
              </a:lnSpc>
              <a:spcBef>
                <a:spcPct val="20000"/>
              </a:spcBef>
              <a:buFont typeface="Arial" panose="020B0604020202020204" pitchFamily="34" charset="0"/>
              <a:buChar char="•"/>
            </a:pPr>
            <a:endParaRPr lang="en-US" sz="2200"/>
          </a:p>
          <a:p>
            <a:pPr indent="-228600">
              <a:lnSpc>
                <a:spcPct val="90000"/>
              </a:lnSpc>
              <a:spcBef>
                <a:spcPct val="20000"/>
              </a:spcBef>
              <a:buFont typeface="Arial" panose="020B0604020202020204" pitchFamily="34" charset="0"/>
              <a:buChar char="•"/>
            </a:pPr>
            <a:r>
              <a:rPr lang="en-US" sz="2200"/>
              <a:t>In the last 3 months, we have seen:</a:t>
            </a:r>
          </a:p>
          <a:p>
            <a:pPr indent="-228600">
              <a:lnSpc>
                <a:spcPct val="90000"/>
              </a:lnSpc>
              <a:spcBef>
                <a:spcPct val="20000"/>
              </a:spcBef>
              <a:buFont typeface="Arial" panose="020B0604020202020204" pitchFamily="34" charset="0"/>
              <a:buChar char="•"/>
            </a:pPr>
            <a:endParaRPr lang="en-US" sz="2200"/>
          </a:p>
          <a:p>
            <a:pPr marL="285750" indent="-228600">
              <a:lnSpc>
                <a:spcPct val="90000"/>
              </a:lnSpc>
              <a:spcBef>
                <a:spcPct val="20000"/>
              </a:spcBef>
              <a:buFont typeface="Arial" panose="020B0604020202020204" pitchFamily="34" charset="0"/>
              <a:buChar char="•"/>
            </a:pPr>
            <a:r>
              <a:rPr lang="en-US" sz="2200"/>
              <a:t>300% increase in enquiries about accessing food banks </a:t>
            </a:r>
          </a:p>
          <a:p>
            <a:pPr marL="285750" indent="-228600">
              <a:lnSpc>
                <a:spcPct val="90000"/>
              </a:lnSpc>
              <a:spcBef>
                <a:spcPct val="20000"/>
              </a:spcBef>
              <a:buFont typeface="Arial" panose="020B0604020202020204" pitchFamily="34" charset="0"/>
              <a:buChar char="•"/>
            </a:pPr>
            <a:r>
              <a:rPr lang="en-US" sz="2200"/>
              <a:t>93% increase in enquiries about accessing benefits</a:t>
            </a:r>
          </a:p>
          <a:p>
            <a:pPr marL="285750" indent="-228600">
              <a:lnSpc>
                <a:spcPct val="90000"/>
              </a:lnSpc>
              <a:spcBef>
                <a:spcPct val="20000"/>
              </a:spcBef>
              <a:buFont typeface="Arial" panose="020B0604020202020204" pitchFamily="34" charset="0"/>
              <a:buChar char="•"/>
            </a:pPr>
            <a:r>
              <a:rPr lang="en-US" sz="2200"/>
              <a:t>850% increase in enquiries about help with heating bills and concerns over difficulties paying bills</a:t>
            </a:r>
          </a:p>
          <a:p>
            <a:pPr marL="285750" indent="-228600">
              <a:lnSpc>
                <a:spcPct val="90000"/>
              </a:lnSpc>
              <a:spcBef>
                <a:spcPct val="20000"/>
              </a:spcBef>
              <a:buFont typeface="Arial" panose="020B0604020202020204" pitchFamily="34" charset="0"/>
              <a:buChar char="•"/>
            </a:pPr>
            <a:endParaRPr lang="en-US" sz="2200"/>
          </a:p>
          <a:p>
            <a:pPr indent="-228600">
              <a:lnSpc>
                <a:spcPct val="90000"/>
              </a:lnSpc>
              <a:spcBef>
                <a:spcPct val="20000"/>
              </a:spcBef>
              <a:buFont typeface="Arial" panose="020B0604020202020204" pitchFamily="34" charset="0"/>
              <a:buChar char="•"/>
            </a:pPr>
            <a:endParaRPr lang="en-US" sz="2200"/>
          </a:p>
        </p:txBody>
      </p:sp>
      <p:pic>
        <p:nvPicPr>
          <p:cNvPr id="1026" name="Picture 2">
            <a:extLst>
              <a:ext uri="{FF2B5EF4-FFF2-40B4-BE49-F238E27FC236}">
                <a16:creationId xmlns:a16="http://schemas.microsoft.com/office/drawing/2014/main" id="{B69771C6-1826-0A93-5F60-C68EB5DF0BE5}"/>
              </a:ext>
            </a:extLst>
          </p:cNvPr>
          <p:cNvPicPr>
            <a:picLocks noGrp="1" noChangeAspect="1" noChangeArrowheads="1"/>
          </p:cNvPicPr>
          <p:nvPr>
            <p:ph sz="quarter" idx="4"/>
          </p:nvPr>
        </p:nvPicPr>
        <p:blipFill rotWithShape="1">
          <a:blip r:embed="rId3">
            <a:extLst>
              <a:ext uri="{28A0092B-C50C-407E-A947-70E740481C1C}">
                <a14:useLocalDpi xmlns:a14="http://schemas.microsoft.com/office/drawing/2010/main" val="0"/>
              </a:ext>
            </a:extLst>
          </a:blip>
          <a:srcRect l="11668" r="24067"/>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360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63CC9-B8A8-4545-AAEF-5B6C91041996}"/>
              </a:ext>
            </a:extLst>
          </p:cNvPr>
          <p:cNvSpPr>
            <a:spLocks noGrp="1"/>
          </p:cNvSpPr>
          <p:nvPr>
            <p:ph type="title"/>
          </p:nvPr>
        </p:nvSpPr>
        <p:spPr/>
        <p:txBody>
          <a:bodyPr/>
          <a:lstStyle/>
          <a:p>
            <a:r>
              <a:rPr lang="en-GB" b="1"/>
              <a:t>Age UK Hertfordshire</a:t>
            </a:r>
          </a:p>
        </p:txBody>
      </p:sp>
      <p:sp>
        <p:nvSpPr>
          <p:cNvPr id="4" name="TextBox 3">
            <a:extLst>
              <a:ext uri="{FF2B5EF4-FFF2-40B4-BE49-F238E27FC236}">
                <a16:creationId xmlns:a16="http://schemas.microsoft.com/office/drawing/2014/main" id="{5A3B243E-89EB-04E9-C017-53F0279EE99F}"/>
              </a:ext>
            </a:extLst>
          </p:cNvPr>
          <p:cNvSpPr txBox="1"/>
          <p:nvPr/>
        </p:nvSpPr>
        <p:spPr>
          <a:xfrm>
            <a:off x="838200" y="1417638"/>
            <a:ext cx="6872785" cy="5016758"/>
          </a:xfrm>
          <a:prstGeom prst="rect">
            <a:avLst/>
          </a:prstGeom>
          <a:noFill/>
        </p:spPr>
        <p:txBody>
          <a:bodyPr wrap="square">
            <a:spAutoFit/>
          </a:bodyPr>
          <a:lstStyle/>
          <a:p>
            <a:pPr algn="l" fontAlgn="base"/>
            <a:r>
              <a:rPr lang="en-GB" sz="2000" b="1" i="0">
                <a:effectLst/>
                <a:cs typeface="Arial" panose="020B0604020202020204" pitchFamily="34" charset="0"/>
              </a:rPr>
              <a:t>How our Information &amp; Advice Team can help:</a:t>
            </a:r>
          </a:p>
          <a:p>
            <a:pPr algn="l" fontAlgn="base"/>
            <a:endParaRPr lang="en-GB" sz="2000">
              <a:solidFill>
                <a:srgbClr val="7030A0"/>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000" b="0" i="0">
                <a:effectLst/>
              </a:rPr>
              <a:t>Help you explore your rights, entitlements or access to benefits, concessions and grants</a:t>
            </a:r>
            <a:br>
              <a:rPr lang="en-GB" sz="2000" b="0" i="0">
                <a:effectLst/>
              </a:rPr>
            </a:br>
            <a:endParaRPr lang="en-GB" sz="2000" b="0" i="0">
              <a:effectLst/>
            </a:endParaRPr>
          </a:p>
          <a:p>
            <a:pPr marL="342900" indent="-342900" fontAlgn="base">
              <a:buFont typeface="Arial" panose="020B0604020202020204" pitchFamily="34" charset="0"/>
              <a:buChar char="•"/>
            </a:pPr>
            <a:r>
              <a:rPr lang="en-GB" sz="2000" b="0" i="0">
                <a:effectLst/>
              </a:rPr>
              <a:t>Provide practical support to help complete the application forms via phone and face to face</a:t>
            </a:r>
            <a:br>
              <a:rPr lang="en-GB" sz="2000" b="0" i="0">
                <a:effectLst/>
              </a:rPr>
            </a:br>
            <a:endParaRPr lang="en-GB" sz="2000" b="0" i="0">
              <a:effectLst/>
            </a:endParaRPr>
          </a:p>
          <a:p>
            <a:pPr marL="342900" indent="-342900" fontAlgn="base">
              <a:buFont typeface="Arial" panose="020B0604020202020204" pitchFamily="34" charset="0"/>
              <a:buChar char="•"/>
            </a:pPr>
            <a:r>
              <a:rPr lang="en-GB" sz="2000" b="0" i="0">
                <a:effectLst/>
              </a:rPr>
              <a:t>Provide information to help you remain independent in your own home and how to help with heating costs</a:t>
            </a:r>
            <a:br>
              <a:rPr lang="en-GB" sz="2000" b="0" i="0">
                <a:effectLst/>
              </a:rPr>
            </a:br>
            <a:endParaRPr lang="en-GB" sz="2000" b="0" i="0">
              <a:effectLst/>
            </a:endParaRPr>
          </a:p>
          <a:p>
            <a:pPr marL="342900" indent="-342900" fontAlgn="base">
              <a:buFont typeface="Arial" panose="020B0604020202020204" pitchFamily="34" charset="0"/>
              <a:buChar char="•"/>
            </a:pPr>
            <a:r>
              <a:rPr lang="en-GB" sz="2000" b="0" i="0">
                <a:effectLst/>
              </a:rPr>
              <a:t>Support to access online services safely and to be more digitally included</a:t>
            </a:r>
            <a:br>
              <a:rPr lang="en-GB" sz="2000" b="0" i="0">
                <a:effectLst/>
              </a:rPr>
            </a:br>
            <a:endParaRPr lang="en-GB" sz="2000" b="0" i="0">
              <a:effectLst/>
            </a:endParaRPr>
          </a:p>
          <a:p>
            <a:pPr marL="342900" indent="-342900" fontAlgn="base">
              <a:buFont typeface="Arial" panose="020B0604020202020204" pitchFamily="34" charset="0"/>
              <a:buChar char="•"/>
            </a:pPr>
            <a:r>
              <a:rPr lang="en-GB" sz="2000" b="0" i="0">
                <a:effectLst/>
              </a:rPr>
              <a:t>Raising awareness of Scams and supporting those who have been Scam victims</a:t>
            </a:r>
            <a:endParaRPr lang="en-GB" sz="2000" b="0" i="0">
              <a:solidFill>
                <a:srgbClr val="7030A0"/>
              </a:solidFill>
              <a:effectLst/>
              <a:latin typeface="Arial" panose="020B0604020202020204" pitchFamily="34" charset="0"/>
              <a:cs typeface="Arial" panose="020B0604020202020204" pitchFamily="34" charset="0"/>
            </a:endParaRPr>
          </a:p>
        </p:txBody>
      </p:sp>
      <p:pic>
        <p:nvPicPr>
          <p:cNvPr id="6" name="Picture 5" descr="Two people looking at a paper&#10;&#10;Description automatically generated with medium confidence">
            <a:extLst>
              <a:ext uri="{FF2B5EF4-FFF2-40B4-BE49-F238E27FC236}">
                <a16:creationId xmlns:a16="http://schemas.microsoft.com/office/drawing/2014/main" id="{194A5853-C5FE-9E7B-57CA-011ED16FF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594" y="1648470"/>
            <a:ext cx="3428571" cy="3190476"/>
          </a:xfrm>
          <a:prstGeom prst="rect">
            <a:avLst/>
          </a:prstGeom>
        </p:spPr>
      </p:pic>
      <p:sp>
        <p:nvSpPr>
          <p:cNvPr id="18" name="TextBox 17">
            <a:extLst>
              <a:ext uri="{FF2B5EF4-FFF2-40B4-BE49-F238E27FC236}">
                <a16:creationId xmlns:a16="http://schemas.microsoft.com/office/drawing/2014/main" id="{FE2CC374-9037-EC76-7BEC-956E5B3BA43E}"/>
              </a:ext>
            </a:extLst>
          </p:cNvPr>
          <p:cNvSpPr txBox="1"/>
          <p:nvPr/>
        </p:nvSpPr>
        <p:spPr>
          <a:xfrm>
            <a:off x="7996287" y="5027681"/>
            <a:ext cx="4051169" cy="646331"/>
          </a:xfrm>
          <a:prstGeom prst="rect">
            <a:avLst/>
          </a:prstGeom>
          <a:noFill/>
        </p:spPr>
        <p:txBody>
          <a:bodyPr wrap="square">
            <a:spAutoFit/>
          </a:bodyPr>
          <a:lstStyle/>
          <a:p>
            <a:r>
              <a:rPr lang="en-GB" b="1" i="0">
                <a:effectLst/>
              </a:rPr>
              <a:t>Email:</a:t>
            </a:r>
            <a:r>
              <a:rPr lang="en-GB" b="0" i="0">
                <a:effectLst/>
              </a:rPr>
              <a:t> </a:t>
            </a:r>
            <a:r>
              <a:rPr lang="en-GB" b="0" i="0">
                <a:effectLst/>
                <a:hlinkClick r:id="rId4">
                  <a:extLst>
                    <a:ext uri="{A12FA001-AC4F-418D-AE19-62706E023703}">
                      <ahyp:hlinkClr xmlns:ahyp="http://schemas.microsoft.com/office/drawing/2018/hyperlinkcolor" val="tx"/>
                    </a:ext>
                  </a:extLst>
                </a:hlinkClick>
              </a:rPr>
              <a:t>info@ageukherts.org.uk</a:t>
            </a:r>
            <a:br>
              <a:rPr lang="en-GB"/>
            </a:br>
            <a:r>
              <a:rPr lang="en-GB" b="1" i="0">
                <a:effectLst/>
              </a:rPr>
              <a:t>Telephone:</a:t>
            </a:r>
            <a:r>
              <a:rPr lang="en-GB" b="0" i="0">
                <a:effectLst/>
              </a:rPr>
              <a:t> </a:t>
            </a:r>
            <a:r>
              <a:rPr lang="en-GB" b="0" i="0" u="none" strike="noStrike">
                <a:effectLst/>
                <a:hlinkClick r:id="rId5">
                  <a:extLst>
                    <a:ext uri="{A12FA001-AC4F-418D-AE19-62706E023703}">
                      <ahyp:hlinkClr xmlns:ahyp="http://schemas.microsoft.com/office/drawing/2018/hyperlinkcolor" val="tx"/>
                    </a:ext>
                  </a:extLst>
                </a:hlinkClick>
              </a:rPr>
              <a:t>0300 345 3446</a:t>
            </a:r>
            <a:endParaRPr lang="en-GB" b="0" i="0" u="none" strike="noStrike">
              <a:effectLst/>
            </a:endParaRPr>
          </a:p>
        </p:txBody>
      </p:sp>
    </p:spTree>
    <p:extLst>
      <p:ext uri="{BB962C8B-B14F-4D97-AF65-F5344CB8AC3E}">
        <p14:creationId xmlns:p14="http://schemas.microsoft.com/office/powerpoint/2010/main" val="2273617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A4BD6EE-7B51-447C-AAB3-028B7A3E5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12648" y="433387"/>
            <a:ext cx="5032744" cy="336564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b="1">
                <a:latin typeface="+mj-lt"/>
                <a:ea typeface="+mj-ea"/>
                <a:cs typeface="+mj-cs"/>
              </a:rPr>
              <a:t>How Age UK Hertfordshire helped Bob </a:t>
            </a:r>
            <a:br>
              <a:rPr lang="en-US" sz="5600" b="1">
                <a:latin typeface="+mj-lt"/>
                <a:ea typeface="+mj-ea"/>
                <a:cs typeface="+mj-cs"/>
              </a:rPr>
            </a:br>
            <a:r>
              <a:rPr lang="en-US" sz="5600" b="1">
                <a:latin typeface="+mj-lt"/>
                <a:ea typeface="+mj-ea"/>
                <a:cs typeface="+mj-cs"/>
              </a:rPr>
              <a:t>and Rita</a:t>
            </a:r>
            <a:endParaRPr lang="en-US" sz="5600">
              <a:latin typeface="+mj-lt"/>
              <a:ea typeface="+mj-ea"/>
              <a:cs typeface="+mj-cs"/>
            </a:endParaRPr>
          </a:p>
        </p:txBody>
      </p:sp>
      <p:pic>
        <p:nvPicPr>
          <p:cNvPr id="5" name="Picture 4">
            <a:extLst>
              <a:ext uri="{FF2B5EF4-FFF2-40B4-BE49-F238E27FC236}">
                <a16:creationId xmlns:a16="http://schemas.microsoft.com/office/drawing/2014/main" id="{E15CC83B-0F1A-3479-70D2-58D573DED431}"/>
              </a:ext>
            </a:extLst>
          </p:cNvPr>
          <p:cNvPicPr>
            <a:picLocks noChangeAspect="1"/>
          </p:cNvPicPr>
          <p:nvPr/>
        </p:nvPicPr>
        <p:blipFill>
          <a:blip r:embed="rId3"/>
          <a:stretch>
            <a:fillRect/>
          </a:stretch>
        </p:blipFill>
        <p:spPr>
          <a:xfrm>
            <a:off x="6100334" y="433387"/>
            <a:ext cx="5593768" cy="2237508"/>
          </a:xfrm>
          <a:prstGeom prst="rect">
            <a:avLst/>
          </a:prstGeom>
        </p:spPr>
      </p:pic>
      <p:sp>
        <p:nvSpPr>
          <p:cNvPr id="1033" name="sketch line">
            <a:extLst>
              <a:ext uri="{FF2B5EF4-FFF2-40B4-BE49-F238E27FC236}">
                <a16:creationId xmlns:a16="http://schemas.microsoft.com/office/drawing/2014/main" id="{6B5FF7CD-712E-4187-BFF5-B192FFB3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005089"/>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2051"/>
          <a:stretch/>
        </p:blipFill>
        <p:spPr bwMode="auto">
          <a:xfrm>
            <a:off x="274986" y="5674358"/>
            <a:ext cx="6261281" cy="8544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46CFE9-E837-00D4-F04F-FFB066482A2C}"/>
              </a:ext>
            </a:extLst>
          </p:cNvPr>
          <p:cNvPicPr>
            <a:picLocks noChangeAspect="1"/>
          </p:cNvPicPr>
          <p:nvPr/>
        </p:nvPicPr>
        <p:blipFill rotWithShape="1">
          <a:blip r:embed="rId5"/>
          <a:srcRect r="34293"/>
          <a:stretch/>
        </p:blipFill>
        <p:spPr>
          <a:xfrm>
            <a:off x="7148915" y="2670895"/>
            <a:ext cx="3414310" cy="3468508"/>
          </a:xfrm>
          <a:prstGeom prst="rect">
            <a:avLst/>
          </a:prstGeom>
        </p:spPr>
      </p:pic>
    </p:spTree>
    <p:extLst>
      <p:ext uri="{BB962C8B-B14F-4D97-AF65-F5344CB8AC3E}">
        <p14:creationId xmlns:p14="http://schemas.microsoft.com/office/powerpoint/2010/main" val="1342965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552" t="10666" r="20402" b="10603"/>
          <a:stretch/>
        </p:blipFill>
        <p:spPr>
          <a:xfrm>
            <a:off x="4079922" y="621290"/>
            <a:ext cx="8016828" cy="6220818"/>
          </a:xfrm>
          <a:prstGeom prst="rect">
            <a:avLst/>
          </a:prstGeom>
        </p:spPr>
      </p:pic>
      <p:sp>
        <p:nvSpPr>
          <p:cNvPr id="3" name="Rectangle 2"/>
          <p:cNvSpPr/>
          <p:nvPr/>
        </p:nvSpPr>
        <p:spPr>
          <a:xfrm>
            <a:off x="616974" y="681094"/>
            <a:ext cx="3247103"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Citizens Advice Hertfordshire is experiencing record-breaking demand for our services as people grapple with the cost-of-living crisis.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The crisis is also unprecedented in a longer view. This chart shows the trend for some of our key cost of living issues over the past decade, based on the number of people we helped with these issues each month.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August 2022 was highest month on record.</a:t>
            </a:r>
          </a:p>
        </p:txBody>
      </p:sp>
      <p:sp>
        <p:nvSpPr>
          <p:cNvPr id="5" name="TextBox 4">
            <a:extLst>
              <a:ext uri="{FF2B5EF4-FFF2-40B4-BE49-F238E27FC236}">
                <a16:creationId xmlns:a16="http://schemas.microsoft.com/office/drawing/2014/main" id="{996DA3AC-93F8-4670-B5B1-B5CAF9D30A94}"/>
              </a:ext>
            </a:extLst>
          </p:cNvPr>
          <p:cNvSpPr txBox="1"/>
          <p:nvPr/>
        </p:nvSpPr>
        <p:spPr>
          <a:xfrm>
            <a:off x="616974" y="175263"/>
            <a:ext cx="8974700" cy="523220"/>
          </a:xfrm>
          <a:prstGeom prst="rect">
            <a:avLst/>
          </a:prstGeom>
          <a:noFill/>
        </p:spPr>
        <p:txBody>
          <a:bodyPr wrap="square">
            <a:spAutoFit/>
          </a:bodyPr>
          <a:lstStyle/>
          <a:p>
            <a:r>
              <a:rPr lang="en-US" sz="2800" b="1">
                <a:latin typeface="+mj-lt"/>
              </a:rPr>
              <a:t>Citizens Advice Hertfordshire</a:t>
            </a:r>
            <a:endParaRPr lang="en-GB" sz="2800" b="1"/>
          </a:p>
        </p:txBody>
      </p:sp>
    </p:spTree>
    <p:extLst>
      <p:ext uri="{BB962C8B-B14F-4D97-AF65-F5344CB8AC3E}">
        <p14:creationId xmlns:p14="http://schemas.microsoft.com/office/powerpoint/2010/main" val="1434713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prstGeom prst="rect">
            <a:avLst/>
          </a:prstGeom>
          <a:noFill/>
          <a:ln>
            <a:noFill/>
          </a:ln>
        </p:spPr>
        <p:txBody>
          <a:bodyPr spcFirstLastPara="1" vert="horz" wrap="square" lIns="121900" tIns="60933" rIns="121900" bIns="60933" rtlCol="0" anchor="ctr" anchorCtr="0">
            <a:noAutofit/>
          </a:bodyPr>
          <a:lstStyle/>
          <a:p>
            <a:r>
              <a:rPr lang="en-US">
                <a:latin typeface="+mj-lt"/>
              </a:rPr>
              <a:t>Citizens Advice Hertfordshire</a:t>
            </a:r>
            <a:endParaRPr>
              <a:latin typeface="+mj-lt"/>
            </a:endParaRPr>
          </a:p>
        </p:txBody>
      </p:sp>
      <p:sp>
        <p:nvSpPr>
          <p:cNvPr id="106" name="Shape 106"/>
          <p:cNvSpPr txBox="1">
            <a:spLocks noGrp="1"/>
          </p:cNvSpPr>
          <p:nvPr>
            <p:ph type="body" idx="1"/>
          </p:nvPr>
        </p:nvSpPr>
        <p:spPr>
          <a:xfrm>
            <a:off x="455420" y="1418167"/>
            <a:ext cx="3910104" cy="5173133"/>
          </a:xfrm>
          <a:prstGeom prst="rect">
            <a:avLst/>
          </a:prstGeom>
          <a:noFill/>
          <a:ln>
            <a:noFill/>
          </a:ln>
        </p:spPr>
        <p:txBody>
          <a:bodyPr spcFirstLastPara="1" vert="horz" wrap="square" lIns="121900" tIns="60933" rIns="121900" bIns="60933" rtlCol="0" anchor="t" anchorCtr="0">
            <a:noAutofit/>
          </a:bodyPr>
          <a:lstStyle/>
          <a:p>
            <a:pPr marL="0" indent="0">
              <a:spcBef>
                <a:spcPts val="0"/>
              </a:spcBef>
            </a:pPr>
            <a:r>
              <a:rPr lang="en-GB" sz="2200" b="1">
                <a:solidFill>
                  <a:schemeClr val="tx1"/>
                </a:solidFill>
                <a:latin typeface="+mj-lt"/>
              </a:rPr>
              <a:t>We provide free, confidential and impartial advice. Our goal is to help everyone find a way forward, whatever problem they face.</a:t>
            </a:r>
          </a:p>
          <a:p>
            <a:pPr marL="0" indent="0">
              <a:spcBef>
                <a:spcPts val="0"/>
              </a:spcBef>
            </a:pPr>
            <a:endParaRPr lang="en-GB" sz="2200" b="1">
              <a:solidFill>
                <a:schemeClr val="tx1"/>
              </a:solidFill>
              <a:latin typeface="+mj-lt"/>
            </a:endParaRPr>
          </a:p>
          <a:p>
            <a:pPr marL="0" indent="0">
              <a:spcBef>
                <a:spcPts val="0"/>
              </a:spcBef>
            </a:pPr>
            <a:endParaRPr lang="en-GB" sz="2200" b="1">
              <a:solidFill>
                <a:schemeClr val="tx1"/>
              </a:solidFill>
              <a:latin typeface="+mj-lt"/>
            </a:endParaRPr>
          </a:p>
          <a:p>
            <a:pPr marL="0" indent="0">
              <a:spcBef>
                <a:spcPts val="0"/>
              </a:spcBef>
            </a:pPr>
            <a:r>
              <a:rPr lang="en-GB" sz="2200" b="1">
                <a:solidFill>
                  <a:schemeClr val="tx1"/>
                </a:solidFill>
                <a:latin typeface="+mj-lt"/>
              </a:rPr>
              <a:t>People come to us with all sorts of issues. They may have money, benefit, housing or employment problems. They may be facing a crisis, or just considering their options.</a:t>
            </a:r>
          </a:p>
          <a:p>
            <a:pPr marL="0" indent="0">
              <a:spcBef>
                <a:spcPts val="0"/>
              </a:spcBef>
            </a:pPr>
            <a:endParaRPr lang="en-GB" sz="2133">
              <a:solidFill>
                <a:schemeClr val="tx1"/>
              </a:solidFill>
            </a:endParaRPr>
          </a:p>
          <a:p>
            <a:pPr marL="0" indent="0">
              <a:spcBef>
                <a:spcPts val="0"/>
              </a:spcBef>
            </a:pPr>
            <a:endParaRPr lang="en-GB" sz="2133">
              <a:solidFill>
                <a:schemeClr val="tx1"/>
              </a:solidFill>
            </a:endParaRPr>
          </a:p>
        </p:txBody>
      </p:sp>
      <p:sp>
        <p:nvSpPr>
          <p:cNvPr id="4" name="Rectangle 3"/>
          <p:cNvSpPr/>
          <p:nvPr/>
        </p:nvSpPr>
        <p:spPr>
          <a:xfrm>
            <a:off x="4624418" y="1074509"/>
            <a:ext cx="7292596" cy="4708981"/>
          </a:xfrm>
          <a:prstGeom prst="rect">
            <a:avLst/>
          </a:prstGeom>
        </p:spPr>
        <p:txBody>
          <a:bodyPr wrap="square">
            <a:spAutoFit/>
          </a:bodyPr>
          <a:lstStyle/>
          <a:p>
            <a:pPr>
              <a:lnSpc>
                <a:spcPct val="150000"/>
              </a:lnSpc>
            </a:pPr>
            <a:r>
              <a:rPr lang="en-GB" sz="2000" b="1"/>
              <a:t>Services available throughout Hertfordshire </a:t>
            </a:r>
            <a:br>
              <a:rPr lang="en-GB" sz="2000"/>
            </a:br>
            <a:r>
              <a:rPr lang="en-GB" sz="2000"/>
              <a:t>Crisis Intervention Advice Team</a:t>
            </a:r>
            <a:br>
              <a:rPr lang="en-GB" sz="2000"/>
            </a:br>
            <a:r>
              <a:rPr lang="en-GB" sz="2000"/>
              <a:t>Cost of Living Advisers</a:t>
            </a:r>
          </a:p>
          <a:p>
            <a:pPr lvl="0">
              <a:lnSpc>
                <a:spcPct val="150000"/>
              </a:lnSpc>
            </a:pPr>
            <a:r>
              <a:rPr lang="en-GB" sz="2000"/>
              <a:t>Out of hours Adviceline (coming December 2022) </a:t>
            </a:r>
          </a:p>
          <a:p>
            <a:pPr>
              <a:lnSpc>
                <a:spcPct val="150000"/>
              </a:lnSpc>
            </a:pPr>
            <a:r>
              <a:rPr lang="en-GB" sz="2000"/>
              <a:t>HERT Debt Advice in partnership with the Money Advice Unit</a:t>
            </a:r>
          </a:p>
          <a:p>
            <a:pPr lvl="0">
              <a:lnSpc>
                <a:spcPct val="150000"/>
              </a:lnSpc>
            </a:pPr>
            <a:r>
              <a:rPr lang="en-GB" sz="2000"/>
              <a:t>Universal Credit Support</a:t>
            </a:r>
          </a:p>
          <a:p>
            <a:pPr lvl="0">
              <a:lnSpc>
                <a:spcPct val="150000"/>
              </a:lnSpc>
            </a:pPr>
            <a:r>
              <a:rPr lang="en-GB" sz="2000"/>
              <a:t>Welfare Benefit Appeals Support </a:t>
            </a:r>
          </a:p>
          <a:p>
            <a:pPr>
              <a:lnSpc>
                <a:spcPct val="150000"/>
              </a:lnSpc>
            </a:pPr>
            <a:r>
              <a:rPr lang="en-GB" sz="2000"/>
              <a:t>Pension Wise </a:t>
            </a:r>
          </a:p>
          <a:p>
            <a:pPr>
              <a:lnSpc>
                <a:spcPct val="150000"/>
              </a:lnSpc>
            </a:pPr>
            <a:r>
              <a:rPr lang="en-GB" sz="2000"/>
              <a:t>Employment Advice and Representation </a:t>
            </a:r>
          </a:p>
          <a:p>
            <a:pPr>
              <a:lnSpc>
                <a:spcPct val="150000"/>
              </a:lnSpc>
            </a:pPr>
            <a:r>
              <a:rPr lang="en-GB" sz="2000"/>
              <a:t>Advice via British Sign Language </a:t>
            </a:r>
          </a:p>
        </p:txBody>
      </p:sp>
      <p:pic>
        <p:nvPicPr>
          <p:cNvPr id="7" name="Picture 6">
            <a:extLst>
              <a:ext uri="{FF2B5EF4-FFF2-40B4-BE49-F238E27FC236}">
                <a16:creationId xmlns:a16="http://schemas.microsoft.com/office/drawing/2014/main" id="{106E9A61-7503-4714-ABB7-289D953C153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51"/>
          <a:stretch/>
        </p:blipFill>
        <p:spPr bwMode="auto">
          <a:xfrm>
            <a:off x="274986" y="5674358"/>
            <a:ext cx="6261281" cy="85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206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A4BD6EE-7B51-447C-AAB3-028B7A3E5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12648" y="433387"/>
            <a:ext cx="5032744" cy="336564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b="1">
                <a:latin typeface="+mj-lt"/>
                <a:ea typeface="+mj-ea"/>
                <a:cs typeface="+mj-cs"/>
              </a:rPr>
              <a:t>How </a:t>
            </a:r>
            <a:br>
              <a:rPr lang="en-US" sz="5600" b="1">
                <a:latin typeface="+mj-lt"/>
                <a:ea typeface="+mj-ea"/>
                <a:cs typeface="+mj-cs"/>
              </a:rPr>
            </a:br>
            <a:r>
              <a:rPr lang="en-US" sz="5600" b="1">
                <a:latin typeface="+mj-lt"/>
                <a:ea typeface="+mj-ea"/>
                <a:cs typeface="+mj-cs"/>
              </a:rPr>
              <a:t>Citizens Advice Hertfordshire helped Claire</a:t>
            </a:r>
            <a:endParaRPr lang="en-US" sz="5600">
              <a:latin typeface="+mj-lt"/>
              <a:ea typeface="+mj-ea"/>
              <a:cs typeface="+mj-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76" y="433387"/>
            <a:ext cx="5593768" cy="2027741"/>
          </a:xfrm>
          <a:prstGeom prst="rect">
            <a:avLst/>
          </a:prstGeom>
        </p:spPr>
      </p:pic>
      <p:sp>
        <p:nvSpPr>
          <p:cNvPr id="1033" name="sketch line">
            <a:extLst>
              <a:ext uri="{FF2B5EF4-FFF2-40B4-BE49-F238E27FC236}">
                <a16:creationId xmlns:a16="http://schemas.microsoft.com/office/drawing/2014/main" id="{6B5FF7CD-712E-4187-BFF5-B192FFB3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005089"/>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2051"/>
          <a:stretch/>
        </p:blipFill>
        <p:spPr bwMode="auto">
          <a:xfrm>
            <a:off x="471752" y="5775356"/>
            <a:ext cx="5957485" cy="8129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7041885" y="2731555"/>
            <a:ext cx="4678363" cy="3450291"/>
          </a:xfrm>
          <a:prstGeom prst="rect">
            <a:avLst/>
          </a:prstGeom>
        </p:spPr>
      </p:pic>
    </p:spTree>
    <p:extLst>
      <p:ext uri="{BB962C8B-B14F-4D97-AF65-F5344CB8AC3E}">
        <p14:creationId xmlns:p14="http://schemas.microsoft.com/office/powerpoint/2010/main" val="2896726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8E242-8BA5-CCA0-4F59-62059CCCBE3B}"/>
              </a:ext>
            </a:extLst>
          </p:cNvPr>
          <p:cNvSpPr>
            <a:spLocks noGrp="1"/>
          </p:cNvSpPr>
          <p:nvPr>
            <p:ph type="title"/>
          </p:nvPr>
        </p:nvSpPr>
        <p:spPr/>
        <p:txBody>
          <a:bodyPr>
            <a:normAutofit/>
          </a:bodyPr>
          <a:lstStyle/>
          <a:p>
            <a:r>
              <a:rPr lang="en-GB" sz="5400"/>
              <a:t>Welcome – Why we are here </a:t>
            </a:r>
          </a:p>
        </p:txBody>
      </p:sp>
      <p:graphicFrame>
        <p:nvGraphicFramePr>
          <p:cNvPr id="5" name="Content Placeholder 2">
            <a:extLst>
              <a:ext uri="{FF2B5EF4-FFF2-40B4-BE49-F238E27FC236}">
                <a16:creationId xmlns:a16="http://schemas.microsoft.com/office/drawing/2014/main" id="{A99B1504-EB9E-E2E1-8296-D608044E76E6}"/>
              </a:ext>
            </a:extLst>
          </p:cNvPr>
          <p:cNvGraphicFramePr>
            <a:graphicFrameLocks noGrp="1"/>
          </p:cNvGraphicFramePr>
          <p:nvPr>
            <p:ph idx="4294967295"/>
            <p:extLst>
              <p:ext uri="{D42A27DB-BD31-4B8C-83A1-F6EECF244321}">
                <p14:modId xmlns:p14="http://schemas.microsoft.com/office/powerpoint/2010/main" val="4148908709"/>
              </p:ext>
            </p:extLst>
          </p:nvPr>
        </p:nvGraphicFramePr>
        <p:xfrm>
          <a:off x="0" y="1825625"/>
          <a:ext cx="1140618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65590261-970D-419C-8B3E-1426B2AC744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2051"/>
          <a:stretch/>
        </p:blipFill>
        <p:spPr bwMode="auto">
          <a:xfrm>
            <a:off x="4888992" y="5750886"/>
            <a:ext cx="6894576" cy="9408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9">
            <p14:nvContentPartPr>
              <p14:cNvPr id="4" name="Ink 3">
                <a:extLst>
                  <a:ext uri="{FF2B5EF4-FFF2-40B4-BE49-F238E27FC236}">
                    <a16:creationId xmlns:a16="http://schemas.microsoft.com/office/drawing/2014/main" id="{13D271EE-F429-4C25-B5FC-930AB0D81C4B}"/>
                  </a:ext>
                </a:extLst>
              </p14:cNvPr>
              <p14:cNvContentPartPr/>
              <p14:nvPr/>
            </p14:nvContentPartPr>
            <p14:xfrm>
              <a:off x="973529" y="1602851"/>
              <a:ext cx="360" cy="360"/>
            </p14:xfrm>
          </p:contentPart>
        </mc:Choice>
        <mc:Fallback>
          <p:pic>
            <p:nvPicPr>
              <p:cNvPr id="4" name="Ink 3">
                <a:extLst>
                  <a:ext uri="{FF2B5EF4-FFF2-40B4-BE49-F238E27FC236}">
                    <a16:creationId xmlns:a16="http://schemas.microsoft.com/office/drawing/2014/main" id="{13D271EE-F429-4C25-B5FC-930AB0D81C4B}"/>
                  </a:ext>
                </a:extLst>
              </p:cNvPr>
              <p:cNvPicPr/>
              <p:nvPr/>
            </p:nvPicPr>
            <p:blipFill>
              <a:blip r:embed="rId10"/>
              <a:stretch>
                <a:fillRect/>
              </a:stretch>
            </p:blipFill>
            <p:spPr>
              <a:xfrm>
                <a:off x="964529" y="1593851"/>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Ink 9">
                <a:extLst>
                  <a:ext uri="{FF2B5EF4-FFF2-40B4-BE49-F238E27FC236}">
                    <a16:creationId xmlns:a16="http://schemas.microsoft.com/office/drawing/2014/main" id="{F03CFDA7-D057-4B26-886B-580ABDAC4C88}"/>
                  </a:ext>
                </a:extLst>
              </p14:cNvPr>
              <p14:cNvContentPartPr/>
              <p14:nvPr/>
            </p14:nvContentPartPr>
            <p14:xfrm>
              <a:off x="1007009" y="1297931"/>
              <a:ext cx="8599680" cy="199440"/>
            </p14:xfrm>
          </p:contentPart>
        </mc:Choice>
        <mc:Fallback>
          <p:pic>
            <p:nvPicPr>
              <p:cNvPr id="10" name="Ink 9">
                <a:extLst>
                  <a:ext uri="{FF2B5EF4-FFF2-40B4-BE49-F238E27FC236}">
                    <a16:creationId xmlns:a16="http://schemas.microsoft.com/office/drawing/2014/main" id="{F03CFDA7-D057-4B26-886B-580ABDAC4C88}"/>
                  </a:ext>
                </a:extLst>
              </p:cNvPr>
              <p:cNvPicPr/>
              <p:nvPr/>
            </p:nvPicPr>
            <p:blipFill>
              <a:blip r:embed="rId12"/>
              <a:stretch>
                <a:fillRect/>
              </a:stretch>
            </p:blipFill>
            <p:spPr>
              <a:xfrm>
                <a:off x="971009" y="1261931"/>
                <a:ext cx="8671320" cy="271080"/>
              </a:xfrm>
              <a:prstGeom prst="rect">
                <a:avLst/>
              </a:prstGeom>
            </p:spPr>
          </p:pic>
        </mc:Fallback>
      </mc:AlternateContent>
    </p:spTree>
    <p:extLst>
      <p:ext uri="{BB962C8B-B14F-4D97-AF65-F5344CB8AC3E}">
        <p14:creationId xmlns:p14="http://schemas.microsoft.com/office/powerpoint/2010/main" val="435713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916835" y="252569"/>
            <a:ext cx="4127775" cy="1263719"/>
          </a:xfrm>
        </p:spPr>
        <p:txBody>
          <a:bodyPr>
            <a:normAutofit fontScale="90000"/>
          </a:bodyPr>
          <a:lstStyle/>
          <a:p>
            <a:r>
              <a:rPr lang="en-GB" b="1"/>
              <a:t>  </a:t>
            </a:r>
            <a:br>
              <a:rPr lang="en-GB" b="1"/>
            </a:br>
            <a:r>
              <a:rPr lang="en-GB" sz="4400" b="1"/>
              <a:t>Money Advice Unit </a:t>
            </a:r>
          </a:p>
        </p:txBody>
      </p:sp>
      <p:pic>
        <p:nvPicPr>
          <p:cNvPr id="2" name="Picture 1">
            <a:extLst>
              <a:ext uri="{FF2B5EF4-FFF2-40B4-BE49-F238E27FC236}">
                <a16:creationId xmlns:a16="http://schemas.microsoft.com/office/drawing/2014/main" id="{BBDBD725-84F7-4394-BFC4-44179816805C}"/>
              </a:ext>
            </a:extLst>
          </p:cNvPr>
          <p:cNvPicPr>
            <a:picLocks noChangeAspect="1"/>
          </p:cNvPicPr>
          <p:nvPr/>
        </p:nvPicPr>
        <p:blipFill>
          <a:blip r:embed="rId3"/>
          <a:stretch>
            <a:fillRect/>
          </a:stretch>
        </p:blipFill>
        <p:spPr>
          <a:xfrm>
            <a:off x="110512" y="147417"/>
            <a:ext cx="841321" cy="1518036"/>
          </a:xfrm>
          <a:prstGeom prst="rect">
            <a:avLst/>
          </a:prstGeom>
        </p:spPr>
      </p:pic>
      <p:grpSp>
        <p:nvGrpSpPr>
          <p:cNvPr id="16" name="Group 15">
            <a:extLst>
              <a:ext uri="{FF2B5EF4-FFF2-40B4-BE49-F238E27FC236}">
                <a16:creationId xmlns:a16="http://schemas.microsoft.com/office/drawing/2014/main" id="{DDC75590-8421-419B-8481-9A17AE733DF8}"/>
              </a:ext>
            </a:extLst>
          </p:cNvPr>
          <p:cNvGrpSpPr/>
          <p:nvPr/>
        </p:nvGrpSpPr>
        <p:grpSpPr>
          <a:xfrm>
            <a:off x="5044611" y="390420"/>
            <a:ext cx="6753449" cy="1962482"/>
            <a:chOff x="0" y="3104"/>
            <a:chExt cx="6568068" cy="2108626"/>
          </a:xfrm>
        </p:grpSpPr>
        <p:sp>
          <p:nvSpPr>
            <p:cNvPr id="21" name="Rectangle: Rounded Corners 20">
              <a:extLst>
                <a:ext uri="{FF2B5EF4-FFF2-40B4-BE49-F238E27FC236}">
                  <a16:creationId xmlns:a16="http://schemas.microsoft.com/office/drawing/2014/main" id="{B93BD07B-FD00-4AED-B309-FDE9215E654B}"/>
                </a:ext>
              </a:extLst>
            </p:cNvPr>
            <p:cNvSpPr/>
            <p:nvPr/>
          </p:nvSpPr>
          <p:spPr>
            <a:xfrm>
              <a:off x="0" y="3104"/>
              <a:ext cx="6568068" cy="2108626"/>
            </a:xfrm>
            <a:prstGeom prst="roundRect">
              <a:avLst/>
            </a:prstGeom>
            <a:solidFill>
              <a:srgbClr val="EEECE1">
                <a:lumMod val="90000"/>
              </a:srgbClr>
            </a:solidFill>
            <a:ln w="25400" cap="flat" cmpd="sng" algn="ctr">
              <a:solidFill>
                <a:sysClr val="window" lastClr="FFFFFF">
                  <a:hueOff val="0"/>
                  <a:satOff val="0"/>
                  <a:lumOff val="0"/>
                  <a:alphaOff val="0"/>
                </a:sysClr>
              </a:solidFill>
              <a:prstDash val="solid"/>
            </a:ln>
            <a:effectLst/>
          </p:spPr>
        </p:sp>
        <p:sp>
          <p:nvSpPr>
            <p:cNvPr id="23" name="Rectangle: Rounded Corners 4">
              <a:extLst>
                <a:ext uri="{FF2B5EF4-FFF2-40B4-BE49-F238E27FC236}">
                  <a16:creationId xmlns:a16="http://schemas.microsoft.com/office/drawing/2014/main" id="{FA663ACD-200F-402F-83F5-A739302AFEAC}"/>
                </a:ext>
              </a:extLst>
            </p:cNvPr>
            <p:cNvSpPr txBox="1"/>
            <p:nvPr/>
          </p:nvSpPr>
          <p:spPr>
            <a:xfrm>
              <a:off x="102935" y="106039"/>
              <a:ext cx="6362198" cy="1902756"/>
            </a:xfrm>
            <a:prstGeom prst="rect">
              <a:avLst/>
            </a:prstGeom>
            <a:noFill/>
            <a:ln>
              <a:noFill/>
            </a:ln>
            <a:effectLst/>
          </p:spPr>
          <p:txBody>
            <a:bodyPr spcFirstLastPara="0" vert="horz" wrap="square" lIns="121920" tIns="121920" rIns="121920" bIns="121920" numCol="1" spcCol="1270" anchor="ctr" anchorCtr="0">
              <a:noAutofit/>
            </a:bodyPr>
            <a:lstStyle/>
            <a:p>
              <a:pPr marL="0" marR="0" lvl="0" indent="0" algn="l" defTabSz="1422400" eaLnBrk="1" fontAlgn="auto"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a:ln>
                  <a:noFill/>
                </a:ln>
                <a:solidFill>
                  <a:sysClr val="windowText" lastClr="000000"/>
                </a:solidFill>
                <a:effectLst/>
                <a:uLnTx/>
                <a:uFillTx/>
                <a:latin typeface="Calibri"/>
                <a:ea typeface="+mn-ea"/>
                <a:cs typeface="+mn-cs"/>
              </a:endParaRPr>
            </a:p>
          </p:txBody>
        </p:sp>
      </p:grpSp>
      <p:grpSp>
        <p:nvGrpSpPr>
          <p:cNvPr id="24" name="Group 23">
            <a:extLst>
              <a:ext uri="{FF2B5EF4-FFF2-40B4-BE49-F238E27FC236}">
                <a16:creationId xmlns:a16="http://schemas.microsoft.com/office/drawing/2014/main" id="{F5D365F3-493D-4692-9F62-992FA90718AA}"/>
              </a:ext>
            </a:extLst>
          </p:cNvPr>
          <p:cNvGrpSpPr/>
          <p:nvPr/>
        </p:nvGrpSpPr>
        <p:grpSpPr>
          <a:xfrm>
            <a:off x="5044610" y="2377972"/>
            <a:ext cx="6753450" cy="1633654"/>
            <a:chOff x="0" y="2057673"/>
            <a:chExt cx="6568068" cy="2142288"/>
          </a:xfrm>
        </p:grpSpPr>
        <p:sp>
          <p:nvSpPr>
            <p:cNvPr id="25" name="Rectangle: Rounded Corners 24">
              <a:extLst>
                <a:ext uri="{FF2B5EF4-FFF2-40B4-BE49-F238E27FC236}">
                  <a16:creationId xmlns:a16="http://schemas.microsoft.com/office/drawing/2014/main" id="{6BDAED0B-1894-4979-A2A2-DD46E31C9FB3}"/>
                </a:ext>
              </a:extLst>
            </p:cNvPr>
            <p:cNvSpPr/>
            <p:nvPr/>
          </p:nvSpPr>
          <p:spPr>
            <a:xfrm>
              <a:off x="0" y="2057673"/>
              <a:ext cx="6568068" cy="2142288"/>
            </a:xfrm>
            <a:prstGeom prst="roundRect">
              <a:avLst/>
            </a:prstGeom>
            <a:solidFill>
              <a:srgbClr val="1F497D">
                <a:lumMod val="60000"/>
                <a:lumOff val="40000"/>
              </a:srgbClr>
            </a:solidFill>
            <a:ln w="25400" cap="flat" cmpd="sng" algn="ctr">
              <a:solidFill>
                <a:sysClr val="window" lastClr="FFFFFF">
                  <a:hueOff val="0"/>
                  <a:satOff val="0"/>
                  <a:lumOff val="0"/>
                  <a:alphaOff val="0"/>
                </a:sysClr>
              </a:solidFill>
              <a:prstDash val="solid"/>
            </a:ln>
            <a:effectLst/>
          </p:spPr>
          <p:txBody>
            <a:bodyPr/>
            <a:lstStyle/>
            <a:p>
              <a:endParaRPr lang="en-GB"/>
            </a:p>
          </p:txBody>
        </p:sp>
        <p:sp>
          <p:nvSpPr>
            <p:cNvPr id="26" name="Rectangle: Rounded Corners 4">
              <a:extLst>
                <a:ext uri="{FF2B5EF4-FFF2-40B4-BE49-F238E27FC236}">
                  <a16:creationId xmlns:a16="http://schemas.microsoft.com/office/drawing/2014/main" id="{ECEF46A9-64EA-4A4B-80FF-2538FFFAEC3B}"/>
                </a:ext>
              </a:extLst>
            </p:cNvPr>
            <p:cNvSpPr txBox="1"/>
            <p:nvPr/>
          </p:nvSpPr>
          <p:spPr>
            <a:xfrm>
              <a:off x="104578" y="2162251"/>
              <a:ext cx="6358912" cy="1933132"/>
            </a:xfrm>
            <a:prstGeom prst="rect">
              <a:avLst/>
            </a:prstGeom>
            <a:noFill/>
            <a:ln>
              <a:noFill/>
            </a:ln>
            <a:effectLst/>
          </p:spPr>
          <p:txBody>
            <a:bodyPr spcFirstLastPara="0" vert="horz" wrap="square" lIns="19050" tIns="19050" rIns="19050" bIns="19050" numCol="1" spcCol="1270" anchor="ctr" anchorCtr="0">
              <a:noAutofit/>
            </a:bodyPr>
            <a:lstStyle/>
            <a:p>
              <a:pPr marL="0" marR="0" lvl="0" indent="0" algn="l" defTabSz="222250" eaLnBrk="1" fontAlgn="auto" latinLnBrk="0" hangingPunct="1">
                <a:lnSpc>
                  <a:spcPct val="90000"/>
                </a:lnSpc>
                <a:spcBef>
                  <a:spcPct val="0"/>
                </a:spcBef>
                <a:spcAft>
                  <a:spcPct val="35000"/>
                </a:spcAft>
                <a:buClrTx/>
                <a:buSzTx/>
                <a:buFontTx/>
                <a:buNone/>
                <a:tabLst/>
                <a:defRPr/>
              </a:pPr>
              <a:endParaRPr kumimoji="0" lang="en-GB" sz="500" b="0" i="0" u="none" strike="noStrike" kern="1200" cap="none" spc="0" normalizeH="0" baseline="0" noProof="0">
                <a:ln>
                  <a:noFill/>
                </a:ln>
                <a:solidFill>
                  <a:sysClr val="window" lastClr="FFFFFF"/>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0C9D7055-DAB8-468E-B5F2-BDF5D5536105}"/>
              </a:ext>
            </a:extLst>
          </p:cNvPr>
          <p:cNvGrpSpPr/>
          <p:nvPr/>
        </p:nvGrpSpPr>
        <p:grpSpPr>
          <a:xfrm>
            <a:off x="5044610" y="4011626"/>
            <a:ext cx="6753450" cy="1726495"/>
            <a:chOff x="0" y="4266940"/>
            <a:chExt cx="6568202" cy="2138083"/>
          </a:xfrm>
        </p:grpSpPr>
        <p:sp>
          <p:nvSpPr>
            <p:cNvPr id="32" name="Rectangle: Rounded Corners 31">
              <a:extLst>
                <a:ext uri="{FF2B5EF4-FFF2-40B4-BE49-F238E27FC236}">
                  <a16:creationId xmlns:a16="http://schemas.microsoft.com/office/drawing/2014/main" id="{F8608403-4C48-4FD4-B068-21D4EEC595C5}"/>
                </a:ext>
              </a:extLst>
            </p:cNvPr>
            <p:cNvSpPr/>
            <p:nvPr/>
          </p:nvSpPr>
          <p:spPr>
            <a:xfrm>
              <a:off x="0" y="4266940"/>
              <a:ext cx="6568202" cy="2138083"/>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sp>
        <p:sp>
          <p:nvSpPr>
            <p:cNvPr id="33" name="Rectangle: Rounded Corners 4">
              <a:extLst>
                <a:ext uri="{FF2B5EF4-FFF2-40B4-BE49-F238E27FC236}">
                  <a16:creationId xmlns:a16="http://schemas.microsoft.com/office/drawing/2014/main" id="{2B321CCE-A1A4-4547-9611-A9F8F6BDA18C}"/>
                </a:ext>
              </a:extLst>
            </p:cNvPr>
            <p:cNvSpPr txBox="1"/>
            <p:nvPr/>
          </p:nvSpPr>
          <p:spPr>
            <a:xfrm>
              <a:off x="104373" y="4371313"/>
              <a:ext cx="6359456" cy="1929337"/>
            </a:xfrm>
            <a:prstGeom prst="rect">
              <a:avLst/>
            </a:prstGeom>
            <a:noFill/>
            <a:ln>
              <a:noFill/>
            </a:ln>
            <a:effectLst/>
          </p:spPr>
          <p:txBody>
            <a:bodyPr spcFirstLastPara="0" vert="horz" wrap="square" lIns="106680" tIns="106680" rIns="106680" bIns="106680" numCol="1" spcCol="1270" anchor="ctr" anchorCtr="0">
              <a:noAutofit/>
            </a:bodyPr>
            <a:lstStyle/>
            <a:p>
              <a:pPr marL="0" marR="0" lvl="0" indent="0" algn="l" defTabSz="124460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sysClr val="window" lastClr="FFFFFF"/>
                </a:solidFill>
                <a:effectLst/>
                <a:uLnTx/>
                <a:uFillTx/>
                <a:latin typeface="Calibri"/>
                <a:ea typeface="+mn-ea"/>
                <a:cs typeface="+mn-cs"/>
              </a:endParaRPr>
            </a:p>
          </p:txBody>
        </p:sp>
      </p:grpSp>
      <p:pic>
        <p:nvPicPr>
          <p:cNvPr id="9" name="Picture 8">
            <a:extLst>
              <a:ext uri="{FF2B5EF4-FFF2-40B4-BE49-F238E27FC236}">
                <a16:creationId xmlns:a16="http://schemas.microsoft.com/office/drawing/2014/main" id="{C513E829-F593-4E84-B714-868D39FF6794}"/>
              </a:ext>
            </a:extLst>
          </p:cNvPr>
          <p:cNvPicPr>
            <a:picLocks noChangeAspect="1"/>
          </p:cNvPicPr>
          <p:nvPr/>
        </p:nvPicPr>
        <p:blipFill>
          <a:blip r:embed="rId4"/>
          <a:stretch>
            <a:fillRect/>
          </a:stretch>
        </p:blipFill>
        <p:spPr>
          <a:xfrm>
            <a:off x="315074" y="3059293"/>
            <a:ext cx="1875800" cy="2678828"/>
          </a:xfrm>
          <a:prstGeom prst="rect">
            <a:avLst/>
          </a:prstGeom>
        </p:spPr>
      </p:pic>
      <p:pic>
        <p:nvPicPr>
          <p:cNvPr id="14" name="Picture 13">
            <a:extLst>
              <a:ext uri="{FF2B5EF4-FFF2-40B4-BE49-F238E27FC236}">
                <a16:creationId xmlns:a16="http://schemas.microsoft.com/office/drawing/2014/main" id="{FF7042F0-0861-4EBC-B21C-F137B5656BF1}"/>
              </a:ext>
            </a:extLst>
          </p:cNvPr>
          <p:cNvPicPr>
            <a:picLocks noChangeAspect="1"/>
          </p:cNvPicPr>
          <p:nvPr/>
        </p:nvPicPr>
        <p:blipFill>
          <a:blip r:embed="rId5"/>
          <a:stretch>
            <a:fillRect/>
          </a:stretch>
        </p:blipFill>
        <p:spPr>
          <a:xfrm>
            <a:off x="2284155" y="3076416"/>
            <a:ext cx="1875800" cy="2687960"/>
          </a:xfrm>
          <a:prstGeom prst="rect">
            <a:avLst/>
          </a:prstGeom>
        </p:spPr>
      </p:pic>
      <p:pic>
        <p:nvPicPr>
          <p:cNvPr id="11" name="Picture 10">
            <a:extLst>
              <a:ext uri="{FF2B5EF4-FFF2-40B4-BE49-F238E27FC236}">
                <a16:creationId xmlns:a16="http://schemas.microsoft.com/office/drawing/2014/main" id="{81822977-FF6C-43BD-B473-6E318FD9EE53}"/>
              </a:ext>
            </a:extLst>
          </p:cNvPr>
          <p:cNvPicPr>
            <a:picLocks noChangeAspect="1"/>
          </p:cNvPicPr>
          <p:nvPr/>
        </p:nvPicPr>
        <p:blipFill>
          <a:blip r:embed="rId6"/>
          <a:stretch>
            <a:fillRect/>
          </a:stretch>
        </p:blipFill>
        <p:spPr>
          <a:xfrm>
            <a:off x="1132595" y="4826183"/>
            <a:ext cx="2225129" cy="1823876"/>
          </a:xfrm>
          <a:prstGeom prst="rect">
            <a:avLst/>
          </a:prstGeom>
        </p:spPr>
      </p:pic>
      <p:sp>
        <p:nvSpPr>
          <p:cNvPr id="36" name="TextBox 35">
            <a:extLst>
              <a:ext uri="{FF2B5EF4-FFF2-40B4-BE49-F238E27FC236}">
                <a16:creationId xmlns:a16="http://schemas.microsoft.com/office/drawing/2014/main" id="{1675BB51-2B1C-4343-87A4-2BB06F90E4D9}"/>
              </a:ext>
            </a:extLst>
          </p:cNvPr>
          <p:cNvSpPr txBox="1"/>
          <p:nvPr/>
        </p:nvSpPr>
        <p:spPr>
          <a:xfrm>
            <a:off x="5511736" y="4121963"/>
            <a:ext cx="6286324" cy="1477328"/>
          </a:xfrm>
          <a:prstGeom prst="rect">
            <a:avLst/>
          </a:prstGeom>
          <a:noFill/>
        </p:spPr>
        <p:txBody>
          <a:bodyPr wrap="square">
            <a:spAutoFit/>
          </a:bodyPr>
          <a:lstStyle/>
          <a:p>
            <a:r>
              <a:rPr lang="fr-FR" b="1">
                <a:latin typeface="Arial" panose="020B0604020202020204" pitchFamily="34" charset="0"/>
                <a:cs typeface="Arial" panose="020B0604020202020204" pitchFamily="34" charset="0"/>
              </a:rPr>
              <a:t>MAU – 01438 843456  (office)  </a:t>
            </a:r>
          </a:p>
          <a:p>
            <a:endParaRPr lang="fr-FR" b="1">
              <a:latin typeface="Arial" panose="020B0604020202020204" pitchFamily="34" charset="0"/>
              <a:cs typeface="Arial" panose="020B0604020202020204" pitchFamily="34" charset="0"/>
            </a:endParaRPr>
          </a:p>
          <a:p>
            <a:r>
              <a:rPr lang="fr-FR" b="1">
                <a:latin typeface="Arial" panose="020B0604020202020204" pitchFamily="34" charset="0"/>
                <a:cs typeface="Arial" panose="020B0604020202020204" pitchFamily="34" charset="0"/>
                <a:hlinkClick r:id="rId7"/>
              </a:rPr>
              <a:t>moneyadvice.unit@Hertfordshire.gov.uk</a:t>
            </a:r>
            <a:endParaRPr lang="fr-FR" b="1">
              <a:latin typeface="Arial" panose="020B0604020202020204" pitchFamily="34" charset="0"/>
              <a:cs typeface="Arial" panose="020B0604020202020204" pitchFamily="34" charset="0"/>
            </a:endParaRPr>
          </a:p>
          <a:p>
            <a:endParaRPr lang="fr-FR" b="1">
              <a:latin typeface="Arial" panose="020B0604020202020204" pitchFamily="34" charset="0"/>
              <a:cs typeface="Arial" panose="020B0604020202020204" pitchFamily="34" charset="0"/>
            </a:endParaRPr>
          </a:p>
          <a:p>
            <a:r>
              <a:rPr lang="fr-FR" b="1">
                <a:latin typeface="Arial" panose="020B0604020202020204" pitchFamily="34" charset="0"/>
                <a:cs typeface="Arial" panose="020B0604020202020204" pitchFamily="34" charset="0"/>
              </a:rPr>
              <a:t>www.hertfordshire.gov.uk/benefits</a:t>
            </a:r>
          </a:p>
        </p:txBody>
      </p:sp>
      <p:sp>
        <p:nvSpPr>
          <p:cNvPr id="40" name="TextBox 39">
            <a:extLst>
              <a:ext uri="{FF2B5EF4-FFF2-40B4-BE49-F238E27FC236}">
                <a16:creationId xmlns:a16="http://schemas.microsoft.com/office/drawing/2014/main" id="{D5BA5298-ED3E-404E-8A11-3500C1AD8B53}"/>
              </a:ext>
            </a:extLst>
          </p:cNvPr>
          <p:cNvSpPr txBox="1"/>
          <p:nvPr/>
        </p:nvSpPr>
        <p:spPr>
          <a:xfrm>
            <a:off x="5260369" y="511291"/>
            <a:ext cx="6400458" cy="1708160"/>
          </a:xfrm>
          <a:prstGeom prst="rect">
            <a:avLst/>
          </a:prstGeom>
          <a:noFill/>
        </p:spPr>
        <p:txBody>
          <a:bodyPr wrap="square">
            <a:spAutoFit/>
          </a:bodyPr>
          <a:lstStyle/>
          <a:p>
            <a:r>
              <a:rPr lang="en-GB" sz="2100"/>
              <a:t>Not a public service like Citizens Advice or Age UK but we do provide targeted project-based casework e.g. children with disabilities; people affected by cancer; referred by HPFT; families in crisis etc.  In 2021, assisted over 4300 households and raised almost £19m in extra benefits. </a:t>
            </a:r>
          </a:p>
        </p:txBody>
      </p:sp>
      <p:sp>
        <p:nvSpPr>
          <p:cNvPr id="42" name="TextBox 41">
            <a:extLst>
              <a:ext uri="{FF2B5EF4-FFF2-40B4-BE49-F238E27FC236}">
                <a16:creationId xmlns:a16="http://schemas.microsoft.com/office/drawing/2014/main" id="{0E46B33E-A56D-48DB-899E-9F50A456C587}"/>
              </a:ext>
            </a:extLst>
          </p:cNvPr>
          <p:cNvSpPr txBox="1"/>
          <p:nvPr/>
        </p:nvSpPr>
        <p:spPr>
          <a:xfrm>
            <a:off x="5260370" y="2610525"/>
            <a:ext cx="6400458" cy="1323439"/>
          </a:xfrm>
          <a:prstGeom prst="rect">
            <a:avLst/>
          </a:prstGeom>
          <a:noFill/>
        </p:spPr>
        <p:txBody>
          <a:bodyPr wrap="square">
            <a:spAutoFit/>
          </a:bodyPr>
          <a:lstStyle/>
          <a:p>
            <a:r>
              <a:rPr lang="en-GB" sz="2000">
                <a:solidFill>
                  <a:schemeClr val="bg1"/>
                </a:solidFill>
              </a:rPr>
              <a:t>Huge training programme on all benefits and client groups; outreach work and talks with groups such as Family Centres, foster carers, older peoples groups, care providers, community groups and housing associations </a:t>
            </a:r>
            <a:r>
              <a:rPr lang="en-GB" sz="2000" err="1">
                <a:solidFill>
                  <a:schemeClr val="bg1"/>
                </a:solidFill>
              </a:rPr>
              <a:t>eht</a:t>
            </a:r>
            <a:r>
              <a:rPr lang="en-GB" sz="2000">
                <a:solidFill>
                  <a:schemeClr val="bg1"/>
                </a:solidFill>
              </a:rPr>
              <a:t> etc</a:t>
            </a:r>
          </a:p>
        </p:txBody>
      </p:sp>
      <p:pic>
        <p:nvPicPr>
          <p:cNvPr id="19" name="Picture 6">
            <a:extLst>
              <a:ext uri="{FF2B5EF4-FFF2-40B4-BE49-F238E27FC236}">
                <a16:creationId xmlns:a16="http://schemas.microsoft.com/office/drawing/2014/main" id="{F137F13D-D958-468B-B8A2-93F4F75C471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2051"/>
          <a:stretch/>
        </p:blipFill>
        <p:spPr bwMode="auto">
          <a:xfrm>
            <a:off x="5481854" y="5837079"/>
            <a:ext cx="5957485" cy="8129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40332A02-F1BF-4115-9FA1-176ABBAFCCC8}"/>
                  </a:ext>
                </a:extLst>
              </p14:cNvPr>
              <p14:cNvContentPartPr/>
              <p14:nvPr/>
            </p14:nvContentPartPr>
            <p14:xfrm>
              <a:off x="1174280" y="1453300"/>
              <a:ext cx="3449880" cy="99360"/>
            </p14:xfrm>
          </p:contentPart>
        </mc:Choice>
        <mc:Fallback>
          <p:pic>
            <p:nvPicPr>
              <p:cNvPr id="10" name="Ink 9">
                <a:extLst>
                  <a:ext uri="{FF2B5EF4-FFF2-40B4-BE49-F238E27FC236}">
                    <a16:creationId xmlns:a16="http://schemas.microsoft.com/office/drawing/2014/main" id="{40332A02-F1BF-4115-9FA1-176ABBAFCCC8}"/>
                  </a:ext>
                </a:extLst>
              </p:cNvPr>
              <p:cNvPicPr/>
              <p:nvPr/>
            </p:nvPicPr>
            <p:blipFill>
              <a:blip r:embed="rId10"/>
              <a:stretch>
                <a:fillRect/>
              </a:stretch>
            </p:blipFill>
            <p:spPr>
              <a:xfrm>
                <a:off x="1156278" y="1435300"/>
                <a:ext cx="3485524" cy="135000"/>
              </a:xfrm>
              <a:prstGeom prst="rect">
                <a:avLst/>
              </a:prstGeom>
            </p:spPr>
          </p:pic>
        </mc:Fallback>
      </mc:AlternateContent>
    </p:spTree>
    <p:extLst>
      <p:ext uri="{BB962C8B-B14F-4D97-AF65-F5344CB8AC3E}">
        <p14:creationId xmlns:p14="http://schemas.microsoft.com/office/powerpoint/2010/main" val="660655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9489F3E8-2EC7-4804-89A8-F4C447B60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559" y="662537"/>
            <a:ext cx="3432290" cy="5481785"/>
          </a:xfrm>
          <a:prstGeom prst="rect">
            <a:avLst/>
          </a:prstGeom>
          <a:effectLst>
            <a:softEdge rad="127000"/>
          </a:effectLst>
        </p:spPr>
      </p:pic>
      <p:grpSp>
        <p:nvGrpSpPr>
          <p:cNvPr id="21" name="Group 20">
            <a:extLst>
              <a:ext uri="{FF2B5EF4-FFF2-40B4-BE49-F238E27FC236}">
                <a16:creationId xmlns:a16="http://schemas.microsoft.com/office/drawing/2014/main" id="{556499DA-46E0-4773-98B1-B7D5F2E7C876}"/>
              </a:ext>
            </a:extLst>
          </p:cNvPr>
          <p:cNvGrpSpPr/>
          <p:nvPr/>
        </p:nvGrpSpPr>
        <p:grpSpPr>
          <a:xfrm>
            <a:off x="4404731" y="161706"/>
            <a:ext cx="7746383" cy="5294192"/>
            <a:chOff x="4404731" y="161706"/>
            <a:chExt cx="7746383" cy="6460452"/>
          </a:xfrm>
        </p:grpSpPr>
        <p:grpSp>
          <p:nvGrpSpPr>
            <p:cNvPr id="5" name="Group 4">
              <a:extLst>
                <a:ext uri="{FF2B5EF4-FFF2-40B4-BE49-F238E27FC236}">
                  <a16:creationId xmlns:a16="http://schemas.microsoft.com/office/drawing/2014/main" id="{FA06E2CC-4D0A-438A-A313-FFBD7F42B57D}"/>
                </a:ext>
              </a:extLst>
            </p:cNvPr>
            <p:cNvGrpSpPr/>
            <p:nvPr/>
          </p:nvGrpSpPr>
          <p:grpSpPr>
            <a:xfrm>
              <a:off x="4534830" y="161706"/>
              <a:ext cx="7527073" cy="2297152"/>
              <a:chOff x="0" y="0"/>
              <a:chExt cx="6730309" cy="2150217"/>
            </a:xfrm>
          </p:grpSpPr>
          <p:sp>
            <p:nvSpPr>
              <p:cNvPr id="6" name="Rectangle: Rounded Corners 5">
                <a:extLst>
                  <a:ext uri="{FF2B5EF4-FFF2-40B4-BE49-F238E27FC236}">
                    <a16:creationId xmlns:a16="http://schemas.microsoft.com/office/drawing/2014/main" id="{6971C7DD-D79F-4006-A7C0-C460546AACA3}"/>
                  </a:ext>
                </a:extLst>
              </p:cNvPr>
              <p:cNvSpPr/>
              <p:nvPr/>
            </p:nvSpPr>
            <p:spPr>
              <a:xfrm>
                <a:off x="0" y="0"/>
                <a:ext cx="6730309" cy="2150217"/>
              </a:xfrm>
              <a:prstGeom prst="roundRect">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E5ADE0C1-0F2F-4091-B339-CD8497675ABD}"/>
                  </a:ext>
                </a:extLst>
              </p:cNvPr>
              <p:cNvSpPr txBox="1"/>
              <p:nvPr/>
            </p:nvSpPr>
            <p:spPr>
              <a:xfrm>
                <a:off x="104965" y="104965"/>
                <a:ext cx="6520379" cy="1940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marR="0" lvl="0" indent="0" algn="l" defTabSz="1333500" rtl="0" eaLnBrk="1" fontAlgn="auto" latinLnBrk="0" hangingPunct="1">
                  <a:lnSpc>
                    <a:spcPct val="90000"/>
                  </a:lnSpc>
                  <a:spcBef>
                    <a:spcPct val="0"/>
                  </a:spcBef>
                  <a:spcAft>
                    <a:spcPct val="3500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3FA858C5-0166-4226-A3B3-7D9E066B7E6A}"/>
                </a:ext>
              </a:extLst>
            </p:cNvPr>
            <p:cNvGrpSpPr/>
            <p:nvPr/>
          </p:nvGrpSpPr>
          <p:grpSpPr>
            <a:xfrm>
              <a:off x="4534830" y="2409960"/>
              <a:ext cx="7527073" cy="2038079"/>
              <a:chOff x="1978429" y="56069"/>
              <a:chExt cx="7322892" cy="2038079"/>
            </a:xfrm>
          </p:grpSpPr>
          <p:sp>
            <p:nvSpPr>
              <p:cNvPr id="9" name="Rectangle: Rounded Corners 8">
                <a:extLst>
                  <a:ext uri="{FF2B5EF4-FFF2-40B4-BE49-F238E27FC236}">
                    <a16:creationId xmlns:a16="http://schemas.microsoft.com/office/drawing/2014/main" id="{9455BEB3-8B1B-495D-97B0-4ED6055B9CD6}"/>
                  </a:ext>
                </a:extLst>
              </p:cNvPr>
              <p:cNvSpPr/>
              <p:nvPr/>
            </p:nvSpPr>
            <p:spPr>
              <a:xfrm>
                <a:off x="1978429" y="56069"/>
                <a:ext cx="7322892" cy="2038079"/>
              </a:xfrm>
              <a:prstGeom prst="roundRect">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E071C2A1-D1B6-4E52-9ABF-C99187B42896}"/>
                  </a:ext>
                </a:extLst>
              </p:cNvPr>
              <p:cNvSpPr txBox="1"/>
              <p:nvPr/>
            </p:nvSpPr>
            <p:spPr>
              <a:xfrm>
                <a:off x="2287204" y="112138"/>
                <a:ext cx="6899911" cy="19331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marR="0" lvl="0" indent="0" algn="l" defTabSz="1333500" rtl="0" eaLnBrk="1" fontAlgn="auto" latinLnBrk="0" hangingPunct="1">
                  <a:lnSpc>
                    <a:spcPct val="90000"/>
                  </a:lnSpc>
                  <a:spcBef>
                    <a:spcPct val="0"/>
                  </a:spcBef>
                  <a:spcAft>
                    <a:spcPct val="3500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E429A963-4BD8-4AD1-86B4-78D88294164C}"/>
                </a:ext>
              </a:extLst>
            </p:cNvPr>
            <p:cNvGrpSpPr/>
            <p:nvPr/>
          </p:nvGrpSpPr>
          <p:grpSpPr>
            <a:xfrm>
              <a:off x="4404731" y="4448039"/>
              <a:ext cx="7667418" cy="2136115"/>
              <a:chOff x="1673887" y="2045251"/>
              <a:chExt cx="7510043" cy="2392261"/>
            </a:xfrm>
          </p:grpSpPr>
          <p:sp>
            <p:nvSpPr>
              <p:cNvPr id="12" name="Rectangle: Rounded Corners 11">
                <a:extLst>
                  <a:ext uri="{FF2B5EF4-FFF2-40B4-BE49-F238E27FC236}">
                    <a16:creationId xmlns:a16="http://schemas.microsoft.com/office/drawing/2014/main" id="{23BD356C-5A0B-4781-A034-55C0D2E851BE}"/>
                  </a:ext>
                </a:extLst>
              </p:cNvPr>
              <p:cNvSpPr/>
              <p:nvPr/>
            </p:nvSpPr>
            <p:spPr>
              <a:xfrm>
                <a:off x="1774249" y="2231229"/>
                <a:ext cx="7372580" cy="2150217"/>
              </a:xfrm>
              <a:prstGeom prst="roundRect">
                <a:avLst>
                  <a:gd name="adj" fmla="val 21334"/>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46C49957-E6A4-4094-9518-E4A332C8FD8E}"/>
                  </a:ext>
                </a:extLst>
              </p:cNvPr>
              <p:cNvSpPr txBox="1"/>
              <p:nvPr/>
            </p:nvSpPr>
            <p:spPr>
              <a:xfrm flipV="1">
                <a:off x="1673887" y="2045251"/>
                <a:ext cx="7510043" cy="2392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marR="0" lvl="0" indent="0" algn="l" defTabSz="1333500" rtl="0" eaLnBrk="1" fontAlgn="auto" latinLnBrk="0" hangingPunct="1">
                  <a:lnSpc>
                    <a:spcPct val="90000"/>
                  </a:lnSpc>
                  <a:spcBef>
                    <a:spcPct val="0"/>
                  </a:spcBef>
                  <a:spcAft>
                    <a:spcPct val="3500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0BF06818-D205-4949-9585-A97DE5CCF28D}"/>
                </a:ext>
              </a:extLst>
            </p:cNvPr>
            <p:cNvSpPr txBox="1"/>
            <p:nvPr/>
          </p:nvSpPr>
          <p:spPr>
            <a:xfrm>
              <a:off x="4739874" y="273845"/>
              <a:ext cx="7411240" cy="1915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MAU – 2021/22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4391 households supported - £18.7m additional benefits gained from cases closed in the year.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360 referrals a month</a:t>
              </a:r>
            </a:p>
          </p:txBody>
        </p:sp>
        <p:sp>
          <p:nvSpPr>
            <p:cNvPr id="17" name="TextBox 16">
              <a:extLst>
                <a:ext uri="{FF2B5EF4-FFF2-40B4-BE49-F238E27FC236}">
                  <a16:creationId xmlns:a16="http://schemas.microsoft.com/office/drawing/2014/main" id="{74DD963E-D124-40CB-B72F-5458458A61CA}"/>
                </a:ext>
              </a:extLst>
            </p:cNvPr>
            <p:cNvSpPr txBox="1"/>
            <p:nvPr/>
          </p:nvSpPr>
          <p:spPr>
            <a:xfrm>
              <a:off x="4739873" y="2644835"/>
              <a:ext cx="7204640" cy="14647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MAU 2022/23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3477 referrals so far – 425 a month. Projected gain £20m from cases closed in year</a:t>
              </a:r>
            </a:p>
          </p:txBody>
        </p:sp>
        <p:sp>
          <p:nvSpPr>
            <p:cNvPr id="19" name="TextBox 18">
              <a:extLst>
                <a:ext uri="{FF2B5EF4-FFF2-40B4-BE49-F238E27FC236}">
                  <a16:creationId xmlns:a16="http://schemas.microsoft.com/office/drawing/2014/main" id="{5B05E2E5-4F67-4BA6-888A-DAC807F4C39D}"/>
                </a:ext>
              </a:extLst>
            </p:cNvPr>
            <p:cNvSpPr txBox="1"/>
            <p:nvPr/>
          </p:nvSpPr>
          <p:spPr>
            <a:xfrm flipH="1">
              <a:off x="4739873" y="4706717"/>
              <a:ext cx="7332276" cy="1915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MAU</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 - provides factsheets, adviceline, training, policy advice and briefings, supports stakeholders and engages in cross-Departmental work – e.g. covid and cost of living response</a:t>
              </a:r>
            </a:p>
          </p:txBody>
        </p:sp>
      </p:grpSp>
      <p:pic>
        <p:nvPicPr>
          <p:cNvPr id="20" name="Picture 6">
            <a:extLst>
              <a:ext uri="{FF2B5EF4-FFF2-40B4-BE49-F238E27FC236}">
                <a16:creationId xmlns:a16="http://schemas.microsoft.com/office/drawing/2014/main" id="{F0AFD788-A56C-41A4-BBB2-FA39BF24F6F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2051"/>
          <a:stretch/>
        </p:blipFill>
        <p:spPr bwMode="auto">
          <a:xfrm>
            <a:off x="130097" y="5890522"/>
            <a:ext cx="6338923" cy="864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918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28" name="Rectangle 1030">
            <a:extLst>
              <a:ext uri="{FF2B5EF4-FFF2-40B4-BE49-F238E27FC236}">
                <a16:creationId xmlns:a16="http://schemas.microsoft.com/office/drawing/2014/main" id="{71199D26-7D8F-4A64-BDBB-73AFABE14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40080" y="483004"/>
            <a:ext cx="6745458" cy="308287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kern="1200">
                <a:solidFill>
                  <a:schemeClr val="tx1"/>
                </a:solidFill>
                <a:latin typeface="+mj-lt"/>
                <a:ea typeface="+mj-ea"/>
                <a:cs typeface="+mj-cs"/>
              </a:rPr>
              <a:t>How </a:t>
            </a:r>
            <a:br>
              <a:rPr lang="en-US" sz="3600" b="1" kern="1200">
                <a:solidFill>
                  <a:schemeClr val="tx1"/>
                </a:solidFill>
                <a:latin typeface="+mj-lt"/>
                <a:ea typeface="+mj-ea"/>
                <a:cs typeface="+mj-cs"/>
              </a:rPr>
            </a:br>
            <a:r>
              <a:rPr lang="en-US" sz="3600" b="1" kern="1200">
                <a:solidFill>
                  <a:schemeClr val="tx1"/>
                </a:solidFill>
                <a:latin typeface="+mj-lt"/>
                <a:ea typeface="+mj-ea"/>
                <a:cs typeface="+mj-cs"/>
              </a:rPr>
              <a:t>the Money </a:t>
            </a:r>
          </a:p>
          <a:p>
            <a:pPr>
              <a:lnSpc>
                <a:spcPct val="90000"/>
              </a:lnSpc>
              <a:spcBef>
                <a:spcPct val="0"/>
              </a:spcBef>
              <a:spcAft>
                <a:spcPts val="600"/>
              </a:spcAft>
            </a:pPr>
            <a:r>
              <a:rPr lang="en-US" sz="3600" b="1" kern="1200">
                <a:solidFill>
                  <a:schemeClr val="tx1"/>
                </a:solidFill>
                <a:latin typeface="+mj-lt"/>
                <a:ea typeface="+mj-ea"/>
                <a:cs typeface="+mj-cs"/>
              </a:rPr>
              <a:t>Advice Unit</a:t>
            </a:r>
          </a:p>
          <a:p>
            <a:pPr>
              <a:lnSpc>
                <a:spcPct val="90000"/>
              </a:lnSpc>
              <a:spcBef>
                <a:spcPct val="0"/>
              </a:spcBef>
              <a:spcAft>
                <a:spcPts val="600"/>
              </a:spcAft>
            </a:pPr>
            <a:r>
              <a:rPr lang="en-US" sz="3600" b="1" kern="1200">
                <a:solidFill>
                  <a:schemeClr val="tx1"/>
                </a:solidFill>
                <a:latin typeface="+mj-lt"/>
                <a:ea typeface="+mj-ea"/>
                <a:cs typeface="+mj-cs"/>
              </a:rPr>
              <a:t>helped</a:t>
            </a:r>
          </a:p>
          <a:p>
            <a:pPr>
              <a:lnSpc>
                <a:spcPct val="90000"/>
              </a:lnSpc>
              <a:spcBef>
                <a:spcPct val="0"/>
              </a:spcBef>
              <a:spcAft>
                <a:spcPts val="600"/>
              </a:spcAft>
            </a:pPr>
            <a:r>
              <a:rPr lang="en-US" sz="3600" b="1" kern="1200">
                <a:solidFill>
                  <a:schemeClr val="tx1"/>
                </a:solidFill>
                <a:latin typeface="+mj-lt"/>
                <a:ea typeface="+mj-ea"/>
                <a:cs typeface="+mj-cs"/>
              </a:rPr>
              <a:t>Rashmi </a:t>
            </a:r>
          </a:p>
        </p:txBody>
      </p:sp>
      <p:sp>
        <p:nvSpPr>
          <p:cNvPr id="1029" name="sketch line">
            <a:extLst>
              <a:ext uri="{FF2B5EF4-FFF2-40B4-BE49-F238E27FC236}">
                <a16:creationId xmlns:a16="http://schemas.microsoft.com/office/drawing/2014/main" id="{D7F2FAFA-4D50-41E7-9480-5BABA64EE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3870524"/>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A43158C-01E1-41E7-8BF0-1D41B430B24D}"/>
              </a:ext>
            </a:extLst>
          </p:cNvPr>
          <p:cNvPicPr>
            <a:picLocks noChangeAspect="1"/>
          </p:cNvPicPr>
          <p:nvPr/>
        </p:nvPicPr>
        <p:blipFill>
          <a:blip r:embed="rId3"/>
          <a:stretch>
            <a:fillRect/>
          </a:stretch>
        </p:blipFill>
        <p:spPr>
          <a:xfrm>
            <a:off x="6700348" y="3088530"/>
            <a:ext cx="4851572" cy="322850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6B071244-CA2F-427B-B3E0-9658A68E0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5352" y="751550"/>
            <a:ext cx="1000479" cy="1803681"/>
          </a:xfrm>
          <a:prstGeom prst="rect">
            <a:avLst/>
          </a:prstGeom>
        </p:spPr>
      </p:pic>
      <p:pic>
        <p:nvPicPr>
          <p:cNvPr id="13" name="Picture 12" descr="Text&#10;&#10;Description automatically generated">
            <a:extLst>
              <a:ext uri="{FF2B5EF4-FFF2-40B4-BE49-F238E27FC236}">
                <a16:creationId xmlns:a16="http://schemas.microsoft.com/office/drawing/2014/main" id="{032227CE-F254-45F3-9473-1A69A4ADDF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7523" y="540969"/>
            <a:ext cx="4034397" cy="2223962"/>
          </a:xfrm>
          <a:prstGeom prst="rect">
            <a:avLst/>
          </a:prstGeom>
        </p:spPr>
      </p:pic>
      <p:pic>
        <p:nvPicPr>
          <p:cNvPr id="14" name="Picture 6">
            <a:extLst>
              <a:ext uri="{FF2B5EF4-FFF2-40B4-BE49-F238E27FC236}">
                <a16:creationId xmlns:a16="http://schemas.microsoft.com/office/drawing/2014/main" id="{31C77CE6-0542-4BB6-A557-973CA6FAFA2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2051"/>
          <a:stretch/>
        </p:blipFill>
        <p:spPr bwMode="auto">
          <a:xfrm>
            <a:off x="180713" y="5713943"/>
            <a:ext cx="6338923" cy="864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228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9501D9-2BF1-4084-B587-AA4CC6EFF960}"/>
              </a:ext>
            </a:extLst>
          </p:cNvPr>
          <p:cNvPicPr>
            <a:picLocks noChangeAspect="1"/>
          </p:cNvPicPr>
          <p:nvPr/>
        </p:nvPicPr>
        <p:blipFill>
          <a:blip r:embed="rId2"/>
          <a:stretch>
            <a:fillRect/>
          </a:stretch>
        </p:blipFill>
        <p:spPr>
          <a:xfrm>
            <a:off x="92467" y="92468"/>
            <a:ext cx="11979668" cy="2794570"/>
          </a:xfrm>
          <a:prstGeom prst="rect">
            <a:avLst/>
          </a:prstGeom>
        </p:spPr>
      </p:pic>
      <p:sp>
        <p:nvSpPr>
          <p:cNvPr id="5" name="TextBox 4">
            <a:extLst>
              <a:ext uri="{FF2B5EF4-FFF2-40B4-BE49-F238E27FC236}">
                <a16:creationId xmlns:a16="http://schemas.microsoft.com/office/drawing/2014/main" id="{7B724303-75EF-4CE3-84C8-6284DE27447F}"/>
              </a:ext>
            </a:extLst>
          </p:cNvPr>
          <p:cNvSpPr txBox="1"/>
          <p:nvPr/>
        </p:nvSpPr>
        <p:spPr>
          <a:xfrm>
            <a:off x="92467" y="3082247"/>
            <a:ext cx="9054101"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We offer the following services: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help finding childcare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antenatal classes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support with breastfeeding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sng" strike="noStrike" kern="1200" cap="none" spc="0" normalizeH="0" baseline="0" noProof="0">
                <a:ln>
                  <a:noFill/>
                </a:ln>
                <a:solidFill>
                  <a:srgbClr val="005EA5"/>
                </a:solidFill>
                <a:effectLst/>
                <a:uLnTx/>
                <a:uFillTx/>
                <a:latin typeface="Open Sans" panose="020B0606030504020204" pitchFamily="34" charset="0"/>
                <a:ea typeface="+mn-ea"/>
                <a:cs typeface="+mn-cs"/>
                <a:hlinkClick r:id="rId3" tooltip="Health visitors in Hertfordshire"/>
              </a:rPr>
              <a:t>health visiting (0-5 years)</a:t>
            </a:r>
            <a:endParaRPr kumimoji="0" lang="en-GB" sz="20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sng" strike="noStrike" kern="1200" cap="none" spc="0" normalizeH="0" baseline="0" noProof="0">
                <a:ln>
                  <a:noFill/>
                </a:ln>
                <a:solidFill>
                  <a:srgbClr val="005EA5"/>
                </a:solidFill>
                <a:effectLst/>
                <a:uLnTx/>
                <a:uFillTx/>
                <a:latin typeface="Open Sans" panose="020B0606030504020204" pitchFamily="34" charset="0"/>
                <a:ea typeface="+mn-ea"/>
                <a:cs typeface="+mn-cs"/>
                <a:hlinkClick r:id="rId4" tooltip="School nurses in Hertfordshire"/>
              </a:rPr>
              <a:t>school nursing (5 years+)</a:t>
            </a:r>
            <a:endParaRPr kumimoji="0" lang="en-GB" sz="20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support with parenting and speech and language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services for children with special needs and disabilities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support for families experiencing domestic abuse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opportunities for families to get involved with volunteering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and much more! Check out </a:t>
            </a:r>
            <a:r>
              <a:rPr kumimoji="0" lang="en-GB" sz="2000" b="0" i="0" u="sng" strike="noStrike" kern="1200" cap="none" spc="0" normalizeH="0" baseline="0" noProof="0">
                <a:ln>
                  <a:noFill/>
                </a:ln>
                <a:solidFill>
                  <a:srgbClr val="005EA5"/>
                </a:solidFill>
                <a:effectLst/>
                <a:uLnTx/>
                <a:uFillTx/>
                <a:latin typeface="Open Sans" panose="020B0606030504020204" pitchFamily="34" charset="0"/>
                <a:ea typeface="+mn-ea"/>
                <a:cs typeface="+mn-cs"/>
                <a:hlinkClick r:id="rId5" tooltip="What does the Hertfordshire Family Centre Service offer?"/>
              </a:rPr>
              <a:t>about the Family Centres page</a:t>
            </a:r>
            <a:endParaRPr kumimoji="0" lang="en-GB" sz="20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pic>
        <p:nvPicPr>
          <p:cNvPr id="7" name="Picture 6">
            <a:extLst>
              <a:ext uri="{FF2B5EF4-FFF2-40B4-BE49-F238E27FC236}">
                <a16:creationId xmlns:a16="http://schemas.microsoft.com/office/drawing/2014/main" id="{9D50452A-95C5-4550-AB63-7020867DBEA4}"/>
              </a:ext>
            </a:extLst>
          </p:cNvPr>
          <p:cNvPicPr>
            <a:picLocks noChangeAspect="1"/>
          </p:cNvPicPr>
          <p:nvPr/>
        </p:nvPicPr>
        <p:blipFill rotWithShape="1">
          <a:blip r:embed="rId6"/>
          <a:srcRect l="4670" t="4476" r="3589" b="10458"/>
          <a:stretch/>
        </p:blipFill>
        <p:spPr>
          <a:xfrm>
            <a:off x="3667874" y="2994918"/>
            <a:ext cx="4202130" cy="1952090"/>
          </a:xfrm>
          <a:prstGeom prst="rect">
            <a:avLst/>
          </a:prstGeom>
        </p:spPr>
      </p:pic>
      <p:pic>
        <p:nvPicPr>
          <p:cNvPr id="9" name="Picture 8">
            <a:extLst>
              <a:ext uri="{FF2B5EF4-FFF2-40B4-BE49-F238E27FC236}">
                <a16:creationId xmlns:a16="http://schemas.microsoft.com/office/drawing/2014/main" id="{159545BB-9B50-4A3F-91BC-627D6C5D96E2}"/>
              </a:ext>
            </a:extLst>
          </p:cNvPr>
          <p:cNvPicPr>
            <a:picLocks noChangeAspect="1"/>
          </p:cNvPicPr>
          <p:nvPr/>
        </p:nvPicPr>
        <p:blipFill>
          <a:blip r:embed="rId7"/>
          <a:stretch>
            <a:fillRect/>
          </a:stretch>
        </p:blipFill>
        <p:spPr>
          <a:xfrm>
            <a:off x="8034392" y="2904133"/>
            <a:ext cx="3791164" cy="3875739"/>
          </a:xfrm>
          <a:prstGeom prst="rect">
            <a:avLst/>
          </a:prstGeom>
        </p:spPr>
      </p:pic>
    </p:spTree>
    <p:extLst>
      <p:ext uri="{BB962C8B-B14F-4D97-AF65-F5344CB8AC3E}">
        <p14:creationId xmlns:p14="http://schemas.microsoft.com/office/powerpoint/2010/main" val="170348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DBAD00D-FB30-4527-B55A-1CF2113D4B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51"/>
          <a:stretch/>
        </p:blipFill>
        <p:spPr bwMode="auto">
          <a:xfrm>
            <a:off x="4681728" y="5453187"/>
            <a:ext cx="6894576" cy="9408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319CFF-0867-4DA8-BED0-419FCC702B66}"/>
              </a:ext>
            </a:extLst>
          </p:cNvPr>
          <p:cNvSpPr txBox="1"/>
          <p:nvPr/>
        </p:nvSpPr>
        <p:spPr>
          <a:xfrm>
            <a:off x="4556760" y="1187116"/>
            <a:ext cx="6894576" cy="3802119"/>
          </a:xfrm>
          <a:prstGeom prst="rect">
            <a:avLst/>
          </a:prstGeom>
        </p:spPr>
        <p:txBody>
          <a:bodyPr vert="horz" lIns="91440" tIns="45720" rIns="91440" bIns="45720" rtlCol="0" anchor="t">
            <a:normAutofit/>
          </a:bodyPr>
          <a:lstStyle/>
          <a:p>
            <a:r>
              <a:rPr lang="en-GB" sz="1800">
                <a:effectLst/>
                <a:latin typeface="Calibri" panose="020F0502020204030204" pitchFamily="34" charset="0"/>
                <a:ea typeface="Calibri" panose="020F0502020204030204" pitchFamily="34" charset="0"/>
              </a:rPr>
              <a:t>Children receiving </a:t>
            </a:r>
            <a:r>
              <a:rPr lang="en-GB" sz="1800" b="1">
                <a:effectLst/>
                <a:latin typeface="Calibri" panose="020F0502020204030204" pitchFamily="34" charset="0"/>
                <a:ea typeface="Calibri" panose="020F0502020204030204" pitchFamily="34" charset="0"/>
              </a:rPr>
              <a:t>FREE SCHOOL MEALS</a:t>
            </a:r>
            <a:r>
              <a:rPr lang="en-GB" sz="1800">
                <a:effectLst/>
                <a:latin typeface="Calibri" panose="020F0502020204030204" pitchFamily="34" charset="0"/>
                <a:ea typeface="Calibri" panose="020F0502020204030204" pitchFamily="34" charset="0"/>
              </a:rPr>
              <a:t> in Herts can also access </a:t>
            </a:r>
            <a:r>
              <a:rPr lang="en-GB" sz="1800" b="1">
                <a:effectLst/>
                <a:latin typeface="Calibri" panose="020F0502020204030204" pitchFamily="34" charset="0"/>
                <a:ea typeface="Calibri" panose="020F0502020204030204" pitchFamily="34" charset="0"/>
              </a:rPr>
              <a:t>1000’s of FREE school holiday camps</a:t>
            </a:r>
            <a:r>
              <a:rPr lang="en-GB" sz="1800">
                <a:effectLst/>
                <a:latin typeface="Calibri" panose="020F0502020204030204" pitchFamily="34" charset="0"/>
                <a:ea typeface="Calibri" panose="020F0502020204030204" pitchFamily="34" charset="0"/>
              </a:rPr>
              <a:t> &amp; activities through the </a:t>
            </a:r>
            <a:r>
              <a:rPr lang="en-GB" sz="1800" b="1" err="1">
                <a:effectLst/>
                <a:latin typeface="Calibri" panose="020F0502020204030204" pitchFamily="34" charset="0"/>
                <a:ea typeface="Calibri" panose="020F0502020204030204" pitchFamily="34" charset="0"/>
              </a:rPr>
              <a:t>HAPpy</a:t>
            </a:r>
            <a:r>
              <a:rPr lang="en-GB" sz="1800" b="1">
                <a:effectLst/>
                <a:latin typeface="Calibri" panose="020F0502020204030204" pitchFamily="34" charset="0"/>
                <a:ea typeface="Calibri" panose="020F0502020204030204" pitchFamily="34" charset="0"/>
              </a:rPr>
              <a:t>: Holiday Activity Programme</a:t>
            </a:r>
            <a:r>
              <a:rPr lang="en-GB" sz="1800">
                <a:effectLst/>
                <a:latin typeface="Calibri" panose="020F0502020204030204" pitchFamily="34" charset="0"/>
                <a:ea typeface="Calibri" panose="020F0502020204030204" pitchFamily="34" charset="0"/>
              </a:rPr>
              <a:t>. </a:t>
            </a:r>
          </a:p>
          <a:p>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Every day includes fun activities and a hot meal for each child. </a:t>
            </a:r>
          </a:p>
          <a:p>
            <a:r>
              <a:rPr lang="en-GB" sz="1800">
                <a:effectLst/>
                <a:latin typeface="Calibri" panose="020F0502020204030204" pitchFamily="34" charset="0"/>
                <a:ea typeface="Calibri" panose="020F0502020204030204" pitchFamily="34" charset="0"/>
              </a:rPr>
              <a:t>The programme provides respite, enables many parents to continue working through the school holidays and gives children valuable social and community engagement. </a:t>
            </a:r>
          </a:p>
          <a:p>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Booking codes are shared via all schools in Herts. </a:t>
            </a:r>
          </a:p>
          <a:p>
            <a:endParaRPr lang="en-GB" sz="1800">
              <a:effectLst/>
              <a:latin typeface="Calibri" panose="020F0502020204030204" pitchFamily="34" charset="0"/>
              <a:ea typeface="Calibri" panose="020F0502020204030204" pitchFamily="34" charset="0"/>
            </a:endParaRPr>
          </a:p>
          <a:p>
            <a:r>
              <a:rPr lang="en-GB" sz="1800" u="sng" err="1">
                <a:solidFill>
                  <a:srgbClr val="0563C1"/>
                </a:solidFill>
                <a:effectLst/>
                <a:latin typeface="Calibri" panose="020F0502020204030204" pitchFamily="34" charset="0"/>
                <a:ea typeface="Calibri" panose="020F0502020204030204" pitchFamily="34" charset="0"/>
                <a:hlinkClick r:id="rId4" tooltip="https://sportinherts.org.uk/happy/booking/"/>
              </a:rPr>
              <a:t>HAPpy</a:t>
            </a:r>
            <a:r>
              <a:rPr lang="en-GB" sz="1800" u="sng">
                <a:solidFill>
                  <a:srgbClr val="0563C1"/>
                </a:solidFill>
                <a:effectLst/>
                <a:latin typeface="Calibri" panose="020F0502020204030204" pitchFamily="34" charset="0"/>
                <a:ea typeface="Calibri" panose="020F0502020204030204" pitchFamily="34" charset="0"/>
                <a:hlinkClick r:id="rId4" tooltip="https://sportinherts.org.uk/happy/booking/"/>
              </a:rPr>
              <a:t> Activity Camps - Herts Sports Partnership (sportinherts.org.uk)</a:t>
            </a:r>
            <a:r>
              <a:rPr lang="en-GB" sz="1800">
                <a:effectLst/>
                <a:latin typeface="Calibri" panose="020F0502020204030204" pitchFamily="34" charset="0"/>
                <a:ea typeface="Calibri" panose="020F0502020204030204" pitchFamily="34" charset="0"/>
              </a:rPr>
              <a:t> </a:t>
            </a:r>
          </a:p>
          <a:p>
            <a:r>
              <a:rPr lang="en-GB" sz="1800">
                <a:effectLst/>
                <a:latin typeface="Calibri" panose="020F0502020204030204" pitchFamily="34" charset="0"/>
                <a:ea typeface="Calibri" panose="020F0502020204030204" pitchFamily="34" charset="0"/>
              </a:rPr>
              <a:t>Enquiries: </a:t>
            </a:r>
            <a:r>
              <a:rPr lang="en-GB" sz="1800" u="sng">
                <a:solidFill>
                  <a:srgbClr val="0563C1"/>
                </a:solidFill>
                <a:effectLst/>
                <a:latin typeface="Calibri" panose="020F0502020204030204" pitchFamily="34" charset="0"/>
                <a:ea typeface="Calibri" panose="020F0502020204030204" pitchFamily="34" charset="0"/>
                <a:hlinkClick r:id="rId5" tooltip="mailto:haf@herts.ac.uk"/>
              </a:rPr>
              <a:t>haf@herts.ac.uk</a:t>
            </a:r>
            <a:r>
              <a:rPr lang="en-GB" sz="1800">
                <a:effectLst/>
                <a:latin typeface="Calibri" panose="020F0502020204030204" pitchFamily="34" charset="0"/>
                <a:ea typeface="Calibri" panose="020F0502020204030204" pitchFamily="34" charset="0"/>
              </a:rPr>
              <a:t> </a:t>
            </a:r>
          </a:p>
          <a:p>
            <a:pPr indent="-228600">
              <a:lnSpc>
                <a:spcPct val="90000"/>
              </a:lnSpc>
              <a:spcAft>
                <a:spcPts val="600"/>
              </a:spcAft>
              <a:buFont typeface="Arial" panose="020B0604020202020204" pitchFamily="34" charset="0"/>
              <a:buChar char="•"/>
            </a:pPr>
            <a:endParaRPr lang="en-US" sz="2200"/>
          </a:p>
        </p:txBody>
      </p:sp>
      <p:pic>
        <p:nvPicPr>
          <p:cNvPr id="1026" name="Picture 20">
            <a:extLst>
              <a:ext uri="{FF2B5EF4-FFF2-40B4-BE49-F238E27FC236}">
                <a16:creationId xmlns:a16="http://schemas.microsoft.com/office/drawing/2014/main" id="{E277A136-12D1-41CF-899B-6D016CB72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63538"/>
            <a:ext cx="4223068" cy="284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8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010F1F-18C0-4B0A-8969-B8FEE00817A5}"/>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3800" b="1"/>
              <a:t>Healthy Lifestyle training</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3E6BB-E335-46BF-BE25-AC581FB707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51"/>
          <a:stretch/>
        </p:blipFill>
        <p:spPr bwMode="auto">
          <a:xfrm>
            <a:off x="6340801" y="6083300"/>
            <a:ext cx="5676955" cy="774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EC4BB60-0BCA-4719-B53B-5FAA2D0A28A8}"/>
              </a:ext>
            </a:extLst>
          </p:cNvPr>
          <p:cNvPicPr>
            <a:picLocks noChangeAspect="1"/>
          </p:cNvPicPr>
          <p:nvPr/>
        </p:nvPicPr>
        <p:blipFill>
          <a:blip r:embed="rId4"/>
          <a:stretch>
            <a:fillRect/>
          </a:stretch>
        </p:blipFill>
        <p:spPr>
          <a:xfrm>
            <a:off x="328178" y="2513003"/>
            <a:ext cx="5684445" cy="4246009"/>
          </a:xfrm>
          <a:prstGeom prst="rect">
            <a:avLst/>
          </a:prstGeom>
        </p:spPr>
      </p:pic>
      <p:pic>
        <p:nvPicPr>
          <p:cNvPr id="15" name="Picture 14">
            <a:extLst>
              <a:ext uri="{FF2B5EF4-FFF2-40B4-BE49-F238E27FC236}">
                <a16:creationId xmlns:a16="http://schemas.microsoft.com/office/drawing/2014/main" id="{0E4F37C2-74EF-4851-B6D9-DC4B79F2F2F5}"/>
              </a:ext>
            </a:extLst>
          </p:cNvPr>
          <p:cNvPicPr>
            <a:picLocks noChangeAspect="1"/>
          </p:cNvPicPr>
          <p:nvPr/>
        </p:nvPicPr>
        <p:blipFill rotWithShape="1">
          <a:blip r:embed="rId5"/>
          <a:srcRect r="-1039" b="52509"/>
          <a:stretch/>
        </p:blipFill>
        <p:spPr>
          <a:xfrm>
            <a:off x="6433074" y="499728"/>
            <a:ext cx="5684445" cy="4246009"/>
          </a:xfrm>
          <a:prstGeom prst="rect">
            <a:avLst/>
          </a:prstGeom>
        </p:spPr>
      </p:pic>
    </p:spTree>
    <p:extLst>
      <p:ext uri="{BB962C8B-B14F-4D97-AF65-F5344CB8AC3E}">
        <p14:creationId xmlns:p14="http://schemas.microsoft.com/office/powerpoint/2010/main" val="1182899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010F1F-18C0-4B0A-8969-B8FEE00817A5}"/>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3800" b="1"/>
              <a:t>Hertfordshire single access point for support through HertsHelp</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C9F47-9FF7-45E7-86E6-39BEDB9C64E2}"/>
              </a:ext>
            </a:extLst>
          </p:cNvPr>
          <p:cNvSpPr>
            <a:spLocks noGrp="1"/>
          </p:cNvSpPr>
          <p:nvPr>
            <p:ph sz="half" idx="2"/>
          </p:nvPr>
        </p:nvSpPr>
        <p:spPr>
          <a:xfrm>
            <a:off x="640080" y="2706624"/>
            <a:ext cx="6894576" cy="3483864"/>
          </a:xfrm>
        </p:spPr>
        <p:txBody>
          <a:bodyPr vert="horz" lIns="91440" tIns="45720" rIns="91440" bIns="45720" rtlCol="0">
            <a:normAutofit/>
          </a:bodyPr>
          <a:lstStyle/>
          <a:p>
            <a:r>
              <a:rPr lang="en-US" sz="1700" b="1" i="1"/>
              <a:t>HertsHelp</a:t>
            </a:r>
            <a:r>
              <a:rPr lang="en-US" sz="1700"/>
              <a:t> – single point of access to community and financial support / advice</a:t>
            </a:r>
          </a:p>
          <a:p>
            <a:r>
              <a:rPr lang="en-US" sz="1700"/>
              <a:t>HertsHelp wellbeing offer is a ‘non judgmental’ way to signpost support available </a:t>
            </a:r>
          </a:p>
          <a:p>
            <a:r>
              <a:rPr lang="en-US" sz="1700"/>
              <a:t>‘If you don’t know where to go for support, go here:  HertsHelp’…‘There is always someone who can help’</a:t>
            </a:r>
          </a:p>
          <a:p>
            <a:r>
              <a:rPr lang="en-US" sz="1700"/>
              <a:t>HertsHelp Crisis Intervention Service: One-off financial support to those on the point of crisis, such as food and fuel support</a:t>
            </a:r>
          </a:p>
          <a:p>
            <a:r>
              <a:rPr lang="en-US" sz="1700"/>
              <a:t>Referral to Community Navigation Service </a:t>
            </a:r>
          </a:p>
          <a:p>
            <a:r>
              <a:rPr lang="en-US" sz="1700"/>
              <a:t>Contact via 0300 123 4044  or email </a:t>
            </a:r>
            <a:r>
              <a:rPr lang="en-US" sz="1700" u="sng"/>
              <a:t>info@hertshelp.net </a:t>
            </a:r>
          </a:p>
          <a:p>
            <a:r>
              <a:rPr lang="en-US" sz="1700"/>
              <a:t>Open Monday - Friday (8am - 6pm) and Saturday – Sunday (10am – 4pm).</a:t>
            </a:r>
          </a:p>
        </p:txBody>
      </p:sp>
      <p:pic>
        <p:nvPicPr>
          <p:cNvPr id="7" name="Picture 6">
            <a:extLst>
              <a:ext uri="{FF2B5EF4-FFF2-40B4-BE49-F238E27FC236}">
                <a16:creationId xmlns:a16="http://schemas.microsoft.com/office/drawing/2014/main" id="{4E63E6BB-E335-46BF-BE25-AC581FB707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51"/>
          <a:stretch/>
        </p:blipFill>
        <p:spPr bwMode="auto">
          <a:xfrm>
            <a:off x="6340801" y="6083300"/>
            <a:ext cx="5676955" cy="7747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sign on a sidewalk&#10;&#10;Description automatically generated with low confidence">
            <a:extLst>
              <a:ext uri="{FF2B5EF4-FFF2-40B4-BE49-F238E27FC236}">
                <a16:creationId xmlns:a16="http://schemas.microsoft.com/office/drawing/2014/main" id="{62ED8331-BD9D-48C1-8DA8-6B41D5083AFA}"/>
              </a:ext>
            </a:extLst>
          </p:cNvPr>
          <p:cNvPicPr>
            <a:picLocks noGrp="1" noChangeAspect="1"/>
          </p:cNvPicPr>
          <p:nvPr>
            <p:ph sz="half" idx="1"/>
          </p:nvPr>
        </p:nvPicPr>
        <p:blipFill rotWithShape="1">
          <a:blip r:embed="rId4"/>
          <a:srcRect t="49" r="-2" b="6006"/>
          <a:stretch/>
        </p:blipFill>
        <p:spPr>
          <a:xfrm>
            <a:off x="8177784" y="0"/>
            <a:ext cx="4014216" cy="5938718"/>
          </a:xfrm>
          <a:prstGeom prst="rect">
            <a:avLst/>
          </a:prstGeom>
        </p:spPr>
      </p:pic>
    </p:spTree>
    <p:extLst>
      <p:ext uri="{BB962C8B-B14F-4D97-AF65-F5344CB8AC3E}">
        <p14:creationId xmlns:p14="http://schemas.microsoft.com/office/powerpoint/2010/main" val="1017000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E0ED4-6C81-4937-86CA-3950C9867539}"/>
              </a:ext>
            </a:extLst>
          </p:cNvPr>
          <p:cNvSpPr>
            <a:spLocks noGrp="1"/>
          </p:cNvSpPr>
          <p:nvPr>
            <p:ph type="title"/>
          </p:nvPr>
        </p:nvSpPr>
        <p:spPr/>
        <p:txBody>
          <a:bodyPr>
            <a:normAutofit/>
          </a:bodyPr>
          <a:lstStyle/>
          <a:p>
            <a:r>
              <a:rPr lang="en-GB"/>
              <a:t>Partner activity</a:t>
            </a:r>
          </a:p>
        </p:txBody>
      </p:sp>
      <p:pic>
        <p:nvPicPr>
          <p:cNvPr id="1026" name="Picture 2" descr="Herts West Essex ICS (@HWE_ICS) / Twi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43" y="4895225"/>
            <a:ext cx="980114" cy="9801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1725" y="1690688"/>
            <a:ext cx="9438901" cy="3139321"/>
          </a:xfrm>
          <a:prstGeom prst="rect">
            <a:avLst/>
          </a:prstGeom>
          <a:noFill/>
        </p:spPr>
        <p:txBody>
          <a:bodyPr wrap="square" rtlCol="0">
            <a:spAutoFit/>
          </a:bodyPr>
          <a:lstStyle/>
          <a:p>
            <a:r>
              <a:rPr lang="en-GB" sz="1800">
                <a:effectLst/>
                <a:latin typeface="Calibri" panose="020F0502020204030204" pitchFamily="34" charset="0"/>
                <a:ea typeface="Calibri" panose="020F0502020204030204" pitchFamily="34" charset="0"/>
              </a:rPr>
              <a:t>Broxbourne: </a:t>
            </a:r>
            <a:r>
              <a:rPr lang="en-GB" sz="1800" u="sng">
                <a:solidFill>
                  <a:srgbClr val="0000FF"/>
                </a:solidFill>
                <a:effectLst/>
                <a:latin typeface="Calibri" panose="020F0502020204030204" pitchFamily="34" charset="0"/>
                <a:ea typeface="Calibri" panose="020F0502020204030204" pitchFamily="34" charset="0"/>
                <a:hlinkClick r:id="rId4"/>
              </a:rPr>
              <a:t>Help to manage the cost of living – Borough of Broxbourne Council</a:t>
            </a:r>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Dacorum: </a:t>
            </a:r>
            <a:r>
              <a:rPr lang="en-GB" sz="1800" u="sng">
                <a:solidFill>
                  <a:srgbClr val="0000FF"/>
                </a:solidFill>
                <a:effectLst/>
                <a:latin typeface="Calibri" panose="020F0502020204030204" pitchFamily="34" charset="0"/>
                <a:ea typeface="Calibri" panose="020F0502020204030204" pitchFamily="34" charset="0"/>
                <a:hlinkClick r:id="rId5"/>
              </a:rPr>
              <a:t>Cost of living (dacorum.gov.uk)</a:t>
            </a:r>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East Herts: </a:t>
            </a:r>
            <a:r>
              <a:rPr lang="en-GB" sz="1800" u="sng">
                <a:solidFill>
                  <a:srgbClr val="0000FF"/>
                </a:solidFill>
                <a:effectLst/>
                <a:latin typeface="Calibri" panose="020F0502020204030204" pitchFamily="34" charset="0"/>
                <a:ea typeface="Calibri" panose="020F0502020204030204" pitchFamily="34" charset="0"/>
                <a:hlinkClick r:id="rId6"/>
              </a:rPr>
              <a:t>Help to manage the cost of living | East Herts District Council</a:t>
            </a:r>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Hertsmere: </a:t>
            </a:r>
            <a:r>
              <a:rPr lang="en-GB" sz="1800" u="sng">
                <a:solidFill>
                  <a:srgbClr val="0000FF"/>
                </a:solidFill>
                <a:effectLst/>
                <a:latin typeface="Calibri" panose="020F0502020204030204" pitchFamily="34" charset="0"/>
                <a:ea typeface="Calibri" panose="020F0502020204030204" pitchFamily="34" charset="0"/>
                <a:hlinkClick r:id="rId7"/>
              </a:rPr>
              <a:t>All Financial Support - Hertsmere Borough Council</a:t>
            </a:r>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North Herts: </a:t>
            </a:r>
            <a:r>
              <a:rPr lang="en-GB" sz="1800" u="sng">
                <a:solidFill>
                  <a:srgbClr val="0000FF"/>
                </a:solidFill>
                <a:effectLst/>
                <a:latin typeface="Calibri" panose="020F0502020204030204" pitchFamily="34" charset="0"/>
                <a:ea typeface="Calibri" panose="020F0502020204030204" pitchFamily="34" charset="0"/>
                <a:hlinkClick r:id="rId8"/>
              </a:rPr>
              <a:t>Help with the cost of living | North Herts Council (north-herts.gov.uk)</a:t>
            </a:r>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St Albans: </a:t>
            </a:r>
            <a:r>
              <a:rPr lang="en-GB" sz="1800" u="sng">
                <a:solidFill>
                  <a:srgbClr val="0000FF"/>
                </a:solidFill>
                <a:effectLst/>
                <a:latin typeface="Calibri" panose="020F0502020204030204" pitchFamily="34" charset="0"/>
                <a:ea typeface="Calibri" panose="020F0502020204030204" pitchFamily="34" charset="0"/>
                <a:hlinkClick r:id="rId9"/>
              </a:rPr>
              <a:t>Cost of living support | St Albans City and District Council</a:t>
            </a:r>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Stevenage: </a:t>
            </a:r>
            <a:r>
              <a:rPr lang="en-GB" sz="1800" u="sng">
                <a:solidFill>
                  <a:srgbClr val="0000FF"/>
                </a:solidFill>
                <a:effectLst/>
                <a:latin typeface="Calibri" panose="020F0502020204030204" pitchFamily="34" charset="0"/>
                <a:ea typeface="Calibri" panose="020F0502020204030204" pitchFamily="34" charset="0"/>
                <a:hlinkClick r:id="rId10"/>
              </a:rPr>
              <a:t>Help to manage the cost of living (stevenage.gov.uk)</a:t>
            </a:r>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Three Rivers: </a:t>
            </a:r>
            <a:r>
              <a:rPr lang="en-GB" sz="1800" u="sng">
                <a:solidFill>
                  <a:srgbClr val="0000FF"/>
                </a:solidFill>
                <a:effectLst/>
                <a:latin typeface="Calibri" panose="020F0502020204030204" pitchFamily="34" charset="0"/>
                <a:ea typeface="Calibri" panose="020F0502020204030204" pitchFamily="34" charset="0"/>
                <a:hlinkClick r:id="rId11"/>
              </a:rPr>
              <a:t>Help for people with money problems (threerivers.gov.uk)</a:t>
            </a:r>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Watford: </a:t>
            </a:r>
            <a:r>
              <a:rPr lang="en-GB" sz="1800" u="sng">
                <a:solidFill>
                  <a:srgbClr val="0000FF"/>
                </a:solidFill>
                <a:effectLst/>
                <a:latin typeface="Calibri" panose="020F0502020204030204" pitchFamily="34" charset="0"/>
                <a:ea typeface="Calibri" panose="020F0502020204030204" pitchFamily="34" charset="0"/>
                <a:hlinkClick r:id="rId12"/>
              </a:rPr>
              <a:t>Cost of living support – www.watford.gov.uk</a:t>
            </a:r>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Welwyn Hatfield: </a:t>
            </a:r>
            <a:r>
              <a:rPr lang="en-GB" sz="1800" u="sng">
                <a:solidFill>
                  <a:srgbClr val="0000FF"/>
                </a:solidFill>
                <a:effectLst/>
                <a:latin typeface="Calibri" panose="020F0502020204030204" pitchFamily="34" charset="0"/>
                <a:ea typeface="Calibri" panose="020F0502020204030204" pitchFamily="34" charset="0"/>
                <a:hlinkClick r:id="rId13"/>
              </a:rPr>
              <a:t>Help with the cost of living – Welwyn Hatfield Borough Council (welhat.gov.uk)</a:t>
            </a:r>
            <a:endParaRPr lang="en-GB" sz="1800">
              <a:effectLst/>
              <a:latin typeface="Calibri" panose="020F0502020204030204" pitchFamily="34" charset="0"/>
              <a:ea typeface="Calibri" panose="020F0502020204030204" pitchFamily="34" charset="0"/>
            </a:endParaRPr>
          </a:p>
          <a:p>
            <a:endParaRPr lang="en-GB"/>
          </a:p>
        </p:txBody>
      </p:sp>
      <p:pic>
        <p:nvPicPr>
          <p:cNvPr id="5" name="Picture 2" descr="image">
            <a:extLst>
              <a:ext uri="{FF2B5EF4-FFF2-40B4-BE49-F238E27FC236}">
                <a16:creationId xmlns:a16="http://schemas.microsoft.com/office/drawing/2014/main" id="{DAE89891-C8D5-4712-9332-BC4E72C18131}"/>
              </a:ext>
            </a:extLst>
          </p:cNvPr>
          <p:cNvPicPr>
            <a:picLocks noChangeAspect="1" noChangeArrowheads="1"/>
          </p:cNvPicPr>
          <p:nvPr/>
        </p:nvPicPr>
        <p:blipFill>
          <a:blip r:embed="rId14">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152525" y="4830009"/>
            <a:ext cx="988695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C60A2A14-E69D-47B1-AADE-4683419A7207}"/>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92051"/>
          <a:stretch/>
        </p:blipFill>
        <p:spPr bwMode="auto">
          <a:xfrm>
            <a:off x="168013" y="5723444"/>
            <a:ext cx="6338923" cy="8642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16">
            <p14:nvContentPartPr>
              <p14:cNvPr id="7" name="Ink 6">
                <a:extLst>
                  <a:ext uri="{FF2B5EF4-FFF2-40B4-BE49-F238E27FC236}">
                    <a16:creationId xmlns:a16="http://schemas.microsoft.com/office/drawing/2014/main" id="{DB5160C3-2C76-4105-8146-FB59C6B51A72}"/>
                  </a:ext>
                </a:extLst>
              </p14:cNvPr>
              <p14:cNvContentPartPr/>
              <p14:nvPr/>
            </p14:nvContentPartPr>
            <p14:xfrm>
              <a:off x="923720" y="1299580"/>
              <a:ext cx="3568320" cy="111240"/>
            </p14:xfrm>
          </p:contentPart>
        </mc:Choice>
        <mc:Fallback>
          <p:pic>
            <p:nvPicPr>
              <p:cNvPr id="7" name="Ink 6">
                <a:extLst>
                  <a:ext uri="{FF2B5EF4-FFF2-40B4-BE49-F238E27FC236}">
                    <a16:creationId xmlns:a16="http://schemas.microsoft.com/office/drawing/2014/main" id="{DB5160C3-2C76-4105-8146-FB59C6B51A72}"/>
                  </a:ext>
                </a:extLst>
              </p:cNvPr>
              <p:cNvPicPr/>
              <p:nvPr/>
            </p:nvPicPr>
            <p:blipFill>
              <a:blip r:embed="rId17"/>
              <a:stretch>
                <a:fillRect/>
              </a:stretch>
            </p:blipFill>
            <p:spPr>
              <a:xfrm>
                <a:off x="905720" y="1281638"/>
                <a:ext cx="3603960" cy="146765"/>
              </a:xfrm>
              <a:prstGeom prst="rect">
                <a:avLst/>
              </a:prstGeom>
            </p:spPr>
          </p:pic>
        </mc:Fallback>
      </mc:AlternateContent>
    </p:spTree>
    <p:extLst>
      <p:ext uri="{BB962C8B-B14F-4D97-AF65-F5344CB8AC3E}">
        <p14:creationId xmlns:p14="http://schemas.microsoft.com/office/powerpoint/2010/main" val="3442858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59C6B72-F8E6-4281-8F3E-93FC0DC98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EE0ED4-6C81-4937-86CA-3950C9867539}"/>
              </a:ext>
            </a:extLst>
          </p:cNvPr>
          <p:cNvSpPr>
            <a:spLocks noGrp="1"/>
          </p:cNvSpPr>
          <p:nvPr>
            <p:ph type="title"/>
          </p:nvPr>
        </p:nvSpPr>
        <p:spPr>
          <a:xfrm>
            <a:off x="612648" y="365125"/>
            <a:ext cx="5295015" cy="2063808"/>
          </a:xfrm>
        </p:spPr>
        <p:txBody>
          <a:bodyPr vert="horz" lIns="91440" tIns="45720" rIns="91440" bIns="45720" rtlCol="0" anchor="b">
            <a:normAutofit/>
          </a:bodyPr>
          <a:lstStyle/>
          <a:p>
            <a:r>
              <a:rPr lang="en-US" sz="5400" i="0">
                <a:effectLst/>
              </a:rPr>
              <a:t>“Here for you this winter”</a:t>
            </a:r>
            <a:endParaRPr lang="en-US" sz="5400"/>
          </a:p>
        </p:txBody>
      </p:sp>
      <p:pic>
        <p:nvPicPr>
          <p:cNvPr id="10" name="Picture 6">
            <a:extLst>
              <a:ext uri="{FF2B5EF4-FFF2-40B4-BE49-F238E27FC236}">
                <a16:creationId xmlns:a16="http://schemas.microsoft.com/office/drawing/2014/main" id="{C60A2A14-E69D-47B1-AADE-4683419A720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51"/>
          <a:stretch/>
        </p:blipFill>
        <p:spPr bwMode="auto">
          <a:xfrm>
            <a:off x="6094476" y="5879664"/>
            <a:ext cx="5626100" cy="767761"/>
          </a:xfrm>
          <a:prstGeom prst="rect">
            <a:avLst/>
          </a:pr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id="{490234EE-E0D8-4805-9227-CCEAC6016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4375432-F991-4090-9B5C-F93E031746B4}"/>
              </a:ext>
            </a:extLst>
          </p:cNvPr>
          <p:cNvSpPr txBox="1">
            <a:spLocks/>
          </p:cNvSpPr>
          <p:nvPr/>
        </p:nvSpPr>
        <p:spPr>
          <a:xfrm>
            <a:off x="215590" y="3248152"/>
            <a:ext cx="5880410" cy="312724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a:solidFill>
                  <a:srgbClr val="383A42"/>
                </a:solidFill>
              </a:rPr>
              <a:t>Campaign website </a:t>
            </a:r>
            <a:br>
              <a:rPr lang="en-GB" sz="2000">
                <a:solidFill>
                  <a:srgbClr val="383A42"/>
                </a:solidFill>
              </a:rPr>
            </a:br>
            <a:r>
              <a:rPr lang="en-GB" sz="2000" u="sng">
                <a:solidFill>
                  <a:srgbClr val="347F51"/>
                </a:solidFill>
                <a:hlinkClick r:id="rId4"/>
              </a:rPr>
              <a:t>www.hertfordshire.gov.uk/hereforyou</a:t>
            </a:r>
            <a:br>
              <a:rPr lang="en-GB" sz="2000" u="sng">
                <a:solidFill>
                  <a:srgbClr val="347F51"/>
                </a:solidFill>
              </a:rPr>
            </a:br>
            <a:br>
              <a:rPr lang="en-GB" sz="2000">
                <a:solidFill>
                  <a:srgbClr val="383A42"/>
                </a:solidFill>
              </a:rPr>
            </a:br>
            <a:r>
              <a:rPr lang="en-GB" sz="2000">
                <a:solidFill>
                  <a:srgbClr val="383A42"/>
                </a:solidFill>
              </a:rPr>
              <a:t>Communications toolkit </a:t>
            </a:r>
            <a:br>
              <a:rPr lang="en-GB" sz="2000">
                <a:solidFill>
                  <a:srgbClr val="383A42"/>
                </a:solidFill>
              </a:rPr>
            </a:br>
            <a:r>
              <a:rPr lang="en-GB" sz="2000" u="sng">
                <a:solidFill>
                  <a:srgbClr val="0066CC"/>
                </a:solidFill>
                <a:hlinkClick r:id="rId5"/>
              </a:rPr>
              <a:t>www.hertfordshire.gov.uk/hereforyoutoolkit</a:t>
            </a:r>
            <a:br>
              <a:rPr lang="en-GB" sz="2000" u="sng">
                <a:solidFill>
                  <a:srgbClr val="0066CC"/>
                </a:solidFill>
              </a:rPr>
            </a:br>
            <a:br>
              <a:rPr lang="en-GB" sz="2000" u="sng">
                <a:solidFill>
                  <a:srgbClr val="0066CC"/>
                </a:solidFill>
              </a:rPr>
            </a:br>
            <a:br>
              <a:rPr lang="en-GB" sz="2000">
                <a:solidFill>
                  <a:srgbClr val="383A42"/>
                </a:solidFill>
              </a:rPr>
            </a:br>
            <a:r>
              <a:rPr lang="en-GB" sz="2000">
                <a:solidFill>
                  <a:srgbClr val="383A42"/>
                </a:solidFill>
              </a:rPr>
              <a:t>Winter health booklet </a:t>
            </a:r>
            <a:br>
              <a:rPr lang="en-GB" sz="2000">
                <a:solidFill>
                  <a:srgbClr val="383A42"/>
                </a:solidFill>
              </a:rPr>
            </a:br>
            <a:r>
              <a:rPr lang="en-GB" sz="2000" u="sng">
                <a:solidFill>
                  <a:srgbClr val="0066CC"/>
                </a:solidFill>
                <a:hlinkClick r:id="rId6"/>
              </a:rPr>
              <a:t>www.hertfordshire.gov.uk/winterwellbeing</a:t>
            </a:r>
            <a:br>
              <a:rPr lang="en-GB" sz="2000">
                <a:solidFill>
                  <a:srgbClr val="383A42"/>
                </a:solidFill>
              </a:rPr>
            </a:br>
            <a:endParaRPr lang="en-GB" sz="2000"/>
          </a:p>
        </p:txBody>
      </p:sp>
      <p:pic>
        <p:nvPicPr>
          <p:cNvPr id="13" name="Picture 12">
            <a:extLst>
              <a:ext uri="{FF2B5EF4-FFF2-40B4-BE49-F238E27FC236}">
                <a16:creationId xmlns:a16="http://schemas.microsoft.com/office/drawing/2014/main" id="{7735002C-7EF9-4BD6-ABCE-36240A89B52B}"/>
              </a:ext>
            </a:extLst>
          </p:cNvPr>
          <p:cNvPicPr>
            <a:picLocks noChangeAspect="1"/>
          </p:cNvPicPr>
          <p:nvPr/>
        </p:nvPicPr>
        <p:blipFill>
          <a:blip r:embed="rId7"/>
          <a:stretch>
            <a:fillRect/>
          </a:stretch>
        </p:blipFill>
        <p:spPr>
          <a:xfrm>
            <a:off x="8534399" y="0"/>
            <a:ext cx="3282093" cy="3282093"/>
          </a:xfrm>
          <a:prstGeom prst="rect">
            <a:avLst/>
          </a:prstGeom>
        </p:spPr>
      </p:pic>
      <p:pic>
        <p:nvPicPr>
          <p:cNvPr id="1026" name="Picture 23">
            <a:extLst>
              <a:ext uri="{FF2B5EF4-FFF2-40B4-BE49-F238E27FC236}">
                <a16:creationId xmlns:a16="http://schemas.microsoft.com/office/drawing/2014/main" id="{F22DE3E4-FA4C-4006-9902-388E190C05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5826" y="2672126"/>
            <a:ext cx="4343400" cy="285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715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8EEAE9-BD5C-E1B5-427A-A95063CDD4B1}"/>
              </a:ext>
            </a:extLst>
          </p:cNvPr>
          <p:cNvSpPr/>
          <p:nvPr/>
        </p:nvSpPr>
        <p:spPr>
          <a:xfrm>
            <a:off x="0" y="982640"/>
            <a:ext cx="12192000" cy="5875360"/>
          </a:xfrm>
          <a:prstGeom prst="rect">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6D53115-5285-4423-A94D-01B8685B29E6}"/>
              </a:ext>
            </a:extLst>
          </p:cNvPr>
          <p:cNvPicPr>
            <a:picLocks noChangeAspect="1"/>
          </p:cNvPicPr>
          <p:nvPr/>
        </p:nvPicPr>
        <p:blipFill rotWithShape="1">
          <a:blip r:embed="rId3"/>
          <a:srcRect l="25682" t="24132" r="25682" b="14691"/>
          <a:stretch/>
        </p:blipFill>
        <p:spPr>
          <a:xfrm>
            <a:off x="1434956" y="1122845"/>
            <a:ext cx="9322087" cy="5211280"/>
          </a:xfrm>
          <a:prstGeom prst="rect">
            <a:avLst/>
          </a:prstGeom>
        </p:spPr>
      </p:pic>
      <p:pic>
        <p:nvPicPr>
          <p:cNvPr id="6" name="Picture 5">
            <a:extLst>
              <a:ext uri="{FF2B5EF4-FFF2-40B4-BE49-F238E27FC236}">
                <a16:creationId xmlns:a16="http://schemas.microsoft.com/office/drawing/2014/main" id="{6F4A5A03-54F6-8F15-34EF-22285ED529AA}"/>
              </a:ext>
            </a:extLst>
          </p:cNvPr>
          <p:cNvPicPr>
            <a:picLocks noChangeAspect="1"/>
          </p:cNvPicPr>
          <p:nvPr/>
        </p:nvPicPr>
        <p:blipFill rotWithShape="1">
          <a:blip r:embed="rId3"/>
          <a:srcRect l="25682" t="14691" r="25682" b="77346"/>
          <a:stretch/>
        </p:blipFill>
        <p:spPr>
          <a:xfrm>
            <a:off x="0" y="0"/>
            <a:ext cx="12192000" cy="1122845"/>
          </a:xfrm>
          <a:prstGeom prst="rect">
            <a:avLst/>
          </a:prstGeom>
        </p:spPr>
      </p:pic>
      <p:sp>
        <p:nvSpPr>
          <p:cNvPr id="8" name="TextBox 7">
            <a:extLst>
              <a:ext uri="{FF2B5EF4-FFF2-40B4-BE49-F238E27FC236}">
                <a16:creationId xmlns:a16="http://schemas.microsoft.com/office/drawing/2014/main" id="{7FA76C52-159E-4AAD-8023-775B9895FFB7}"/>
              </a:ext>
            </a:extLst>
          </p:cNvPr>
          <p:cNvSpPr txBox="1"/>
          <p:nvPr/>
        </p:nvSpPr>
        <p:spPr>
          <a:xfrm>
            <a:off x="1593056" y="6246835"/>
            <a:ext cx="9163987" cy="400110"/>
          </a:xfrm>
          <a:prstGeom prst="rect">
            <a:avLst/>
          </a:prstGeom>
          <a:noFill/>
        </p:spPr>
        <p:txBody>
          <a:bodyPr wrap="square">
            <a:spAutoFit/>
          </a:bodyPr>
          <a:lstStyle/>
          <a:p>
            <a:r>
              <a:rPr lang="en-GB" sz="2000">
                <a:solidFill>
                  <a:schemeClr val="bg1"/>
                </a:solidFill>
              </a:rPr>
              <a:t>If you have any further questions, please contact </a:t>
            </a:r>
            <a:r>
              <a:rPr lang="en-GB" sz="2000">
                <a:solidFill>
                  <a:schemeClr val="bg1"/>
                </a:solidFill>
                <a:hlinkClick r:id="rId4">
                  <a:extLst>
                    <a:ext uri="{A12FA001-AC4F-418D-AE19-62706E023703}">
                      <ahyp:hlinkClr xmlns:ahyp="http://schemas.microsoft.com/office/drawing/2018/hyperlinkcolor" val="tx"/>
                    </a:ext>
                  </a:extLst>
                </a:hlinkClick>
              </a:rPr>
              <a:t>VPA.Cell@hertfordshire.gov.uk</a:t>
            </a:r>
            <a:r>
              <a:rPr lang="en-GB" sz="2000">
                <a:solidFill>
                  <a:schemeClr val="bg1"/>
                </a:solidFill>
              </a:rPr>
              <a:t> </a:t>
            </a:r>
          </a:p>
        </p:txBody>
      </p:sp>
    </p:spTree>
    <p:extLst>
      <p:ext uri="{BB962C8B-B14F-4D97-AF65-F5344CB8AC3E}">
        <p14:creationId xmlns:p14="http://schemas.microsoft.com/office/powerpoint/2010/main" val="1676771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6498B3-BD2B-4F4D-7190-C8E8730B83C8}"/>
              </a:ext>
            </a:extLst>
          </p:cNvPr>
          <p:cNvSpPr txBox="1"/>
          <p:nvPr/>
        </p:nvSpPr>
        <p:spPr>
          <a:xfrm>
            <a:off x="3612873" y="263198"/>
            <a:ext cx="5600700" cy="1077218"/>
          </a:xfrm>
          <a:prstGeom prst="rect">
            <a:avLst/>
          </a:prstGeom>
          <a:noFill/>
        </p:spPr>
        <p:txBody>
          <a:bodyPr wrap="square" rtlCol="0">
            <a:spAutoFit/>
          </a:bodyPr>
          <a:lstStyle/>
          <a:p>
            <a:r>
              <a:rPr lang="en-GB" sz="4000" b="1">
                <a:solidFill>
                  <a:srgbClr val="004F6B"/>
                </a:solidFill>
                <a:latin typeface="Poppins" panose="00000500000000000000" pitchFamily="2" charset="0"/>
              </a:rPr>
              <a:t>Cost of Living Survey</a:t>
            </a:r>
          </a:p>
          <a:p>
            <a:pPr algn="ctr"/>
            <a:r>
              <a:rPr lang="en-GB" sz="2400" b="1" i="1">
                <a:solidFill>
                  <a:srgbClr val="004F6B"/>
                </a:solidFill>
                <a:latin typeface="Poppins" panose="00000500000000000000" pitchFamily="2" charset="0"/>
              </a:rPr>
              <a:t>January insights</a:t>
            </a:r>
          </a:p>
        </p:txBody>
      </p:sp>
      <p:pic>
        <p:nvPicPr>
          <p:cNvPr id="10" name="Picture 9" descr="A picture containing text&#10;&#10;Description automatically generated">
            <a:extLst>
              <a:ext uri="{FF2B5EF4-FFF2-40B4-BE49-F238E27FC236}">
                <a16:creationId xmlns:a16="http://schemas.microsoft.com/office/drawing/2014/main" id="{22FA2D5A-EFD3-9E32-0DAC-1307745F1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3573" y="6003632"/>
            <a:ext cx="2751999" cy="591170"/>
          </a:xfrm>
          <a:prstGeom prst="rect">
            <a:avLst/>
          </a:prstGeom>
        </p:spPr>
      </p:pic>
      <p:sp>
        <p:nvSpPr>
          <p:cNvPr id="12" name="TextBox 11">
            <a:extLst>
              <a:ext uri="{FF2B5EF4-FFF2-40B4-BE49-F238E27FC236}">
                <a16:creationId xmlns:a16="http://schemas.microsoft.com/office/drawing/2014/main" id="{5EF063E5-B6E2-965E-8332-539C8BC57F47}"/>
              </a:ext>
            </a:extLst>
          </p:cNvPr>
          <p:cNvSpPr txBox="1"/>
          <p:nvPr/>
        </p:nvSpPr>
        <p:spPr>
          <a:xfrm>
            <a:off x="504825" y="1409700"/>
            <a:ext cx="4210320" cy="369332"/>
          </a:xfrm>
          <a:prstGeom prst="rect">
            <a:avLst/>
          </a:prstGeom>
          <a:noFill/>
        </p:spPr>
        <p:txBody>
          <a:bodyPr wrap="none" rtlCol="0">
            <a:spAutoFit/>
          </a:bodyPr>
          <a:lstStyle/>
          <a:p>
            <a:r>
              <a:rPr lang="en-GB" sz="1800" b="1">
                <a:solidFill>
                  <a:srgbClr val="004F6B"/>
                </a:solidFill>
                <a:effectLst/>
                <a:latin typeface="Poppins" panose="00000500000000000000" pitchFamily="2" charset="0"/>
                <a:ea typeface="Calibri" panose="020F0502020204030204" pitchFamily="34" charset="0"/>
                <a:cs typeface="Times New Roman" panose="02020603050405020304" pitchFamily="18" charset="0"/>
              </a:rPr>
              <a:t>As of </a:t>
            </a:r>
            <a:r>
              <a:rPr lang="en-GB" b="1">
                <a:solidFill>
                  <a:srgbClr val="004F6B"/>
                </a:solidFill>
                <a:latin typeface="Poppins" panose="00000500000000000000" pitchFamily="2" charset="0"/>
                <a:ea typeface="Calibri" panose="020F0502020204030204" pitchFamily="34" charset="0"/>
                <a:cs typeface="Times New Roman" panose="02020603050405020304" pitchFamily="18" charset="0"/>
              </a:rPr>
              <a:t>6</a:t>
            </a:r>
            <a:r>
              <a:rPr lang="en-GB" sz="1800" b="1" baseline="30000">
                <a:solidFill>
                  <a:srgbClr val="004F6B"/>
                </a:solidFill>
                <a:effectLst/>
                <a:latin typeface="Poppins" panose="00000500000000000000" pitchFamily="2" charset="0"/>
                <a:ea typeface="Calibri" panose="020F0502020204030204" pitchFamily="34" charset="0"/>
                <a:cs typeface="Times New Roman" panose="02020603050405020304" pitchFamily="18" charset="0"/>
              </a:rPr>
              <a:t>th</a:t>
            </a:r>
            <a:r>
              <a:rPr lang="en-GB" sz="1800" b="1">
                <a:solidFill>
                  <a:srgbClr val="004F6B"/>
                </a:solidFill>
                <a:effectLst/>
                <a:latin typeface="Poppins" panose="00000500000000000000" pitchFamily="2" charset="0"/>
                <a:ea typeface="Calibri" panose="020F0502020204030204" pitchFamily="34" charset="0"/>
                <a:cs typeface="Times New Roman" panose="02020603050405020304" pitchFamily="18" charset="0"/>
              </a:rPr>
              <a:t> January, 4470 responses:</a:t>
            </a:r>
          </a:p>
        </p:txBody>
      </p:sp>
      <p:sp>
        <p:nvSpPr>
          <p:cNvPr id="13" name="TextBox 12">
            <a:extLst>
              <a:ext uri="{FF2B5EF4-FFF2-40B4-BE49-F238E27FC236}">
                <a16:creationId xmlns:a16="http://schemas.microsoft.com/office/drawing/2014/main" id="{5870624B-E919-22C1-BBED-33616960CBAE}"/>
              </a:ext>
            </a:extLst>
          </p:cNvPr>
          <p:cNvSpPr txBox="1"/>
          <p:nvPr/>
        </p:nvSpPr>
        <p:spPr>
          <a:xfrm>
            <a:off x="1014208" y="1779032"/>
            <a:ext cx="11275571" cy="439274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900">
                <a:solidFill>
                  <a:srgbClr val="004F6B"/>
                </a:solidFill>
                <a:effectLst/>
                <a:latin typeface="Poppins" panose="00000500000000000000" pitchFamily="2" charset="0"/>
                <a:ea typeface="Calibri" panose="020F0502020204030204" pitchFamily="34" charset="0"/>
                <a:cs typeface="Times New Roman" panose="02020603050405020304" pitchFamily="18" charset="0"/>
              </a:rPr>
              <a:t>70% of respondents say the Cost of Living is affecting them a little bit, but they’re managing</a:t>
            </a:r>
          </a:p>
          <a:p>
            <a:pPr marL="285750" indent="-285750">
              <a:lnSpc>
                <a:spcPct val="150000"/>
              </a:lnSpc>
              <a:buFont typeface="Arial" panose="020B0604020202020204" pitchFamily="34" charset="0"/>
              <a:buChar char="•"/>
            </a:pPr>
            <a:r>
              <a:rPr lang="en-GB" sz="1900">
                <a:solidFill>
                  <a:srgbClr val="004F6B"/>
                </a:solidFill>
                <a:latin typeface="Poppins" panose="00000500000000000000" pitchFamily="2" charset="0"/>
                <a:ea typeface="Calibri" panose="020F0502020204030204" pitchFamily="34" charset="0"/>
                <a:cs typeface="Times New Roman" panose="02020603050405020304" pitchFamily="18" charset="0"/>
              </a:rPr>
              <a:t>23</a:t>
            </a:r>
            <a:r>
              <a:rPr lang="en-GB" sz="1900">
                <a:solidFill>
                  <a:srgbClr val="004F6B"/>
                </a:solidFill>
                <a:effectLst/>
                <a:latin typeface="Poppins" panose="00000500000000000000" pitchFamily="2" charset="0"/>
                <a:ea typeface="Calibri" panose="020F0502020204030204" pitchFamily="34" charset="0"/>
                <a:cs typeface="Times New Roman" panose="02020603050405020304" pitchFamily="18" charset="0"/>
              </a:rPr>
              <a:t>% say the Cost of Living is affecting them a lot, and they’re struggling</a:t>
            </a:r>
          </a:p>
          <a:p>
            <a:pPr marL="285750" indent="-285750">
              <a:lnSpc>
                <a:spcPct val="150000"/>
              </a:lnSpc>
              <a:buFont typeface="Arial" panose="020B0604020202020204" pitchFamily="34" charset="0"/>
              <a:buChar char="•"/>
            </a:pPr>
            <a:r>
              <a:rPr lang="en-GB" sz="1900">
                <a:solidFill>
                  <a:srgbClr val="004F6B"/>
                </a:solidFill>
                <a:latin typeface="Poppins" panose="00000500000000000000" pitchFamily="2" charset="0"/>
                <a:ea typeface="Calibri" panose="020F0502020204030204" pitchFamily="34" charset="0"/>
                <a:cs typeface="Times New Roman" panose="02020603050405020304" pitchFamily="18" charset="0"/>
              </a:rPr>
              <a:t>38% either have just enough for basic necessities, or not enough and sometimes run out</a:t>
            </a:r>
            <a:endParaRPr lang="en-GB" sz="1900">
              <a:solidFill>
                <a:srgbClr val="004F6B"/>
              </a:solidFill>
              <a:effectLst/>
              <a:latin typeface="Poppins" panose="00000500000000000000" pitchFamily="2" charset="0"/>
              <a:ea typeface="Calibri" panose="020F0502020204030204" pitchFamily="34" charset="0"/>
              <a:cs typeface="Times New Roman" panose="02020603050405020304" pitchFamily="18" charset="0"/>
            </a:endParaRPr>
          </a:p>
          <a:p>
            <a:pPr>
              <a:lnSpc>
                <a:spcPct val="150000"/>
              </a:lnSpc>
            </a:pPr>
            <a:r>
              <a:rPr lang="en-GB" sz="1900">
                <a:solidFill>
                  <a:srgbClr val="004F6B"/>
                </a:solidFill>
                <a:latin typeface="Poppins" panose="00000500000000000000" pitchFamily="2" charset="0"/>
                <a:ea typeface="Calibri" panose="020F0502020204030204" pitchFamily="34" charset="0"/>
                <a:cs typeface="Times New Roman" panose="02020603050405020304" pitchFamily="18" charset="0"/>
              </a:rPr>
              <a:t>---</a:t>
            </a:r>
          </a:p>
          <a:p>
            <a:pPr marL="285750" indent="-285750">
              <a:lnSpc>
                <a:spcPct val="150000"/>
              </a:lnSpc>
              <a:buFont typeface="Arial" panose="020B0604020202020204" pitchFamily="34" charset="0"/>
              <a:buChar char="•"/>
            </a:pPr>
            <a:r>
              <a:rPr lang="en-GB" sz="1900">
                <a:solidFill>
                  <a:srgbClr val="004F6B"/>
                </a:solidFill>
                <a:latin typeface="Poppins" panose="00000500000000000000" pitchFamily="2" charset="0"/>
                <a:ea typeface="Calibri" panose="020F0502020204030204" pitchFamily="34" charset="0"/>
                <a:cs typeface="Times New Roman" panose="02020603050405020304" pitchFamily="18" charset="0"/>
              </a:rPr>
              <a:t>80% are using less heating or reduced other energy bills (also the most concern)</a:t>
            </a:r>
          </a:p>
          <a:p>
            <a:pPr marL="285750" indent="-285750">
              <a:lnSpc>
                <a:spcPct val="150000"/>
              </a:lnSpc>
              <a:buFont typeface="Arial" panose="020B0604020202020204" pitchFamily="34" charset="0"/>
              <a:buChar char="•"/>
            </a:pPr>
            <a:r>
              <a:rPr lang="en-GB" sz="1900">
                <a:solidFill>
                  <a:srgbClr val="004F6B"/>
                </a:solidFill>
                <a:latin typeface="Poppins" panose="00000500000000000000" pitchFamily="2" charset="0"/>
                <a:ea typeface="Calibri" panose="020F0502020204030204" pitchFamily="34" charset="0"/>
                <a:cs typeface="Times New Roman" panose="02020603050405020304" pitchFamily="18" charset="0"/>
              </a:rPr>
              <a:t>62% going out less</a:t>
            </a:r>
          </a:p>
          <a:p>
            <a:pPr marL="285750" indent="-285750">
              <a:lnSpc>
                <a:spcPct val="150000"/>
              </a:lnSpc>
              <a:buFont typeface="Arial" panose="020B0604020202020204" pitchFamily="34" charset="0"/>
              <a:buChar char="•"/>
            </a:pPr>
            <a:r>
              <a:rPr lang="en-GB" sz="1900">
                <a:solidFill>
                  <a:srgbClr val="004F6B"/>
                </a:solidFill>
                <a:latin typeface="Poppins" panose="00000500000000000000" pitchFamily="2" charset="0"/>
                <a:ea typeface="Calibri" panose="020F0502020204030204" pitchFamily="34" charset="0"/>
                <a:cs typeface="Times New Roman" panose="02020603050405020304" pitchFamily="18" charset="0"/>
              </a:rPr>
              <a:t>59% are buying cheaper or lower quality food</a:t>
            </a:r>
          </a:p>
          <a:p>
            <a:pPr marL="285750" indent="-285750">
              <a:lnSpc>
                <a:spcPct val="150000"/>
              </a:lnSpc>
              <a:buFont typeface="Arial" panose="020B0604020202020204" pitchFamily="34" charset="0"/>
              <a:buChar char="•"/>
            </a:pPr>
            <a:endParaRPr lang="en-GB" sz="1800">
              <a:solidFill>
                <a:srgbClr val="004F6B"/>
              </a:solidFill>
              <a:effectLst/>
              <a:latin typeface="Poppins" panose="00000500000000000000" pitchFamily="2" charset="0"/>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endParaRPr lang="en-GB">
              <a:solidFill>
                <a:srgbClr val="004F6B"/>
              </a:solidFill>
              <a:latin typeface="Poppins" panose="00000500000000000000" pitchFamily="2" charset="0"/>
              <a:ea typeface="Calibri" panose="020F0502020204030204" pitchFamily="34" charset="0"/>
              <a:cs typeface="Times New Roman" panose="02020603050405020304" pitchFamily="18" charset="0"/>
            </a:endParaRPr>
          </a:p>
        </p:txBody>
      </p:sp>
      <p:pic>
        <p:nvPicPr>
          <p:cNvPr id="21" name="Picture 20" descr="Icon&#10;&#10;Description automatically generated">
            <a:extLst>
              <a:ext uri="{FF2B5EF4-FFF2-40B4-BE49-F238E27FC236}">
                <a16:creationId xmlns:a16="http://schemas.microsoft.com/office/drawing/2014/main" id="{B482D559-FAF2-E948-53DF-3845CFE76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01912" y="128588"/>
            <a:ext cx="1042653" cy="1281112"/>
          </a:xfrm>
          <a:prstGeom prst="rect">
            <a:avLst/>
          </a:prstGeom>
        </p:spPr>
      </p:pic>
      <p:pic>
        <p:nvPicPr>
          <p:cNvPr id="25" name="Picture 24" descr="Icon&#10;&#10;Description automatically generated">
            <a:extLst>
              <a:ext uri="{FF2B5EF4-FFF2-40B4-BE49-F238E27FC236}">
                <a16:creationId xmlns:a16="http://schemas.microsoft.com/office/drawing/2014/main" id="{FDDE563C-92CA-1882-06CB-E9DA535E8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21" y="5459909"/>
            <a:ext cx="982817" cy="1207591"/>
          </a:xfrm>
          <a:prstGeom prst="rect">
            <a:avLst/>
          </a:prstGeom>
        </p:spPr>
      </p:pic>
      <p:sp>
        <p:nvSpPr>
          <p:cNvPr id="28" name="Rectangle 27">
            <a:extLst>
              <a:ext uri="{FF2B5EF4-FFF2-40B4-BE49-F238E27FC236}">
                <a16:creationId xmlns:a16="http://schemas.microsoft.com/office/drawing/2014/main" id="{CC47CADE-E40D-35E0-0D3C-81CFA28FA67B}"/>
              </a:ext>
            </a:extLst>
          </p:cNvPr>
          <p:cNvSpPr/>
          <p:nvPr/>
        </p:nvSpPr>
        <p:spPr>
          <a:xfrm>
            <a:off x="-11268" y="-3502"/>
            <a:ext cx="12203267" cy="6861502"/>
          </a:xfrm>
          <a:prstGeom prst="rect">
            <a:avLst/>
          </a:prstGeom>
          <a:noFill/>
          <a:ln w="38100">
            <a:solidFill>
              <a:srgbClr val="004F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C49B60DA-0D67-B565-559A-8BD120F49E26}"/>
              </a:ext>
            </a:extLst>
          </p:cNvPr>
          <p:cNvSpPr txBox="1"/>
          <p:nvPr/>
        </p:nvSpPr>
        <p:spPr>
          <a:xfrm>
            <a:off x="4251510" y="5798512"/>
            <a:ext cx="4323425" cy="584775"/>
          </a:xfrm>
          <a:prstGeom prst="rect">
            <a:avLst/>
          </a:prstGeom>
          <a:noFill/>
        </p:spPr>
        <p:txBody>
          <a:bodyPr wrap="square" rtlCol="0">
            <a:spAutoFit/>
          </a:bodyPr>
          <a:lstStyle/>
          <a:p>
            <a:r>
              <a:rPr lang="en-GB" sz="1600" i="1">
                <a:solidFill>
                  <a:srgbClr val="004F6B"/>
                </a:solidFill>
                <a:latin typeface="Poppins" panose="00000500000000000000" pitchFamily="2" charset="0"/>
              </a:rPr>
              <a:t>NB: 42% of respondents so far have been aged 65+, and 81% were White British</a:t>
            </a:r>
          </a:p>
        </p:txBody>
      </p:sp>
    </p:spTree>
    <p:extLst>
      <p:ext uri="{BB962C8B-B14F-4D97-AF65-F5344CB8AC3E}">
        <p14:creationId xmlns:p14="http://schemas.microsoft.com/office/powerpoint/2010/main" val="38235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6498B3-BD2B-4F4D-7190-C8E8730B83C8}"/>
              </a:ext>
            </a:extLst>
          </p:cNvPr>
          <p:cNvSpPr txBox="1"/>
          <p:nvPr/>
        </p:nvSpPr>
        <p:spPr>
          <a:xfrm>
            <a:off x="3612873" y="263198"/>
            <a:ext cx="5600700" cy="1077218"/>
          </a:xfrm>
          <a:prstGeom prst="rect">
            <a:avLst/>
          </a:prstGeom>
          <a:noFill/>
        </p:spPr>
        <p:txBody>
          <a:bodyPr wrap="square" rtlCol="0">
            <a:spAutoFit/>
          </a:bodyPr>
          <a:lstStyle/>
          <a:p>
            <a:r>
              <a:rPr lang="en-GB" sz="4000" b="1">
                <a:solidFill>
                  <a:srgbClr val="004F6B"/>
                </a:solidFill>
                <a:latin typeface="Poppins" panose="00000500000000000000" pitchFamily="2" charset="0"/>
              </a:rPr>
              <a:t>Cost of Living Survey</a:t>
            </a:r>
          </a:p>
          <a:p>
            <a:pPr algn="ctr"/>
            <a:r>
              <a:rPr lang="en-GB" sz="2400" b="1" i="1">
                <a:solidFill>
                  <a:srgbClr val="004F6B"/>
                </a:solidFill>
                <a:latin typeface="Poppins" panose="00000500000000000000" pitchFamily="2" charset="0"/>
              </a:rPr>
              <a:t>January insights</a:t>
            </a:r>
          </a:p>
        </p:txBody>
      </p:sp>
      <p:pic>
        <p:nvPicPr>
          <p:cNvPr id="10" name="Picture 9" descr="A picture containing text&#10;&#10;Description automatically generated">
            <a:extLst>
              <a:ext uri="{FF2B5EF4-FFF2-40B4-BE49-F238E27FC236}">
                <a16:creationId xmlns:a16="http://schemas.microsoft.com/office/drawing/2014/main" id="{22FA2D5A-EFD3-9E32-0DAC-1307745F1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3573" y="6003632"/>
            <a:ext cx="2751999" cy="591170"/>
          </a:xfrm>
          <a:prstGeom prst="rect">
            <a:avLst/>
          </a:prstGeom>
        </p:spPr>
      </p:pic>
      <p:sp>
        <p:nvSpPr>
          <p:cNvPr id="12" name="TextBox 11">
            <a:extLst>
              <a:ext uri="{FF2B5EF4-FFF2-40B4-BE49-F238E27FC236}">
                <a16:creationId xmlns:a16="http://schemas.microsoft.com/office/drawing/2014/main" id="{5EF063E5-B6E2-965E-8332-539C8BC57F47}"/>
              </a:ext>
            </a:extLst>
          </p:cNvPr>
          <p:cNvSpPr txBox="1"/>
          <p:nvPr/>
        </p:nvSpPr>
        <p:spPr>
          <a:xfrm>
            <a:off x="504825" y="1409700"/>
            <a:ext cx="184731" cy="369332"/>
          </a:xfrm>
          <a:prstGeom prst="rect">
            <a:avLst/>
          </a:prstGeom>
          <a:noFill/>
        </p:spPr>
        <p:txBody>
          <a:bodyPr wrap="none" rtlCol="0">
            <a:spAutoFit/>
          </a:bodyPr>
          <a:lstStyle/>
          <a:p>
            <a:endParaRPr lang="en-GB" sz="1800" i="1">
              <a:solidFill>
                <a:srgbClr val="004F6B"/>
              </a:solidFill>
              <a:effectLst/>
              <a:latin typeface="Poppins" panose="00000500000000000000" pitchFamily="2"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70624B-E919-22C1-BBED-33616960CBAE}"/>
              </a:ext>
            </a:extLst>
          </p:cNvPr>
          <p:cNvSpPr txBox="1"/>
          <p:nvPr/>
        </p:nvSpPr>
        <p:spPr>
          <a:xfrm>
            <a:off x="226428" y="1154302"/>
            <a:ext cx="7248570" cy="5235279"/>
          </a:xfrm>
          <a:prstGeom prst="rect">
            <a:avLst/>
          </a:prstGeom>
          <a:noFill/>
        </p:spPr>
        <p:txBody>
          <a:bodyPr wrap="square" rtlCol="0">
            <a:spAutoFit/>
          </a:bodyPr>
          <a:lstStyle/>
          <a:p>
            <a:pPr>
              <a:lnSpc>
                <a:spcPct val="150000"/>
              </a:lnSpc>
            </a:pPr>
            <a:r>
              <a:rPr lang="en-GB" sz="1800" b="1">
                <a:solidFill>
                  <a:srgbClr val="004F6B"/>
                </a:solidFill>
                <a:effectLst/>
                <a:latin typeface="Poppins" panose="00000500000000000000" pitchFamily="2" charset="0"/>
                <a:ea typeface="Calibri" panose="020F0502020204030204" pitchFamily="34" charset="0"/>
                <a:cs typeface="Times New Roman" panose="02020603050405020304" pitchFamily="18" charset="0"/>
              </a:rPr>
              <a:t>Health:</a:t>
            </a:r>
          </a:p>
          <a:p>
            <a:pPr marL="742950" lvl="1" indent="-285750">
              <a:lnSpc>
                <a:spcPct val="150000"/>
              </a:lnSpc>
              <a:buFont typeface="Arial" panose="020B0604020202020204" pitchFamily="34" charset="0"/>
              <a:buChar char="•"/>
            </a:pPr>
            <a:r>
              <a:rPr lang="en-GB" sz="1750">
                <a:solidFill>
                  <a:srgbClr val="004F6B"/>
                </a:solidFill>
                <a:latin typeface="Poppins" panose="00000500000000000000" pitchFamily="2" charset="0"/>
                <a:ea typeface="Calibri" panose="020F0502020204030204" pitchFamily="34" charset="0"/>
                <a:cs typeface="Times New Roman" panose="02020603050405020304" pitchFamily="18" charset="0"/>
              </a:rPr>
              <a:t>Avoiding dentist and optician visits are most common healthcare affected: </a:t>
            </a:r>
          </a:p>
          <a:p>
            <a:pPr lvl="1">
              <a:lnSpc>
                <a:spcPct val="150000"/>
              </a:lnSpc>
            </a:pPr>
            <a:r>
              <a:rPr lang="en-GB" sz="1600" i="1">
                <a:solidFill>
                  <a:srgbClr val="004F6B"/>
                </a:solidFill>
                <a:latin typeface="Poppins" panose="00000500000000000000" pitchFamily="2" charset="0"/>
                <a:ea typeface="Calibri" panose="020F0502020204030204" pitchFamily="34" charset="0"/>
                <a:cs typeface="Poppins" panose="00000500000000000000" pitchFamily="2" charset="0"/>
              </a:rPr>
              <a:t>	</a:t>
            </a:r>
            <a:r>
              <a:rPr lang="en-GB" sz="1250" i="1">
                <a:solidFill>
                  <a:srgbClr val="004F6B"/>
                </a:solidFill>
                <a:latin typeface="Poppins" panose="00000500000000000000" pitchFamily="2" charset="0"/>
                <a:ea typeface="Calibri" panose="020F0502020204030204" pitchFamily="34" charset="0"/>
                <a:cs typeface="Poppins" panose="00000500000000000000" pitchFamily="2" charset="0"/>
              </a:rPr>
              <a:t>“My teeth are dead and I'm in constant pain but can’t afford the treatment”</a:t>
            </a:r>
          </a:p>
          <a:p>
            <a:pPr marL="742950" lvl="1" indent="-285750">
              <a:lnSpc>
                <a:spcPct val="150000"/>
              </a:lnSpc>
              <a:buFont typeface="Arial" panose="020B0604020202020204" pitchFamily="34" charset="0"/>
              <a:buChar char="•"/>
            </a:pPr>
            <a:r>
              <a:rPr lang="en-GB" sz="1750">
                <a:solidFill>
                  <a:srgbClr val="004F6B"/>
                </a:solidFill>
                <a:latin typeface="Poppins" panose="00000500000000000000" pitchFamily="2" charset="0"/>
                <a:ea typeface="Calibri" panose="020F0502020204030204" pitchFamily="34" charset="0"/>
                <a:cs typeface="Times New Roman" panose="02020603050405020304" pitchFamily="18" charset="0"/>
              </a:rPr>
              <a:t>9% have spent less on prescriptions/medication; skipping doses or stopping medication</a:t>
            </a:r>
          </a:p>
          <a:p>
            <a:pPr lvl="1">
              <a:lnSpc>
                <a:spcPct val="150000"/>
              </a:lnSpc>
            </a:pPr>
            <a:r>
              <a:rPr lang="en-GB" sz="1750" i="1">
                <a:solidFill>
                  <a:srgbClr val="004F6B"/>
                </a:solidFill>
                <a:latin typeface="Poppins" panose="00000500000000000000" pitchFamily="2" charset="0"/>
                <a:ea typeface="Calibri" panose="020F0502020204030204" pitchFamily="34" charset="0"/>
                <a:cs typeface="Times New Roman" panose="02020603050405020304" pitchFamily="18" charset="0"/>
              </a:rPr>
              <a:t>	</a:t>
            </a:r>
            <a:r>
              <a:rPr lang="en-GB" sz="1300" i="1">
                <a:solidFill>
                  <a:srgbClr val="004F6B"/>
                </a:solidFill>
                <a:latin typeface="Poppins" panose="00000500000000000000" pitchFamily="2" charset="0"/>
                <a:ea typeface="Calibri" panose="020F0502020204030204" pitchFamily="34" charset="0"/>
                <a:cs typeface="Times New Roman" panose="02020603050405020304" pitchFamily="18" charset="0"/>
              </a:rPr>
              <a:t>“</a:t>
            </a:r>
            <a:r>
              <a:rPr lang="en-GB" sz="1300" i="1">
                <a:solidFill>
                  <a:srgbClr val="004F6B"/>
                </a:solidFill>
                <a:effectLst/>
                <a:latin typeface="Poppins" panose="00000500000000000000" pitchFamily="2" charset="0"/>
                <a:ea typeface="Calibri" panose="020F0502020204030204" pitchFamily="34" charset="0"/>
                <a:cs typeface="Poppins" panose="00000500000000000000" pitchFamily="2" charset="0"/>
              </a:rPr>
              <a:t>I need vitamins and meds for a crippling condition but can’t afford it</a:t>
            </a:r>
            <a:r>
              <a:rPr lang="en-GB" sz="1300" i="1">
                <a:solidFill>
                  <a:srgbClr val="004F6B"/>
                </a:solidFill>
                <a:latin typeface="Poppins" panose="00000500000000000000" pitchFamily="2" charset="0"/>
                <a:ea typeface="Calibri" panose="020F0502020204030204" pitchFamily="34" charset="0"/>
                <a:cs typeface="Poppins" panose="00000500000000000000" pitchFamily="2" charset="0"/>
              </a:rPr>
              <a:t>”</a:t>
            </a:r>
            <a:endParaRPr lang="en-GB" sz="1300" i="1">
              <a:solidFill>
                <a:srgbClr val="004F6B"/>
              </a:solidFill>
              <a:effectLst/>
              <a:latin typeface="Poppins" panose="00000500000000000000" pitchFamily="2" charset="0"/>
              <a:ea typeface="Calibri" panose="020F0502020204030204" pitchFamily="34" charset="0"/>
              <a:cs typeface="Poppins" panose="00000500000000000000" pitchFamily="2" charset="0"/>
            </a:endParaRPr>
          </a:p>
          <a:p>
            <a:pPr marL="742950" lvl="1" indent="-285750">
              <a:lnSpc>
                <a:spcPct val="150000"/>
              </a:lnSpc>
              <a:buFont typeface="Arial" panose="020B0604020202020204" pitchFamily="34" charset="0"/>
              <a:buChar char="•"/>
            </a:pPr>
            <a:r>
              <a:rPr lang="en-GB" sz="1600">
                <a:solidFill>
                  <a:srgbClr val="004F6B"/>
                </a:solidFill>
                <a:latin typeface="Poppins" panose="00000500000000000000" pitchFamily="2" charset="0"/>
                <a:ea typeface="Calibri" panose="020F0502020204030204" pitchFamily="34" charset="0"/>
                <a:cs typeface="Poppins" panose="00000500000000000000" pitchFamily="2" charset="0"/>
              </a:rPr>
              <a:t>55% say their mental health is being affected</a:t>
            </a:r>
          </a:p>
          <a:p>
            <a:pPr lvl="1">
              <a:lnSpc>
                <a:spcPct val="150000"/>
              </a:lnSpc>
            </a:pPr>
            <a:r>
              <a:rPr lang="en-GB" sz="1600" i="1">
                <a:solidFill>
                  <a:srgbClr val="004F6B"/>
                </a:solidFill>
                <a:latin typeface="Helvetica Neue"/>
                <a:ea typeface="Times New Roman" panose="02020603050405020304" pitchFamily="18" charset="0"/>
                <a:cs typeface="Times New Roman" panose="02020603050405020304" pitchFamily="18" charset="0"/>
              </a:rPr>
              <a:t>	</a:t>
            </a:r>
            <a:r>
              <a:rPr lang="en-GB" sz="1300" i="1">
                <a:solidFill>
                  <a:srgbClr val="004F6B"/>
                </a:solidFill>
                <a:latin typeface="Helvetica Neue"/>
                <a:ea typeface="Times New Roman" panose="02020603050405020304" pitchFamily="18" charset="0"/>
                <a:cs typeface="Times New Roman" panose="02020603050405020304" pitchFamily="18" charset="0"/>
              </a:rPr>
              <a:t>“</a:t>
            </a:r>
            <a:r>
              <a:rPr lang="en-GB" sz="1300" i="1">
                <a:solidFill>
                  <a:srgbClr val="004F6B"/>
                </a:solidFill>
                <a:effectLst/>
                <a:latin typeface="Poppins" panose="00000500000000000000" pitchFamily="2" charset="0"/>
                <a:ea typeface="Times New Roman" panose="02020603050405020304" pitchFamily="18" charset="0"/>
                <a:cs typeface="Poppins" panose="00000500000000000000" pitchFamily="2" charset="0"/>
              </a:rPr>
              <a:t>It seems a bleak future”; “not going out”; “not able to eat properly” </a:t>
            </a:r>
          </a:p>
          <a:p>
            <a:pPr marL="742950" lvl="1" indent="-285750">
              <a:lnSpc>
                <a:spcPct val="150000"/>
              </a:lnSpc>
              <a:buFont typeface="Arial" panose="020B0604020202020204" pitchFamily="34" charset="0"/>
              <a:buChar char="•"/>
            </a:pPr>
            <a:r>
              <a:rPr lang="en-GB" sz="1750">
                <a:solidFill>
                  <a:srgbClr val="004F6B"/>
                </a:solidFill>
                <a:latin typeface="Poppins" panose="00000500000000000000" pitchFamily="2" charset="0"/>
                <a:ea typeface="Calibri" panose="020F0502020204030204" pitchFamily="34" charset="0"/>
                <a:cs typeface="Times New Roman" panose="02020603050405020304" pitchFamily="18" charset="0"/>
              </a:rPr>
              <a:t>31% say their physical health is being affected, many people saying from living in cold and damp homes</a:t>
            </a:r>
            <a:endParaRPr lang="en-GB" b="1">
              <a:solidFill>
                <a:srgbClr val="004F6B"/>
              </a:solidFill>
              <a:latin typeface="Poppins" panose="00000500000000000000" pitchFamily="2" charset="0"/>
              <a:ea typeface="Calibri" panose="020F0502020204030204" pitchFamily="34" charset="0"/>
              <a:cs typeface="Times New Roman" panose="02020603050405020304" pitchFamily="18" charset="0"/>
            </a:endParaRPr>
          </a:p>
          <a:p>
            <a:pPr marL="742950" lvl="1" indent="-285750">
              <a:lnSpc>
                <a:spcPct val="150000"/>
              </a:lnSpc>
              <a:buFont typeface="Courier New" panose="02070309020205020404" pitchFamily="49" charset="0"/>
              <a:buChar char="o"/>
            </a:pPr>
            <a:endParaRPr lang="en-GB" sz="1800">
              <a:solidFill>
                <a:srgbClr val="004F6B"/>
              </a:solidFill>
              <a:effectLst/>
              <a:latin typeface="Poppins" panose="00000500000000000000" pitchFamily="2" charset="0"/>
              <a:ea typeface="Calibri" panose="020F0502020204030204" pitchFamily="34" charset="0"/>
              <a:cs typeface="Times New Roman" panose="02020603050405020304" pitchFamily="18" charset="0"/>
            </a:endParaRPr>
          </a:p>
          <a:p>
            <a:pPr lvl="1">
              <a:lnSpc>
                <a:spcPct val="150000"/>
              </a:lnSpc>
            </a:pPr>
            <a:endParaRPr lang="en-GB">
              <a:solidFill>
                <a:srgbClr val="004F6B"/>
              </a:solidFill>
              <a:latin typeface="Poppins" panose="00000500000000000000" pitchFamily="2" charset="0"/>
              <a:ea typeface="Calibri" panose="020F0502020204030204" pitchFamily="34" charset="0"/>
              <a:cs typeface="Times New Roman" panose="02020603050405020304" pitchFamily="18" charset="0"/>
            </a:endParaRPr>
          </a:p>
        </p:txBody>
      </p:sp>
      <p:pic>
        <p:nvPicPr>
          <p:cNvPr id="21" name="Picture 20" descr="Icon&#10;&#10;Description automatically generated">
            <a:extLst>
              <a:ext uri="{FF2B5EF4-FFF2-40B4-BE49-F238E27FC236}">
                <a16:creationId xmlns:a16="http://schemas.microsoft.com/office/drawing/2014/main" id="{B482D559-FAF2-E948-53DF-3845CFE76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01912" y="128588"/>
            <a:ext cx="1042653" cy="1281112"/>
          </a:xfrm>
          <a:prstGeom prst="rect">
            <a:avLst/>
          </a:prstGeom>
        </p:spPr>
      </p:pic>
      <p:pic>
        <p:nvPicPr>
          <p:cNvPr id="25" name="Picture 24" descr="Icon&#10;&#10;Description automatically generated">
            <a:extLst>
              <a:ext uri="{FF2B5EF4-FFF2-40B4-BE49-F238E27FC236}">
                <a16:creationId xmlns:a16="http://schemas.microsoft.com/office/drawing/2014/main" id="{FDDE563C-92CA-1882-06CB-E9DA535E8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21" y="5459909"/>
            <a:ext cx="982817" cy="1207591"/>
          </a:xfrm>
          <a:prstGeom prst="rect">
            <a:avLst/>
          </a:prstGeom>
        </p:spPr>
      </p:pic>
      <p:sp>
        <p:nvSpPr>
          <p:cNvPr id="28" name="Rectangle 27">
            <a:extLst>
              <a:ext uri="{FF2B5EF4-FFF2-40B4-BE49-F238E27FC236}">
                <a16:creationId xmlns:a16="http://schemas.microsoft.com/office/drawing/2014/main" id="{CC47CADE-E40D-35E0-0D3C-81CFA28FA67B}"/>
              </a:ext>
            </a:extLst>
          </p:cNvPr>
          <p:cNvSpPr/>
          <p:nvPr/>
        </p:nvSpPr>
        <p:spPr>
          <a:xfrm>
            <a:off x="-11268" y="-3502"/>
            <a:ext cx="12203267" cy="6861502"/>
          </a:xfrm>
          <a:prstGeom prst="rect">
            <a:avLst/>
          </a:prstGeom>
          <a:noFill/>
          <a:ln w="38100">
            <a:solidFill>
              <a:srgbClr val="004F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Chart 7">
            <a:extLst>
              <a:ext uri="{FF2B5EF4-FFF2-40B4-BE49-F238E27FC236}">
                <a16:creationId xmlns:a16="http://schemas.microsoft.com/office/drawing/2014/main" id="{171393DC-D4AA-B451-B686-1162569B4B8C}"/>
              </a:ext>
            </a:extLst>
          </p:cNvPr>
          <p:cNvGraphicFramePr>
            <a:graphicFrameLocks/>
          </p:cNvGraphicFramePr>
          <p:nvPr/>
        </p:nvGraphicFramePr>
        <p:xfrm>
          <a:off x="5910316" y="3470734"/>
          <a:ext cx="4679256" cy="29188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E04E7E40-DAFE-53C4-8697-7FB991708EEB}"/>
              </a:ext>
            </a:extLst>
          </p:cNvPr>
          <p:cNvGraphicFramePr>
            <a:graphicFrameLocks/>
          </p:cNvGraphicFramePr>
          <p:nvPr/>
        </p:nvGraphicFramePr>
        <p:xfrm>
          <a:off x="7852886" y="1154302"/>
          <a:ext cx="4984828" cy="305347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5125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6498B3-BD2B-4F4D-7190-C8E8730B83C8}"/>
              </a:ext>
            </a:extLst>
          </p:cNvPr>
          <p:cNvSpPr txBox="1"/>
          <p:nvPr/>
        </p:nvSpPr>
        <p:spPr>
          <a:xfrm>
            <a:off x="3612873" y="139725"/>
            <a:ext cx="5600700" cy="1077218"/>
          </a:xfrm>
          <a:prstGeom prst="rect">
            <a:avLst/>
          </a:prstGeom>
          <a:noFill/>
        </p:spPr>
        <p:txBody>
          <a:bodyPr wrap="square" rtlCol="0">
            <a:spAutoFit/>
          </a:bodyPr>
          <a:lstStyle/>
          <a:p>
            <a:r>
              <a:rPr lang="en-GB" sz="4000" b="1">
                <a:solidFill>
                  <a:srgbClr val="004F6B"/>
                </a:solidFill>
                <a:latin typeface="Poppins" panose="00000500000000000000" pitchFamily="2" charset="0"/>
              </a:rPr>
              <a:t>Cost of Living Survey</a:t>
            </a:r>
          </a:p>
          <a:p>
            <a:pPr algn="ctr"/>
            <a:r>
              <a:rPr lang="en-GB" sz="2400" b="1" i="1">
                <a:solidFill>
                  <a:srgbClr val="004F6B"/>
                </a:solidFill>
                <a:latin typeface="Poppins" panose="00000500000000000000" pitchFamily="2" charset="0"/>
              </a:rPr>
              <a:t>January insights</a:t>
            </a:r>
          </a:p>
        </p:txBody>
      </p:sp>
      <p:pic>
        <p:nvPicPr>
          <p:cNvPr id="21" name="Picture 20" descr="Icon&#10;&#10;Description automatically generated">
            <a:extLst>
              <a:ext uri="{FF2B5EF4-FFF2-40B4-BE49-F238E27FC236}">
                <a16:creationId xmlns:a16="http://schemas.microsoft.com/office/drawing/2014/main" id="{B482D559-FAF2-E948-53DF-3845CFE76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001912" y="128588"/>
            <a:ext cx="1042653" cy="1281112"/>
          </a:xfrm>
          <a:prstGeom prst="rect">
            <a:avLst/>
          </a:prstGeom>
        </p:spPr>
      </p:pic>
      <p:sp>
        <p:nvSpPr>
          <p:cNvPr id="28" name="Rectangle 27">
            <a:extLst>
              <a:ext uri="{FF2B5EF4-FFF2-40B4-BE49-F238E27FC236}">
                <a16:creationId xmlns:a16="http://schemas.microsoft.com/office/drawing/2014/main" id="{CC47CADE-E40D-35E0-0D3C-81CFA28FA67B}"/>
              </a:ext>
            </a:extLst>
          </p:cNvPr>
          <p:cNvSpPr/>
          <p:nvPr/>
        </p:nvSpPr>
        <p:spPr>
          <a:xfrm>
            <a:off x="-11268" y="-3502"/>
            <a:ext cx="12203267" cy="6861502"/>
          </a:xfrm>
          <a:prstGeom prst="rect">
            <a:avLst/>
          </a:prstGeom>
          <a:noFill/>
          <a:ln w="38100">
            <a:solidFill>
              <a:srgbClr val="004F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9450B39B-2A7B-95EE-C934-5D9BBE7E1D6F}"/>
                  </a:ext>
                </a:extLst>
              </p14:cNvPr>
              <p14:cNvContentPartPr/>
              <p14:nvPr/>
            </p14:nvContentPartPr>
            <p14:xfrm>
              <a:off x="4027611" y="5823651"/>
              <a:ext cx="2160" cy="360"/>
            </p14:xfrm>
          </p:contentPart>
        </mc:Choice>
        <mc:Fallback>
          <p:pic>
            <p:nvPicPr>
              <p:cNvPr id="8" name="Ink 7">
                <a:extLst>
                  <a:ext uri="{FF2B5EF4-FFF2-40B4-BE49-F238E27FC236}">
                    <a16:creationId xmlns:a16="http://schemas.microsoft.com/office/drawing/2014/main" id="{9450B39B-2A7B-95EE-C934-5D9BBE7E1D6F}"/>
                  </a:ext>
                </a:extLst>
              </p:cNvPr>
              <p:cNvPicPr/>
              <p:nvPr/>
            </p:nvPicPr>
            <p:blipFill>
              <a:blip r:embed="rId4"/>
              <a:stretch>
                <a:fillRect/>
              </a:stretch>
            </p:blipFill>
            <p:spPr>
              <a:xfrm>
                <a:off x="4018611" y="5814651"/>
                <a:ext cx="19800" cy="18000"/>
              </a:xfrm>
              <a:prstGeom prst="rect">
                <a:avLst/>
              </a:prstGeom>
            </p:spPr>
          </p:pic>
        </mc:Fallback>
      </mc:AlternateContent>
      <p:pic>
        <p:nvPicPr>
          <p:cNvPr id="10" name="Picture 9" descr="A picture containing text&#10;&#10;Description automatically generated">
            <a:extLst>
              <a:ext uri="{FF2B5EF4-FFF2-40B4-BE49-F238E27FC236}">
                <a16:creationId xmlns:a16="http://schemas.microsoft.com/office/drawing/2014/main" id="{22FA2D5A-EFD3-9E32-0DAC-1307745F1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3573" y="6003632"/>
            <a:ext cx="2751999" cy="591170"/>
          </a:xfrm>
          <a:prstGeom prst="rect">
            <a:avLst/>
          </a:prstGeom>
        </p:spPr>
      </p:pic>
      <p:pic>
        <p:nvPicPr>
          <p:cNvPr id="25" name="Picture 24" descr="Icon&#10;&#10;Description automatically generated">
            <a:extLst>
              <a:ext uri="{FF2B5EF4-FFF2-40B4-BE49-F238E27FC236}">
                <a16:creationId xmlns:a16="http://schemas.microsoft.com/office/drawing/2014/main" id="{FDDE563C-92CA-1882-06CB-E9DA535E8A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21" y="5459909"/>
            <a:ext cx="982817" cy="1207591"/>
          </a:xfrm>
          <a:prstGeom prst="rect">
            <a:avLst/>
          </a:prstGeom>
        </p:spPr>
      </p:pic>
      <p:sp>
        <p:nvSpPr>
          <p:cNvPr id="2" name="TextBox 1">
            <a:extLst>
              <a:ext uri="{FF2B5EF4-FFF2-40B4-BE49-F238E27FC236}">
                <a16:creationId xmlns:a16="http://schemas.microsoft.com/office/drawing/2014/main" id="{676487C2-E76A-4CCB-DAB2-D7BE0451750E}"/>
              </a:ext>
            </a:extLst>
          </p:cNvPr>
          <p:cNvSpPr txBox="1"/>
          <p:nvPr/>
        </p:nvSpPr>
        <p:spPr>
          <a:xfrm>
            <a:off x="468392" y="1167809"/>
            <a:ext cx="3449858" cy="646331"/>
          </a:xfrm>
          <a:prstGeom prst="rect">
            <a:avLst/>
          </a:prstGeom>
          <a:noFill/>
        </p:spPr>
        <p:txBody>
          <a:bodyPr wrap="square" rtlCol="0">
            <a:spAutoFit/>
          </a:bodyPr>
          <a:lstStyle/>
          <a:p>
            <a:r>
              <a:rPr lang="en-GB" b="1">
                <a:solidFill>
                  <a:srgbClr val="004F6B"/>
                </a:solidFill>
                <a:latin typeface="Poppins Medium" panose="020B0502040204020203" pitchFamily="2" charset="0"/>
                <a:cs typeface="Poppins Medium" panose="020B0502040204020203" pitchFamily="2" charset="0"/>
              </a:rPr>
              <a:t>Awareness and use of services:</a:t>
            </a:r>
          </a:p>
        </p:txBody>
      </p:sp>
      <p:sp>
        <p:nvSpPr>
          <p:cNvPr id="3" name="TextBox 2">
            <a:extLst>
              <a:ext uri="{FF2B5EF4-FFF2-40B4-BE49-F238E27FC236}">
                <a16:creationId xmlns:a16="http://schemas.microsoft.com/office/drawing/2014/main" id="{F26A7142-3BBB-2310-1789-D988C2403C5A}"/>
              </a:ext>
            </a:extLst>
          </p:cNvPr>
          <p:cNvSpPr txBox="1"/>
          <p:nvPr/>
        </p:nvSpPr>
        <p:spPr>
          <a:xfrm>
            <a:off x="-102677" y="2062977"/>
            <a:ext cx="4121450" cy="3693319"/>
          </a:xfrm>
          <a:prstGeom prst="rect">
            <a:avLst/>
          </a:prstGeom>
          <a:noFill/>
        </p:spPr>
        <p:txBody>
          <a:bodyPr wrap="square" rtlCol="0">
            <a:spAutoFit/>
          </a:bodyPr>
          <a:lstStyle/>
          <a:p>
            <a:pPr marL="742950" lvl="1" indent="-285750">
              <a:lnSpc>
                <a:spcPct val="150000"/>
              </a:lnSpc>
              <a:buFont typeface="Arial" panose="020B0604020202020204" pitchFamily="34" charset="0"/>
              <a:buChar char="•"/>
            </a:pPr>
            <a:r>
              <a:rPr lang="en-GB">
                <a:solidFill>
                  <a:srgbClr val="004F6B"/>
                </a:solidFill>
                <a:latin typeface="Poppins" panose="00000500000000000000" pitchFamily="2" charset="0"/>
                <a:ea typeface="Calibri" panose="020F0502020204030204" pitchFamily="34" charset="0"/>
                <a:cs typeface="Times New Roman" panose="02020603050405020304" pitchFamily="18" charset="0"/>
              </a:rPr>
              <a:t>3% have used </a:t>
            </a:r>
            <a:r>
              <a:rPr lang="en-GB" u="sng">
                <a:solidFill>
                  <a:srgbClr val="004F6B"/>
                </a:solidFill>
                <a:latin typeface="Poppins" panose="00000500000000000000" pitchFamily="2" charset="0"/>
                <a:ea typeface="Calibri" panose="020F0502020204030204" pitchFamily="34" charset="0"/>
                <a:cs typeface="Times New Roman" panose="02020603050405020304" pitchFamily="18" charset="0"/>
              </a:rPr>
              <a:t>warm hubs</a:t>
            </a:r>
            <a:r>
              <a:rPr lang="en-GB">
                <a:solidFill>
                  <a:srgbClr val="004F6B"/>
                </a:solidFill>
                <a:latin typeface="Poppins" panose="00000500000000000000" pitchFamily="2" charset="0"/>
                <a:ea typeface="Calibri" panose="020F0502020204030204" pitchFamily="34" charset="0"/>
                <a:cs typeface="Times New Roman" panose="02020603050405020304" pitchFamily="18" charset="0"/>
              </a:rPr>
              <a:t>, but 16% unaware of them (82% aware but haven’t used)</a:t>
            </a:r>
          </a:p>
          <a:p>
            <a:pPr marL="742950" lvl="1" indent="-285750">
              <a:lnSpc>
                <a:spcPct val="150000"/>
              </a:lnSpc>
              <a:buFont typeface="Arial" panose="020B0604020202020204" pitchFamily="34" charset="0"/>
              <a:buChar char="•"/>
            </a:pPr>
            <a:r>
              <a:rPr lang="en-GB">
                <a:solidFill>
                  <a:srgbClr val="004F6B"/>
                </a:solidFill>
                <a:latin typeface="Poppins" panose="00000500000000000000" pitchFamily="2" charset="0"/>
                <a:ea typeface="Calibri" panose="020F0502020204030204" pitchFamily="34" charset="0"/>
                <a:cs typeface="Times New Roman" panose="02020603050405020304" pitchFamily="18" charset="0"/>
              </a:rPr>
              <a:t>5% have used </a:t>
            </a:r>
            <a:r>
              <a:rPr lang="en-GB" u="sng">
                <a:solidFill>
                  <a:srgbClr val="004F6B"/>
                </a:solidFill>
                <a:latin typeface="Poppins" panose="00000500000000000000" pitchFamily="2" charset="0"/>
                <a:ea typeface="Calibri" panose="020F0502020204030204" pitchFamily="34" charset="0"/>
                <a:cs typeface="Times New Roman" panose="02020603050405020304" pitchFamily="18" charset="0"/>
              </a:rPr>
              <a:t>food banks</a:t>
            </a:r>
            <a:r>
              <a:rPr lang="en-GB">
                <a:solidFill>
                  <a:srgbClr val="004F6B"/>
                </a:solidFill>
                <a:latin typeface="Poppins" panose="00000500000000000000" pitchFamily="2" charset="0"/>
                <a:ea typeface="Calibri" panose="020F0502020204030204" pitchFamily="34" charset="0"/>
                <a:cs typeface="Times New Roman" panose="02020603050405020304" pitchFamily="18" charset="0"/>
              </a:rPr>
              <a:t>, but 5% unaware of them (90% aware but haven’t used)</a:t>
            </a:r>
          </a:p>
          <a:p>
            <a:endParaRPr lang="en-GB"/>
          </a:p>
        </p:txBody>
      </p:sp>
      <p:graphicFrame>
        <p:nvGraphicFramePr>
          <p:cNvPr id="5" name="Chart 4">
            <a:extLst>
              <a:ext uri="{FF2B5EF4-FFF2-40B4-BE49-F238E27FC236}">
                <a16:creationId xmlns:a16="http://schemas.microsoft.com/office/drawing/2014/main" id="{52CE5B93-7405-7124-0668-56375A185247}"/>
              </a:ext>
            </a:extLst>
          </p:cNvPr>
          <p:cNvGraphicFramePr>
            <a:graphicFrameLocks/>
          </p:cNvGraphicFramePr>
          <p:nvPr/>
        </p:nvGraphicFramePr>
        <p:xfrm>
          <a:off x="3918250" y="1565303"/>
          <a:ext cx="7998803" cy="441735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860566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B4CE01-0E47-4B5B-9012-1F17243D334E}"/>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5400" kern="1200">
                <a:latin typeface="+mj-lt"/>
                <a:ea typeface="+mj-ea"/>
                <a:cs typeface="+mj-cs"/>
              </a:rPr>
              <a:t>The cost of living – update for 2023</a:t>
            </a:r>
          </a:p>
        </p:txBody>
      </p:sp>
      <p:sp>
        <p:nvSpPr>
          <p:cNvPr id="19"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74F60B7-EB86-4549-B5FA-BD6815D36B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51"/>
          <a:stretch/>
        </p:blipFill>
        <p:spPr bwMode="auto">
          <a:xfrm>
            <a:off x="4791456" y="5442412"/>
            <a:ext cx="6894576" cy="9408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ADA00776-2629-F090-6905-E906C1F0C8BB}"/>
              </a:ext>
            </a:extLst>
          </p:cNvPr>
          <p:cNvGraphicFramePr>
            <a:graphicFrameLocks noGrp="1"/>
          </p:cNvGraphicFramePr>
          <p:nvPr>
            <p:ph idx="1"/>
            <p:extLst>
              <p:ext uri="{D42A27DB-BD31-4B8C-83A1-F6EECF244321}">
                <p14:modId xmlns:p14="http://schemas.microsoft.com/office/powerpoint/2010/main" val="3617224759"/>
              </p:ext>
            </p:extLst>
          </p:nvPr>
        </p:nvGraphicFramePr>
        <p:xfrm>
          <a:off x="4791456" y="688834"/>
          <a:ext cx="6894576" cy="42788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11568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2B4CE01-0E47-4B5B-9012-1F17243D334E}"/>
              </a:ext>
            </a:extLst>
          </p:cNvPr>
          <p:cNvSpPr>
            <a:spLocks noGrp="1"/>
          </p:cNvSpPr>
          <p:nvPr>
            <p:ph type="title"/>
          </p:nvPr>
        </p:nvSpPr>
        <p:spPr>
          <a:xfrm>
            <a:off x="630936" y="630936"/>
            <a:ext cx="3599688" cy="1463040"/>
          </a:xfrm>
        </p:spPr>
        <p:txBody>
          <a:bodyPr anchor="ctr">
            <a:normAutofit/>
          </a:bodyPr>
          <a:lstStyle/>
          <a:p>
            <a:r>
              <a:rPr lang="en-GB" sz="4800">
                <a:solidFill>
                  <a:srgbClr val="FFFFFF"/>
                </a:solidFill>
              </a:rPr>
              <a:t>Inflation</a:t>
            </a:r>
          </a:p>
        </p:txBody>
      </p:sp>
      <p:sp>
        <p:nvSpPr>
          <p:cNvPr id="14"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914045B-B571-472C-A7AE-8DD1ED462D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051"/>
          <a:stretch/>
        </p:blipFill>
        <p:spPr bwMode="auto">
          <a:xfrm>
            <a:off x="5961413" y="5806360"/>
            <a:ext cx="6098098" cy="8321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ADA00776-2629-F090-6905-E906C1F0C8BB}"/>
              </a:ext>
            </a:extLst>
          </p:cNvPr>
          <p:cNvGraphicFramePr>
            <a:graphicFrameLocks noGrp="1"/>
          </p:cNvGraphicFramePr>
          <p:nvPr>
            <p:ph idx="1"/>
            <p:extLst>
              <p:ext uri="{D42A27DB-BD31-4B8C-83A1-F6EECF244321}">
                <p14:modId xmlns:p14="http://schemas.microsoft.com/office/powerpoint/2010/main" val="1016873264"/>
              </p:ext>
            </p:extLst>
          </p:nvPr>
        </p:nvGraphicFramePr>
        <p:xfrm>
          <a:off x="1880260" y="3132703"/>
          <a:ext cx="8431480" cy="24541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06469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FACE20-2C56-4416-B830-E70194FFEA48}"/>
              </a:ext>
            </a:extLst>
          </p:cNvPr>
          <p:cNvPicPr>
            <a:picLocks noChangeAspect="1"/>
          </p:cNvPicPr>
          <p:nvPr/>
        </p:nvPicPr>
        <p:blipFill rotWithShape="1">
          <a:blip r:embed="rId2"/>
          <a:srcRect l="-1" t="8494" r="-1521"/>
          <a:stretch/>
        </p:blipFill>
        <p:spPr>
          <a:xfrm>
            <a:off x="0" y="0"/>
            <a:ext cx="8747599" cy="5795659"/>
          </a:xfrm>
          <a:prstGeom prst="rect">
            <a:avLst/>
          </a:prstGeom>
        </p:spPr>
      </p:pic>
      <p:sp>
        <p:nvSpPr>
          <p:cNvPr id="4" name="TextBox 3">
            <a:extLst>
              <a:ext uri="{FF2B5EF4-FFF2-40B4-BE49-F238E27FC236}">
                <a16:creationId xmlns:a16="http://schemas.microsoft.com/office/drawing/2014/main" id="{925540D6-62E3-4C62-9848-A407EE3A3875}"/>
              </a:ext>
            </a:extLst>
          </p:cNvPr>
          <p:cNvSpPr txBox="1"/>
          <p:nvPr/>
        </p:nvSpPr>
        <p:spPr>
          <a:xfrm flipH="1">
            <a:off x="8747599" y="1799415"/>
            <a:ext cx="3582389" cy="707886"/>
          </a:xfrm>
          <a:prstGeom prst="rect">
            <a:avLst/>
          </a:prstGeom>
          <a:noFill/>
        </p:spPr>
        <p:txBody>
          <a:bodyPr wrap="square">
            <a:spAutoFit/>
          </a:bodyPr>
          <a:lstStyle/>
          <a:p>
            <a:r>
              <a:rPr lang="en-GB" sz="20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Report a missing £650/£150  Cost of Living Payment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BFB8187-0C66-4CE9-A379-F6314C8BA32A}"/>
              </a:ext>
            </a:extLst>
          </p:cNvPr>
          <p:cNvSpPr txBox="1"/>
          <p:nvPr/>
        </p:nvSpPr>
        <p:spPr>
          <a:xfrm flipH="1">
            <a:off x="8835242" y="2628781"/>
            <a:ext cx="3356758" cy="1600438"/>
          </a:xfrm>
          <a:prstGeom prst="rect">
            <a:avLst/>
          </a:prstGeom>
          <a:noFill/>
        </p:spPr>
        <p:txBody>
          <a:bodyPr wrap="square">
            <a:spAutoFit/>
          </a:bodyPr>
          <a:lstStyle/>
          <a:p>
            <a:pPr algn="l"/>
            <a:endParaRPr lang="en-GB" b="0" i="0">
              <a:solidFill>
                <a:srgbClr val="0B0C0C"/>
              </a:solidFill>
              <a:effectLst/>
              <a:latin typeface="GDS Transport"/>
            </a:endParaRPr>
          </a:p>
          <a:p>
            <a:pPr algn="l"/>
            <a:r>
              <a:rPr lang="en-GB" sz="2000" b="0" i="0">
                <a:solidFill>
                  <a:srgbClr val="0B0C0C"/>
                </a:solidFill>
                <a:effectLst/>
                <a:latin typeface="GDS Transport"/>
              </a:rPr>
              <a:t>If the £300 Pensioner payment has not been paid by 13 January 2023, </a:t>
            </a:r>
            <a:r>
              <a:rPr lang="en-GB" sz="2000" b="0" i="0">
                <a:solidFill>
                  <a:srgbClr val="1D70B8"/>
                </a:solidFill>
                <a:effectLst/>
                <a:latin typeface="GDS Transport"/>
                <a:hlinkClick r:id="rId4"/>
              </a:rPr>
              <a:t>contact the Winter Fuel Payment Centre</a:t>
            </a:r>
            <a:r>
              <a:rPr lang="en-GB" sz="2000" b="0" i="0">
                <a:solidFill>
                  <a:srgbClr val="0B0C0C"/>
                </a:solidFill>
                <a:effectLst/>
                <a:latin typeface="GDS Transport"/>
              </a:rPr>
              <a:t>.</a:t>
            </a:r>
          </a:p>
        </p:txBody>
      </p:sp>
      <p:pic>
        <p:nvPicPr>
          <p:cNvPr id="5" name="Picture 4">
            <a:extLst>
              <a:ext uri="{FF2B5EF4-FFF2-40B4-BE49-F238E27FC236}">
                <a16:creationId xmlns:a16="http://schemas.microsoft.com/office/drawing/2014/main" id="{AB2AC0A5-8DF9-4F5D-AEBC-192B0D94E9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2051"/>
          <a:stretch/>
        </p:blipFill>
        <p:spPr bwMode="auto">
          <a:xfrm>
            <a:off x="4865242" y="5917139"/>
            <a:ext cx="6894576" cy="9408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04BADF-AA2D-4B40-AD66-AE479E7390E2}"/>
              </a:ext>
            </a:extLst>
          </p:cNvPr>
          <p:cNvSpPr txBox="1"/>
          <p:nvPr/>
        </p:nvSpPr>
        <p:spPr>
          <a:xfrm>
            <a:off x="8800209" y="253376"/>
            <a:ext cx="6168188" cy="1200329"/>
          </a:xfrm>
          <a:prstGeom prst="rect">
            <a:avLst/>
          </a:prstGeom>
          <a:noFill/>
        </p:spPr>
        <p:txBody>
          <a:bodyPr wrap="square">
            <a:spAutoFit/>
          </a:bodyPr>
          <a:lstStyle/>
          <a:p>
            <a:r>
              <a:rPr lang="en-GB" sz="2400" b="1">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April 2022 – 2023 </a:t>
            </a:r>
          </a:p>
          <a:p>
            <a:r>
              <a:rPr lang="en-GB" sz="2400" b="1">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Cost of Living Support</a:t>
            </a:r>
          </a:p>
          <a:p>
            <a:r>
              <a:rPr lang="en-GB" sz="2400" b="1">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from DWP</a:t>
            </a:r>
          </a:p>
        </p:txBody>
      </p:sp>
    </p:spTree>
    <p:extLst>
      <p:ext uri="{BB962C8B-B14F-4D97-AF65-F5344CB8AC3E}">
        <p14:creationId xmlns:p14="http://schemas.microsoft.com/office/powerpoint/2010/main" val="595385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635CCC-40A9-49E8-9D3E-DBAF9F8FECB6}"/>
              </a:ext>
            </a:extLst>
          </p:cNvPr>
          <p:cNvPicPr>
            <a:picLocks noChangeAspect="1"/>
          </p:cNvPicPr>
          <p:nvPr/>
        </p:nvPicPr>
        <p:blipFill>
          <a:blip r:embed="rId2"/>
          <a:stretch>
            <a:fillRect/>
          </a:stretch>
        </p:blipFill>
        <p:spPr>
          <a:xfrm>
            <a:off x="4010526" y="141937"/>
            <a:ext cx="7892716" cy="1349979"/>
          </a:xfrm>
          <a:prstGeom prst="rect">
            <a:avLst/>
          </a:prstGeom>
        </p:spPr>
      </p:pic>
      <p:pic>
        <p:nvPicPr>
          <p:cNvPr id="3" name="Picture 2" descr="A person pushing a shopping cart&#10;&#10;Description automatically generated with medium confidence">
            <a:extLst>
              <a:ext uri="{FF2B5EF4-FFF2-40B4-BE49-F238E27FC236}">
                <a16:creationId xmlns:a16="http://schemas.microsoft.com/office/drawing/2014/main" id="{9709DF68-A32C-4F6F-9309-3E40739C96E9}"/>
              </a:ext>
            </a:extLst>
          </p:cNvPr>
          <p:cNvPicPr>
            <a:picLocks noChangeAspect="1"/>
          </p:cNvPicPr>
          <p:nvPr/>
        </p:nvPicPr>
        <p:blipFill rotWithShape="1">
          <a:blip r:embed="rId3"/>
          <a:srcRect l="16701" t="5855" r="10160" b="-5855"/>
          <a:stretch/>
        </p:blipFill>
        <p:spPr>
          <a:xfrm>
            <a:off x="9111917" y="1892749"/>
            <a:ext cx="2882547" cy="2211240"/>
          </a:xfrm>
          <a:prstGeom prst="rect">
            <a:avLst/>
          </a:prstGeom>
        </p:spPr>
      </p:pic>
      <p:pic>
        <p:nvPicPr>
          <p:cNvPr id="4" name="Picture 3" descr="Two people looking at a paper&#10;&#10;Description automatically generated with medium confidence">
            <a:extLst>
              <a:ext uri="{FF2B5EF4-FFF2-40B4-BE49-F238E27FC236}">
                <a16:creationId xmlns:a16="http://schemas.microsoft.com/office/drawing/2014/main" id="{3BEE9409-F441-433E-B49C-3B40BEC39CEA}"/>
              </a:ext>
            </a:extLst>
          </p:cNvPr>
          <p:cNvPicPr>
            <a:picLocks noChangeAspect="1"/>
          </p:cNvPicPr>
          <p:nvPr/>
        </p:nvPicPr>
        <p:blipFill>
          <a:blip r:embed="rId4"/>
          <a:stretch>
            <a:fillRect/>
          </a:stretch>
        </p:blipFill>
        <p:spPr>
          <a:xfrm>
            <a:off x="9111917" y="4333938"/>
            <a:ext cx="2882547" cy="2211240"/>
          </a:xfrm>
          <a:prstGeom prst="rect">
            <a:avLst/>
          </a:prstGeom>
        </p:spPr>
      </p:pic>
      <p:sp>
        <p:nvSpPr>
          <p:cNvPr id="6" name="TextBox 5">
            <a:extLst>
              <a:ext uri="{FF2B5EF4-FFF2-40B4-BE49-F238E27FC236}">
                <a16:creationId xmlns:a16="http://schemas.microsoft.com/office/drawing/2014/main" id="{270D56FD-8910-4B3D-82E7-DA54C14078D4}"/>
              </a:ext>
            </a:extLst>
          </p:cNvPr>
          <p:cNvSpPr txBox="1"/>
          <p:nvPr/>
        </p:nvSpPr>
        <p:spPr>
          <a:xfrm>
            <a:off x="320841" y="1892749"/>
            <a:ext cx="8678779" cy="1200329"/>
          </a:xfrm>
          <a:prstGeom prst="rect">
            <a:avLst/>
          </a:prstGeom>
          <a:noFill/>
        </p:spPr>
        <p:txBody>
          <a:bodyPr wrap="square">
            <a:spAutoFit/>
          </a:bodyPr>
          <a:lstStyle/>
          <a:p>
            <a:r>
              <a:rPr lang="en-GB" sz="1800"/>
              <a:t>The £900 payment for people on means-tested benefits will go direct to bank accounts in three payment.  There will also be a separate £150 for disabled people (including children) getting DLA, PIP or Attendance Allowance, and £300 for all pensioners on top of their usual £200 Winter Fuel Payments. </a:t>
            </a:r>
          </a:p>
        </p:txBody>
      </p:sp>
      <p:sp>
        <p:nvSpPr>
          <p:cNvPr id="7" name="Title 6">
            <a:extLst>
              <a:ext uri="{FF2B5EF4-FFF2-40B4-BE49-F238E27FC236}">
                <a16:creationId xmlns:a16="http://schemas.microsoft.com/office/drawing/2014/main" id="{D6D7FEEC-CFFE-41D5-8904-BB4ACB63E38A}"/>
              </a:ext>
            </a:extLst>
          </p:cNvPr>
          <p:cNvSpPr>
            <a:spLocks noGrp="1"/>
          </p:cNvSpPr>
          <p:nvPr>
            <p:ph type="title"/>
          </p:nvPr>
        </p:nvSpPr>
        <p:spPr>
          <a:xfrm>
            <a:off x="37590" y="565785"/>
            <a:ext cx="10515600" cy="1325563"/>
          </a:xfrm>
        </p:spPr>
        <p:txBody>
          <a:bodyPr>
            <a:normAutofit/>
          </a:bodyPr>
          <a:lstStyle/>
          <a:p>
            <a:r>
              <a:rPr lang="en-GB" sz="3600" b="1"/>
              <a:t>April 2023 onwards</a:t>
            </a:r>
          </a:p>
        </p:txBody>
      </p:sp>
      <p:graphicFrame>
        <p:nvGraphicFramePr>
          <p:cNvPr id="10" name="Diagram 7">
            <a:extLst>
              <a:ext uri="{FF2B5EF4-FFF2-40B4-BE49-F238E27FC236}">
                <a16:creationId xmlns:a16="http://schemas.microsoft.com/office/drawing/2014/main" id="{9A3C6FDE-6380-9DB3-9321-520520671FCE}"/>
              </a:ext>
            </a:extLst>
          </p:cNvPr>
          <p:cNvGraphicFramePr/>
          <p:nvPr/>
        </p:nvGraphicFramePr>
        <p:xfrm>
          <a:off x="625642" y="3106590"/>
          <a:ext cx="7154779" cy="36094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AlternateContent xmlns:mc="http://schemas.openxmlformats.org/markup-compatibility/2006">
        <mc:Choice xmlns:p14="http://schemas.microsoft.com/office/powerpoint/2010/main" Requires="p14">
          <p:contentPart p14:bwMode="auto" r:id="rId10">
            <p14:nvContentPartPr>
              <p14:cNvPr id="9" name="Ink 8">
                <a:extLst>
                  <a:ext uri="{FF2B5EF4-FFF2-40B4-BE49-F238E27FC236}">
                    <a16:creationId xmlns:a16="http://schemas.microsoft.com/office/drawing/2014/main" id="{EB39B298-FE70-4E91-932D-384144756063}"/>
                  </a:ext>
                </a:extLst>
              </p14:cNvPr>
              <p14:cNvContentPartPr/>
              <p14:nvPr/>
            </p14:nvContentPartPr>
            <p14:xfrm>
              <a:off x="35215" y="1518282"/>
              <a:ext cx="3531240" cy="124200"/>
            </p14:xfrm>
          </p:contentPart>
        </mc:Choice>
        <mc:Fallback>
          <p:pic>
            <p:nvPicPr>
              <p:cNvPr id="9" name="Ink 8">
                <a:extLst>
                  <a:ext uri="{FF2B5EF4-FFF2-40B4-BE49-F238E27FC236}">
                    <a16:creationId xmlns:a16="http://schemas.microsoft.com/office/drawing/2014/main" id="{EB39B298-FE70-4E91-932D-384144756063}"/>
                  </a:ext>
                </a:extLst>
              </p:cNvPr>
              <p:cNvPicPr/>
              <p:nvPr/>
            </p:nvPicPr>
            <p:blipFill>
              <a:blip r:embed="rId11"/>
              <a:stretch>
                <a:fillRect/>
              </a:stretch>
            </p:blipFill>
            <p:spPr>
              <a:xfrm>
                <a:off x="17215" y="1500282"/>
                <a:ext cx="3566880" cy="159840"/>
              </a:xfrm>
              <a:prstGeom prst="rect">
                <a:avLst/>
              </a:prstGeom>
            </p:spPr>
          </p:pic>
        </mc:Fallback>
      </mc:AlternateContent>
    </p:spTree>
    <p:extLst>
      <p:ext uri="{BB962C8B-B14F-4D97-AF65-F5344CB8AC3E}">
        <p14:creationId xmlns:p14="http://schemas.microsoft.com/office/powerpoint/2010/main" val="80243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1145183D1D1343831F160C9C09CCD4" ma:contentTypeVersion="10" ma:contentTypeDescription="Create a new document." ma:contentTypeScope="" ma:versionID="30a94cc8bb0630ec191b1bff8c4a8dfb">
  <xsd:schema xmlns:xsd="http://www.w3.org/2001/XMLSchema" xmlns:xs="http://www.w3.org/2001/XMLSchema" xmlns:p="http://schemas.microsoft.com/office/2006/metadata/properties" xmlns:ns2="1fdb0273-389d-4bd8-bfda-8f93fd6f81aa" xmlns:ns3="0ad3a45f-0b82-4372-a488-a08a97e95b4a" targetNamespace="http://schemas.microsoft.com/office/2006/metadata/properties" ma:root="true" ma:fieldsID="4b69a34886a322b430f7a345edd0fbda" ns2:_="" ns3:_="">
    <xsd:import namespace="1fdb0273-389d-4bd8-bfda-8f93fd6f81aa"/>
    <xsd:import namespace="0ad3a45f-0b82-4372-a488-a08a97e95b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db0273-389d-4bd8-bfda-8f93fd6f8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cecac4d-2ae6-4b11-90e2-d65a676b88c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d3a45f-0b82-4372-a488-a08a97e95b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e53a890-b9dc-4354-a573-0fa6d1988436}" ma:internalName="TaxCatchAll" ma:showField="CatchAllData" ma:web="0ad3a45f-0b82-4372-a488-a08a97e95b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fdb0273-389d-4bd8-bfda-8f93fd6f81aa">
      <Terms xmlns="http://schemas.microsoft.com/office/infopath/2007/PartnerControls"/>
    </lcf76f155ced4ddcb4097134ff3c332f>
    <TaxCatchAll xmlns="0ad3a45f-0b82-4372-a488-a08a97e95b4a" xsi:nil="true"/>
    <SharedWithUsers xmlns="0ad3a45f-0b82-4372-a488-a08a97e95b4a">
      <UserInfo>
        <DisplayName>Gary Vaux</DisplayName>
        <AccountId>46</AccountId>
        <AccountType/>
      </UserInfo>
      <UserInfo>
        <DisplayName>Benjamin Negus</DisplayName>
        <AccountId>18</AccountId>
        <AccountType/>
      </UserInfo>
      <UserInfo>
        <DisplayName>Kristy Thakur</DisplayName>
        <AccountId>24</AccountId>
        <AccountType/>
      </UserInfo>
      <UserInfo>
        <DisplayName>Matt Mardle</DisplayName>
        <AccountId>13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7F07F5-B7E8-4361-84E5-42DB967C0B38}">
  <ds:schemaRefs>
    <ds:schemaRef ds:uri="0ad3a45f-0b82-4372-a488-a08a97e95b4a"/>
    <ds:schemaRef ds:uri="1fdb0273-389d-4bd8-bfda-8f93fd6f81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AE03F3-22A6-4F52-B1DC-21FAF7C88335}">
  <ds:schemaRefs>
    <ds:schemaRef ds:uri="0ad3a45f-0b82-4372-a488-a08a97e95b4a"/>
    <ds:schemaRef ds:uri="1fdb0273-389d-4bd8-bfda-8f93fd6f81a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3932526-C6F0-4DFD-88A3-4BCDB9F78A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29</Slides>
  <Notes>23</Notes>
  <HiddenSlides>0</HiddenSlide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1_Office Theme</vt:lpstr>
      <vt:lpstr>Supporting with  the Cost of Living  What frontline professionals  need to know </vt:lpstr>
      <vt:lpstr>Welcome – Why we are here </vt:lpstr>
      <vt:lpstr>PowerPoint Presentation</vt:lpstr>
      <vt:lpstr>PowerPoint Presentation</vt:lpstr>
      <vt:lpstr>PowerPoint Presentation</vt:lpstr>
      <vt:lpstr>The cost of living – update for 2023</vt:lpstr>
      <vt:lpstr>Inflation</vt:lpstr>
      <vt:lpstr>PowerPoint Presentation</vt:lpstr>
      <vt:lpstr>April 2023 onwards</vt:lpstr>
      <vt:lpstr>The April 2023 changes </vt:lpstr>
      <vt:lpstr>Free School Meals and Pension Credits</vt:lpstr>
      <vt:lpstr>Warm Spaces </vt:lpstr>
      <vt:lpstr>What help is out there in Hertfordshire? </vt:lpstr>
      <vt:lpstr>Age UK Hertfordshire  Information &amp; Advice Service Increased Demand</vt:lpstr>
      <vt:lpstr>Age UK Hertfordshire</vt:lpstr>
      <vt:lpstr>PowerPoint Presentation</vt:lpstr>
      <vt:lpstr>PowerPoint Presentation</vt:lpstr>
      <vt:lpstr>Citizens Advice Hertfordshire</vt:lpstr>
      <vt:lpstr>PowerPoint Presentation</vt:lpstr>
      <vt:lpstr>   Money Advice Unit </vt:lpstr>
      <vt:lpstr>PowerPoint Presentation</vt:lpstr>
      <vt:lpstr>PowerPoint Presentation</vt:lpstr>
      <vt:lpstr>PowerPoint Presentation</vt:lpstr>
      <vt:lpstr>PowerPoint Presentation</vt:lpstr>
      <vt:lpstr>Healthy Lifestyle training</vt:lpstr>
      <vt:lpstr>Hertfordshire single access point for support through HertsHelp</vt:lpstr>
      <vt:lpstr>Partner activity</vt:lpstr>
      <vt:lpstr>“Here for you this winter”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corporate and strategic issues</dc:title>
  <dc:creator>Deborah Kingsley</dc:creator>
  <cp:revision>1</cp:revision>
  <dcterms:created xsi:type="dcterms:W3CDTF">2022-06-03T14:18:28Z</dcterms:created>
  <dcterms:modified xsi:type="dcterms:W3CDTF">2023-01-10T12:55:30Z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0x010100F41145183D1D1343831F160C9C09CCD4</vt:lpwstr>
  </property>
  <property fmtid="{D5CDD505-2E9C-101B-9397-08002B2CF9AE}" pid="3" name="MediaServiceImageTags">
    <vt:lpwstr/>
  </property>
</Properties>
</file>