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7" r:id="rId3"/>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67" autoAdjust="0"/>
    <p:restoredTop sz="86415" autoAdjust="0"/>
  </p:normalViewPr>
  <p:slideViewPr>
    <p:cSldViewPr snapToGrid="0">
      <p:cViewPr>
        <p:scale>
          <a:sx n="32" d="100"/>
          <a:sy n="32" d="100"/>
        </p:scale>
        <p:origin x="604" y="4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213832-5AC8-45CA-8AC2-E76B6647EECD}" type="datetimeFigureOut">
              <a:rPr lang="en-GB" smtClean="0"/>
              <a:t>01/06/2022</a:t>
            </a:fld>
            <a:endParaRPr lang="en-GB"/>
          </a:p>
        </p:txBody>
      </p:sp>
      <p:sp>
        <p:nvSpPr>
          <p:cNvPr id="4" name="Slide Image Placeholder 3"/>
          <p:cNvSpPr>
            <a:spLocks noGrp="1" noRot="1" noChangeAspect="1"/>
          </p:cNvSpPr>
          <p:nvPr>
            <p:ph type="sldImg" idx="2"/>
          </p:nvPr>
        </p:nvSpPr>
        <p:spPr>
          <a:xfrm>
            <a:off x="2560638" y="1143000"/>
            <a:ext cx="173672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F70EBF-27E5-4A9E-A6F2-4611CD70D183}" type="slidenum">
              <a:rPr lang="en-GB" smtClean="0"/>
              <a:t>‹#›</a:t>
            </a:fld>
            <a:endParaRPr lang="en-GB"/>
          </a:p>
        </p:txBody>
      </p:sp>
    </p:spTree>
    <p:extLst>
      <p:ext uri="{BB962C8B-B14F-4D97-AF65-F5344CB8AC3E}">
        <p14:creationId xmlns:p14="http://schemas.microsoft.com/office/powerpoint/2010/main" val="4091779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F70EBF-27E5-4A9E-A6F2-4611CD70D183}" type="slidenum">
              <a:rPr lang="en-GB" smtClean="0"/>
              <a:t>2</a:t>
            </a:fld>
            <a:endParaRPr lang="en-GB"/>
          </a:p>
        </p:txBody>
      </p:sp>
    </p:spTree>
    <p:extLst>
      <p:ext uri="{BB962C8B-B14F-4D97-AF65-F5344CB8AC3E}">
        <p14:creationId xmlns:p14="http://schemas.microsoft.com/office/powerpoint/2010/main" val="3504669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0F27E24-7640-432E-BD95-BFE165504556}" type="datetimeFigureOut">
              <a:rPr lang="en-GB" smtClean="0"/>
              <a:t>01/06/2022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CA602F-1BF6-40B2-B30F-57FE42828C90}" type="slidenum">
              <a:rPr lang="en-GB" smtClean="0"/>
              <a:t>‹#›</a:t>
            </a:fld>
            <a:endParaRPr lang="en-GB"/>
          </a:p>
        </p:txBody>
      </p:sp>
    </p:spTree>
    <p:extLst>
      <p:ext uri="{BB962C8B-B14F-4D97-AF65-F5344CB8AC3E}">
        <p14:creationId xmlns:p14="http://schemas.microsoft.com/office/powerpoint/2010/main" val="709958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F27E24-7640-432E-BD95-BFE165504556}" type="datetimeFigureOut">
              <a:rPr lang="en-GB" smtClean="0"/>
              <a:t>01/06/2022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CA602F-1BF6-40B2-B30F-57FE42828C90}" type="slidenum">
              <a:rPr lang="en-GB" smtClean="0"/>
              <a:t>‹#›</a:t>
            </a:fld>
            <a:endParaRPr lang="en-GB"/>
          </a:p>
        </p:txBody>
      </p:sp>
    </p:spTree>
    <p:extLst>
      <p:ext uri="{BB962C8B-B14F-4D97-AF65-F5344CB8AC3E}">
        <p14:creationId xmlns:p14="http://schemas.microsoft.com/office/powerpoint/2010/main" val="1498881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F27E24-7640-432E-BD95-BFE165504556}" type="datetimeFigureOut">
              <a:rPr lang="en-GB" smtClean="0"/>
              <a:t>01/06/2022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CA602F-1BF6-40B2-B30F-57FE42828C90}" type="slidenum">
              <a:rPr lang="en-GB" smtClean="0"/>
              <a:t>‹#›</a:t>
            </a:fld>
            <a:endParaRPr lang="en-GB"/>
          </a:p>
        </p:txBody>
      </p:sp>
    </p:spTree>
    <p:extLst>
      <p:ext uri="{BB962C8B-B14F-4D97-AF65-F5344CB8AC3E}">
        <p14:creationId xmlns:p14="http://schemas.microsoft.com/office/powerpoint/2010/main" val="590235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F27E24-7640-432E-BD95-BFE165504556}" type="datetimeFigureOut">
              <a:rPr lang="en-GB" smtClean="0"/>
              <a:t>01/06/2022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CA602F-1BF6-40B2-B30F-57FE42828C90}" type="slidenum">
              <a:rPr lang="en-GB" smtClean="0"/>
              <a:t>‹#›</a:t>
            </a:fld>
            <a:endParaRPr lang="en-GB"/>
          </a:p>
        </p:txBody>
      </p:sp>
    </p:spTree>
    <p:extLst>
      <p:ext uri="{BB962C8B-B14F-4D97-AF65-F5344CB8AC3E}">
        <p14:creationId xmlns:p14="http://schemas.microsoft.com/office/powerpoint/2010/main" val="3367656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F27E24-7640-432E-BD95-BFE165504556}" type="datetimeFigureOut">
              <a:rPr lang="en-GB" smtClean="0"/>
              <a:t>01/06/2022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CCA602F-1BF6-40B2-B30F-57FE42828C90}" type="slidenum">
              <a:rPr lang="en-GB" smtClean="0"/>
              <a:t>‹#›</a:t>
            </a:fld>
            <a:endParaRPr lang="en-GB"/>
          </a:p>
        </p:txBody>
      </p:sp>
    </p:spTree>
    <p:extLst>
      <p:ext uri="{BB962C8B-B14F-4D97-AF65-F5344CB8AC3E}">
        <p14:creationId xmlns:p14="http://schemas.microsoft.com/office/powerpoint/2010/main" val="3416338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0F27E24-7640-432E-BD95-BFE165504556}" type="datetimeFigureOut">
              <a:rPr lang="en-GB" smtClean="0"/>
              <a:t>01/06/2022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CA602F-1BF6-40B2-B30F-57FE42828C90}" type="slidenum">
              <a:rPr lang="en-GB" smtClean="0"/>
              <a:t>‹#›</a:t>
            </a:fld>
            <a:endParaRPr lang="en-GB"/>
          </a:p>
        </p:txBody>
      </p:sp>
    </p:spTree>
    <p:extLst>
      <p:ext uri="{BB962C8B-B14F-4D97-AF65-F5344CB8AC3E}">
        <p14:creationId xmlns:p14="http://schemas.microsoft.com/office/powerpoint/2010/main" val="1421020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0F27E24-7640-432E-BD95-BFE165504556}" type="datetimeFigureOut">
              <a:rPr lang="en-GB" smtClean="0"/>
              <a:t>01/06/2022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CCA602F-1BF6-40B2-B30F-57FE42828C90}" type="slidenum">
              <a:rPr lang="en-GB" smtClean="0"/>
              <a:t>‹#›</a:t>
            </a:fld>
            <a:endParaRPr lang="en-GB"/>
          </a:p>
        </p:txBody>
      </p:sp>
    </p:spTree>
    <p:extLst>
      <p:ext uri="{BB962C8B-B14F-4D97-AF65-F5344CB8AC3E}">
        <p14:creationId xmlns:p14="http://schemas.microsoft.com/office/powerpoint/2010/main" val="4247671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0F27E24-7640-432E-BD95-BFE165504556}" type="datetimeFigureOut">
              <a:rPr lang="en-GB" smtClean="0"/>
              <a:t>01/06/2022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CCA602F-1BF6-40B2-B30F-57FE42828C90}" type="slidenum">
              <a:rPr lang="en-GB" smtClean="0"/>
              <a:t>‹#›</a:t>
            </a:fld>
            <a:endParaRPr lang="en-GB"/>
          </a:p>
        </p:txBody>
      </p:sp>
    </p:spTree>
    <p:extLst>
      <p:ext uri="{BB962C8B-B14F-4D97-AF65-F5344CB8AC3E}">
        <p14:creationId xmlns:p14="http://schemas.microsoft.com/office/powerpoint/2010/main" val="2413264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F27E24-7640-432E-BD95-BFE165504556}" type="datetimeFigureOut">
              <a:rPr lang="en-GB" smtClean="0"/>
              <a:t>01/06/2022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CCA602F-1BF6-40B2-B30F-57FE42828C90}" type="slidenum">
              <a:rPr lang="en-GB" smtClean="0"/>
              <a:t>‹#›</a:t>
            </a:fld>
            <a:endParaRPr lang="en-GB"/>
          </a:p>
        </p:txBody>
      </p:sp>
    </p:spTree>
    <p:extLst>
      <p:ext uri="{BB962C8B-B14F-4D97-AF65-F5344CB8AC3E}">
        <p14:creationId xmlns:p14="http://schemas.microsoft.com/office/powerpoint/2010/main" val="1084107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0F27E24-7640-432E-BD95-BFE165504556}" type="datetimeFigureOut">
              <a:rPr lang="en-GB" smtClean="0"/>
              <a:t>01/06/2022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CA602F-1BF6-40B2-B30F-57FE42828C90}" type="slidenum">
              <a:rPr lang="en-GB" smtClean="0"/>
              <a:t>‹#›</a:t>
            </a:fld>
            <a:endParaRPr lang="en-GB"/>
          </a:p>
        </p:txBody>
      </p:sp>
    </p:spTree>
    <p:extLst>
      <p:ext uri="{BB962C8B-B14F-4D97-AF65-F5344CB8AC3E}">
        <p14:creationId xmlns:p14="http://schemas.microsoft.com/office/powerpoint/2010/main" val="1026317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0F27E24-7640-432E-BD95-BFE165504556}" type="datetimeFigureOut">
              <a:rPr lang="en-GB" smtClean="0"/>
              <a:t>01/06/2022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CCA602F-1BF6-40B2-B30F-57FE42828C90}" type="slidenum">
              <a:rPr lang="en-GB" smtClean="0"/>
              <a:t>‹#›</a:t>
            </a:fld>
            <a:endParaRPr lang="en-GB"/>
          </a:p>
        </p:txBody>
      </p:sp>
    </p:spTree>
    <p:extLst>
      <p:ext uri="{BB962C8B-B14F-4D97-AF65-F5344CB8AC3E}">
        <p14:creationId xmlns:p14="http://schemas.microsoft.com/office/powerpoint/2010/main" val="2949260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60F27E24-7640-432E-BD95-BFE165504556}" type="datetimeFigureOut">
              <a:rPr lang="en-GB" smtClean="0"/>
              <a:t>01/06/2022</a:t>
            </a:fld>
            <a:endParaRPr lang="en-GB"/>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2CCA602F-1BF6-40B2-B30F-57FE42828C90}" type="slidenum">
              <a:rPr lang="en-GB" smtClean="0"/>
              <a:t>‹#›</a:t>
            </a:fld>
            <a:endParaRPr lang="en-GB"/>
          </a:p>
        </p:txBody>
      </p:sp>
    </p:spTree>
    <p:extLst>
      <p:ext uri="{BB962C8B-B14F-4D97-AF65-F5344CB8AC3E}">
        <p14:creationId xmlns:p14="http://schemas.microsoft.com/office/powerpoint/2010/main" val="17115511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CB8ED8B-E8DC-495F-93D5-53E4F748AAF7}"/>
              </a:ext>
              <a:ext uri="{C183D7F6-B498-43B3-948B-1728B52AA6E4}">
                <adec:decorative xmlns:adec="http://schemas.microsoft.com/office/drawing/2017/decorative" val="1"/>
              </a:ext>
            </a:extLst>
          </p:cNvPr>
          <p:cNvSpPr txBox="1"/>
          <p:nvPr/>
        </p:nvSpPr>
        <p:spPr>
          <a:xfrm>
            <a:off x="224725" y="241019"/>
            <a:ext cx="6408549" cy="1477328"/>
          </a:xfrm>
          <a:prstGeom prst="rect">
            <a:avLst/>
          </a:prstGeom>
          <a:noFill/>
        </p:spPr>
        <p:txBody>
          <a:bodyPr wrap="square" rtlCol="0">
            <a:spAutoFit/>
          </a:bodyPr>
          <a:lstStyle/>
          <a:p>
            <a:r>
              <a:rPr lang="en-GB" dirty="0">
                <a:latin typeface="Comic Sans MS" panose="030F0702030302020204" pitchFamily="66" charset="0"/>
              </a:rPr>
              <a:t>Symptoms of Cervical Cancer</a:t>
            </a:r>
          </a:p>
          <a:p>
            <a:endParaRPr lang="en-GB" dirty="0">
              <a:latin typeface="Comic Sans MS" panose="030F0702030302020204" pitchFamily="66" charset="0"/>
            </a:endParaRPr>
          </a:p>
          <a:p>
            <a:r>
              <a:rPr lang="en-GB" dirty="0">
                <a:latin typeface="Comic Sans MS" panose="030F0702030302020204" pitchFamily="66" charset="0"/>
              </a:rPr>
              <a:t> </a:t>
            </a:r>
          </a:p>
          <a:p>
            <a:endParaRPr lang="en-GB" dirty="0">
              <a:latin typeface="Comic Sans MS" panose="030F0702030302020204" pitchFamily="66" charset="0"/>
            </a:endParaRPr>
          </a:p>
          <a:p>
            <a:pPr algn="r"/>
            <a:r>
              <a:rPr lang="en-GB" dirty="0">
                <a:latin typeface="Comic Sans MS" panose="030F0702030302020204" pitchFamily="66" charset="0"/>
              </a:rPr>
              <a:t>                                     </a:t>
            </a:r>
          </a:p>
        </p:txBody>
      </p:sp>
      <p:sp>
        <p:nvSpPr>
          <p:cNvPr id="9" name="TextBox 8">
            <a:extLst>
              <a:ext uri="{FF2B5EF4-FFF2-40B4-BE49-F238E27FC236}">
                <a16:creationId xmlns:a16="http://schemas.microsoft.com/office/drawing/2014/main" id="{1BEB77F6-A173-48B0-B130-80354E80E999}"/>
              </a:ext>
              <a:ext uri="{C183D7F6-B498-43B3-948B-1728B52AA6E4}">
                <adec:decorative xmlns:adec="http://schemas.microsoft.com/office/drawing/2017/decorative" val="1"/>
              </a:ext>
            </a:extLst>
          </p:cNvPr>
          <p:cNvSpPr txBox="1"/>
          <p:nvPr/>
        </p:nvSpPr>
        <p:spPr>
          <a:xfrm>
            <a:off x="2783236" y="1794861"/>
            <a:ext cx="3777343" cy="1200329"/>
          </a:xfrm>
          <a:prstGeom prst="rect">
            <a:avLst/>
          </a:prstGeom>
          <a:noFill/>
        </p:spPr>
        <p:txBody>
          <a:bodyPr wrap="square" rtlCol="0">
            <a:spAutoFit/>
          </a:bodyPr>
          <a:lstStyle/>
          <a:p>
            <a:r>
              <a:rPr lang="en-GB" dirty="0">
                <a:latin typeface="Comic Sans MS" panose="030F0702030302020204" pitchFamily="66" charset="0"/>
              </a:rPr>
              <a:t>When you have changes to your cervix these can be treated by the doctor before they become cervical cancer.</a:t>
            </a:r>
          </a:p>
        </p:txBody>
      </p:sp>
      <p:sp>
        <p:nvSpPr>
          <p:cNvPr id="10" name="TextBox 9">
            <a:extLst>
              <a:ext uri="{FF2B5EF4-FFF2-40B4-BE49-F238E27FC236}">
                <a16:creationId xmlns:a16="http://schemas.microsoft.com/office/drawing/2014/main" id="{07656B24-F3D1-44D8-AA5F-8BE0DE44676F}"/>
              </a:ext>
              <a:ext uri="{C183D7F6-B498-43B3-948B-1728B52AA6E4}">
                <adec:decorative xmlns:adec="http://schemas.microsoft.com/office/drawing/2017/decorative" val="1"/>
              </a:ext>
            </a:extLst>
          </p:cNvPr>
          <p:cNvSpPr txBox="1"/>
          <p:nvPr/>
        </p:nvSpPr>
        <p:spPr>
          <a:xfrm>
            <a:off x="2884729" y="4065466"/>
            <a:ext cx="3657600" cy="1477328"/>
          </a:xfrm>
          <a:prstGeom prst="rect">
            <a:avLst/>
          </a:prstGeom>
          <a:noFill/>
        </p:spPr>
        <p:txBody>
          <a:bodyPr wrap="square" rtlCol="0">
            <a:spAutoFit/>
          </a:bodyPr>
          <a:lstStyle/>
          <a:p>
            <a:r>
              <a:rPr lang="en-GB" dirty="0">
                <a:latin typeface="Comic Sans MS" panose="030F0702030302020204" pitchFamily="66" charset="0"/>
              </a:rPr>
              <a:t>If they are left and become cancer, you may not get symptoms or feel unwell until it has spread and is more difficult to treat</a:t>
            </a:r>
          </a:p>
        </p:txBody>
      </p:sp>
      <p:sp>
        <p:nvSpPr>
          <p:cNvPr id="11" name="Title 10">
            <a:extLst>
              <a:ext uri="{FF2B5EF4-FFF2-40B4-BE49-F238E27FC236}">
                <a16:creationId xmlns:a16="http://schemas.microsoft.com/office/drawing/2014/main" id="{5EC4B5D1-C9C1-49E3-A97C-91236D5967C3}"/>
              </a:ext>
              <a:ext uri="{C183D7F6-B498-43B3-948B-1728B52AA6E4}">
                <adec:decorative xmlns:adec="http://schemas.microsoft.com/office/drawing/2017/decorative" val="1"/>
              </a:ext>
            </a:extLst>
          </p:cNvPr>
          <p:cNvSpPr txBox="1">
            <a:spLocks noGrp="1"/>
          </p:cNvSpPr>
          <p:nvPr>
            <p:ph type="title" idx="4294967295"/>
          </p:nvPr>
        </p:nvSpPr>
        <p:spPr>
          <a:xfrm>
            <a:off x="2843108" y="6141838"/>
            <a:ext cx="3922731" cy="92333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chemeClr val="tx1"/>
                </a:solidFill>
                <a:effectLst/>
                <a:uLnTx/>
                <a:uFillTx/>
                <a:latin typeface="Comic Sans MS" panose="030F0702030302020204" pitchFamily="66" charset="0"/>
                <a:ea typeface="+mn-ea"/>
                <a:cs typeface="+mn-cs"/>
              </a:rPr>
              <a:t>This is why it is important to go to your cervical screening or ‘smear test’ when you are asked to. </a:t>
            </a:r>
          </a:p>
        </p:txBody>
      </p:sp>
      <p:sp>
        <p:nvSpPr>
          <p:cNvPr id="14" name="TextBox 13">
            <a:extLst>
              <a:ext uri="{FF2B5EF4-FFF2-40B4-BE49-F238E27FC236}">
                <a16:creationId xmlns:a16="http://schemas.microsoft.com/office/drawing/2014/main" id="{DF5389BA-3083-48D8-A99A-C7EE33E1CD7A}"/>
              </a:ext>
              <a:ext uri="{C183D7F6-B498-43B3-948B-1728B52AA6E4}">
                <adec:decorative xmlns:adec="http://schemas.microsoft.com/office/drawing/2017/decorative" val="1"/>
              </a:ext>
            </a:extLst>
          </p:cNvPr>
          <p:cNvSpPr txBox="1"/>
          <p:nvPr/>
        </p:nvSpPr>
        <p:spPr>
          <a:xfrm>
            <a:off x="2957408" y="8817408"/>
            <a:ext cx="3429000" cy="2585323"/>
          </a:xfrm>
          <a:prstGeom prst="rect">
            <a:avLst/>
          </a:prstGeom>
          <a:noFill/>
        </p:spPr>
        <p:txBody>
          <a:bodyPr wrap="square">
            <a:spAutoFit/>
          </a:bodyPr>
          <a:lstStyle/>
          <a:p>
            <a:r>
              <a:rPr lang="en-GB" sz="1800" dirty="0">
                <a:solidFill>
                  <a:srgbClr val="000000"/>
                </a:solidFill>
                <a:effectLst/>
                <a:latin typeface="Comic Sans MS" panose="030F0702030302020204" pitchFamily="66" charset="0"/>
                <a:ea typeface="Calibri" panose="020F0502020204030204" pitchFamily="34" charset="0"/>
              </a:rPr>
              <a:t>Whether you decide to go or decide not to go for the screening it is still very important to look out for ANY signs and symptoms that MAY be cervical cancer so you can get the right treatment before it spreads too far. </a:t>
            </a:r>
            <a:endParaRPr lang="en-GB" sz="1800" dirty="0">
              <a:effectLst/>
              <a:latin typeface="Calibri" panose="020F0502020204030204" pitchFamily="34" charset="0"/>
              <a:ea typeface="Calibri" panose="020F0502020204030204" pitchFamily="34" charset="0"/>
            </a:endParaRPr>
          </a:p>
          <a:p>
            <a:endParaRPr lang="en-GB" dirty="0"/>
          </a:p>
        </p:txBody>
      </p:sp>
      <p:pic>
        <p:nvPicPr>
          <p:cNvPr id="7" name="Picture 6">
            <a:extLst>
              <a:ext uri="{FF2B5EF4-FFF2-40B4-BE49-F238E27FC236}">
                <a16:creationId xmlns:a16="http://schemas.microsoft.com/office/drawing/2014/main" id="{DE4DDC1B-F654-496C-A8C1-F620779889E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86166" y="1255532"/>
            <a:ext cx="2278989" cy="2278989"/>
          </a:xfrm>
          <a:prstGeom prst="rect">
            <a:avLst/>
          </a:prstGeom>
        </p:spPr>
      </p:pic>
      <p:pic>
        <p:nvPicPr>
          <p:cNvPr id="8" name="Picture 7">
            <a:extLst>
              <a:ext uri="{FF2B5EF4-FFF2-40B4-BE49-F238E27FC236}">
                <a16:creationId xmlns:a16="http://schemas.microsoft.com/office/drawing/2014/main" id="{612C0352-5D40-43A4-A6A8-9471B64D0910}"/>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286166" y="6096000"/>
            <a:ext cx="2278989" cy="1938337"/>
          </a:xfrm>
          <a:prstGeom prst="rect">
            <a:avLst/>
          </a:prstGeom>
        </p:spPr>
      </p:pic>
      <p:pic>
        <p:nvPicPr>
          <p:cNvPr id="12" name="Picture 11">
            <a:extLst>
              <a:ext uri="{FF2B5EF4-FFF2-40B4-BE49-F238E27FC236}">
                <a16:creationId xmlns:a16="http://schemas.microsoft.com/office/drawing/2014/main" id="{C45A4A30-9B9A-4DC1-9A18-36FFC951D2D6}"/>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255254" y="3958273"/>
            <a:ext cx="1411314" cy="1477328"/>
          </a:xfrm>
          <a:prstGeom prst="rect">
            <a:avLst/>
          </a:prstGeom>
        </p:spPr>
      </p:pic>
      <p:pic>
        <p:nvPicPr>
          <p:cNvPr id="4" name="Picture 3">
            <a:extLst>
              <a:ext uri="{FF2B5EF4-FFF2-40B4-BE49-F238E27FC236}">
                <a16:creationId xmlns:a16="http://schemas.microsoft.com/office/drawing/2014/main" id="{0AB1DCED-469B-47F9-83C1-CA7D5CFDFCF7}"/>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1599170" y="3958273"/>
            <a:ext cx="1237595" cy="1414395"/>
          </a:xfrm>
          <a:prstGeom prst="rect">
            <a:avLst/>
          </a:prstGeom>
        </p:spPr>
      </p:pic>
      <p:pic>
        <p:nvPicPr>
          <p:cNvPr id="5" name="Picture 4">
            <a:extLst>
              <a:ext uri="{FF2B5EF4-FFF2-40B4-BE49-F238E27FC236}">
                <a16:creationId xmlns:a16="http://schemas.microsoft.com/office/drawing/2014/main" id="{F103BD2E-89CF-4923-82A5-3670434A67FC}"/>
              </a:ext>
              <a:ext uri="{C183D7F6-B498-43B3-948B-1728B52AA6E4}">
                <adec:decorative xmlns:adec="http://schemas.microsoft.com/office/drawing/2017/decorative" val="1"/>
              </a:ext>
            </a:extLst>
          </p:cNvPr>
          <p:cNvPicPr>
            <a:picLocks noChangeAspect="1"/>
          </p:cNvPicPr>
          <p:nvPr/>
        </p:nvPicPr>
        <p:blipFill rotWithShape="1">
          <a:blip r:embed="rId6"/>
          <a:srcRect b="13786"/>
          <a:stretch/>
        </p:blipFill>
        <p:spPr>
          <a:xfrm>
            <a:off x="0" y="8694736"/>
            <a:ext cx="2057400" cy="1938338"/>
          </a:xfrm>
          <a:prstGeom prst="rect">
            <a:avLst/>
          </a:prstGeom>
        </p:spPr>
      </p:pic>
      <p:pic>
        <p:nvPicPr>
          <p:cNvPr id="15" name="Picture 14">
            <a:extLst>
              <a:ext uri="{FF2B5EF4-FFF2-40B4-BE49-F238E27FC236}">
                <a16:creationId xmlns:a16="http://schemas.microsoft.com/office/drawing/2014/main" id="{E1112A2B-06CB-4574-AA00-58709D1B0FD3}"/>
              </a:ext>
              <a:ext uri="{C183D7F6-B498-43B3-948B-1728B52AA6E4}">
                <adec:decorative xmlns:adec="http://schemas.microsoft.com/office/drawing/2017/decorative" val="1"/>
              </a:ext>
            </a:extLst>
          </p:cNvPr>
          <p:cNvPicPr>
            <a:picLocks noChangeAspect="1"/>
          </p:cNvPicPr>
          <p:nvPr/>
        </p:nvPicPr>
        <p:blipFill>
          <a:blip r:embed="rId7"/>
          <a:stretch>
            <a:fillRect/>
          </a:stretch>
        </p:blipFill>
        <p:spPr>
          <a:xfrm>
            <a:off x="1472948" y="8777334"/>
            <a:ext cx="1237595" cy="1414395"/>
          </a:xfrm>
          <a:prstGeom prst="rect">
            <a:avLst/>
          </a:prstGeom>
        </p:spPr>
      </p:pic>
    </p:spTree>
    <p:extLst>
      <p:ext uri="{BB962C8B-B14F-4D97-AF65-F5344CB8AC3E}">
        <p14:creationId xmlns:p14="http://schemas.microsoft.com/office/powerpoint/2010/main" val="1074251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CB8ED8B-E8DC-495F-93D5-53E4F748AAF7}"/>
              </a:ext>
            </a:extLst>
          </p:cNvPr>
          <p:cNvSpPr txBox="1">
            <a:spLocks noGrp="1"/>
          </p:cNvSpPr>
          <p:nvPr>
            <p:ph type="title" idx="4294967295"/>
          </p:nvPr>
        </p:nvSpPr>
        <p:spPr>
          <a:xfrm>
            <a:off x="224726" y="241019"/>
            <a:ext cx="6284932" cy="230832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chemeClr val="tx1"/>
                </a:solidFill>
                <a:effectLst/>
                <a:uLnTx/>
                <a:uFillTx/>
                <a:latin typeface="Comic Sans MS" panose="030F0702030302020204" pitchFamily="66" charset="0"/>
                <a:ea typeface="+mn-ea"/>
                <a:cs typeface="+mn-cs"/>
              </a:rPr>
              <a:t>Symptoms of Cervical Cancer</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tx1"/>
              </a:solidFill>
              <a:effectLst/>
              <a:uLnTx/>
              <a:uFillTx/>
              <a:latin typeface="Comic Sans MS" panose="030F0702030302020204" pitchFamily="66"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chemeClr val="tx1"/>
                </a:solidFill>
                <a:effectLst/>
                <a:uLnTx/>
                <a:uFillTx/>
                <a:latin typeface="Comic Sans MS" panose="030F0702030302020204" pitchFamily="66" charset="0"/>
                <a:ea typeface="+mn-e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tx1"/>
              </a:solidFill>
              <a:effectLst/>
              <a:uLnTx/>
              <a:uFillTx/>
              <a:latin typeface="Comic Sans MS" panose="030F0702030302020204" pitchFamily="66" charset="0"/>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chemeClr val="tx1"/>
                </a:solidFill>
                <a:effectLst/>
                <a:uLnTx/>
                <a:uFillTx/>
                <a:latin typeface="Comic Sans MS" panose="030F0702030302020204" pitchFamily="66" charset="0"/>
                <a:ea typeface="+mn-ea"/>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tx1"/>
              </a:solidFill>
              <a:effectLst/>
              <a:uLnTx/>
              <a:uFillTx/>
              <a:latin typeface="Comic Sans MS" panose="030F0702030302020204" pitchFamily="66"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tx1"/>
              </a:solidFill>
              <a:effectLst/>
              <a:uLnTx/>
              <a:uFillTx/>
              <a:latin typeface="Comic Sans MS" panose="030F0702030302020204" pitchFamily="66"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tx1"/>
              </a:solidFill>
              <a:effectLst/>
              <a:uLnTx/>
              <a:uFillTx/>
              <a:latin typeface="Comic Sans MS" panose="030F0702030302020204" pitchFamily="66" charset="0"/>
              <a:ea typeface="+mn-ea"/>
              <a:cs typeface="+mn-cs"/>
            </a:endParaRPr>
          </a:p>
        </p:txBody>
      </p:sp>
      <p:sp>
        <p:nvSpPr>
          <p:cNvPr id="2" name="TextBox 1">
            <a:extLst>
              <a:ext uri="{FF2B5EF4-FFF2-40B4-BE49-F238E27FC236}">
                <a16:creationId xmlns:a16="http://schemas.microsoft.com/office/drawing/2014/main" id="{FE1C848C-225F-4255-9149-CF31E7FA7873}"/>
              </a:ext>
            </a:extLst>
          </p:cNvPr>
          <p:cNvSpPr txBox="1"/>
          <p:nvPr/>
        </p:nvSpPr>
        <p:spPr>
          <a:xfrm>
            <a:off x="315686" y="1034143"/>
            <a:ext cx="5910943" cy="923330"/>
          </a:xfrm>
          <a:prstGeom prst="rect">
            <a:avLst/>
          </a:prstGeom>
          <a:noFill/>
        </p:spPr>
        <p:txBody>
          <a:bodyPr wrap="square" rtlCol="0">
            <a:spAutoFit/>
          </a:bodyPr>
          <a:lstStyle/>
          <a:p>
            <a:r>
              <a:rPr lang="en-GB" dirty="0">
                <a:latin typeface="Comic Sans MS" panose="030F0702030302020204" pitchFamily="66" charset="0"/>
              </a:rPr>
              <a:t>The most common symptoms of cervical cancer are:</a:t>
            </a:r>
          </a:p>
          <a:p>
            <a:endParaRPr lang="en-GB" dirty="0">
              <a:latin typeface="Comic Sans MS" panose="030F0702030302020204" pitchFamily="66" charset="0"/>
            </a:endParaRPr>
          </a:p>
          <a:p>
            <a:endParaRPr lang="en-GB" dirty="0"/>
          </a:p>
        </p:txBody>
      </p:sp>
      <p:pic>
        <p:nvPicPr>
          <p:cNvPr id="4" name="Picture 3">
            <a:extLst>
              <a:ext uri="{FF2B5EF4-FFF2-40B4-BE49-F238E27FC236}">
                <a16:creationId xmlns:a16="http://schemas.microsoft.com/office/drawing/2014/main" id="{39A932F1-6FF1-4330-B884-4B734F255638}"/>
              </a:ext>
              <a:ext uri="{C183D7F6-B498-43B3-948B-1728B52AA6E4}">
                <adec:decorative xmlns:adec="http://schemas.microsoft.com/office/drawing/2017/decorative" val="1"/>
              </a:ext>
            </a:extLst>
          </p:cNvPr>
          <p:cNvPicPr>
            <a:picLocks noChangeAspect="1"/>
          </p:cNvPicPr>
          <p:nvPr/>
        </p:nvPicPr>
        <p:blipFill rotWithShape="1">
          <a:blip r:embed="rId3"/>
          <a:srcRect l="6151" t="7737" r="7728" b="8103"/>
          <a:stretch/>
        </p:blipFill>
        <p:spPr>
          <a:xfrm>
            <a:off x="224726" y="1591400"/>
            <a:ext cx="1244845" cy="1377941"/>
          </a:xfrm>
          <a:prstGeom prst="rect">
            <a:avLst/>
          </a:prstGeom>
        </p:spPr>
      </p:pic>
      <p:sp>
        <p:nvSpPr>
          <p:cNvPr id="5" name="TextBox 4">
            <a:extLst>
              <a:ext uri="{FF2B5EF4-FFF2-40B4-BE49-F238E27FC236}">
                <a16:creationId xmlns:a16="http://schemas.microsoft.com/office/drawing/2014/main" id="{8CE29EAA-DC9D-487F-82FE-DBEC8AF2BD6E}"/>
              </a:ext>
            </a:extLst>
          </p:cNvPr>
          <p:cNvSpPr txBox="1"/>
          <p:nvPr/>
        </p:nvSpPr>
        <p:spPr>
          <a:xfrm>
            <a:off x="2351312" y="1959102"/>
            <a:ext cx="3712029" cy="923330"/>
          </a:xfrm>
          <a:prstGeom prst="rect">
            <a:avLst/>
          </a:prstGeom>
          <a:noFill/>
        </p:spPr>
        <p:txBody>
          <a:bodyPr wrap="square" rtlCol="0">
            <a:spAutoFit/>
          </a:bodyPr>
          <a:lstStyle/>
          <a:p>
            <a:r>
              <a:rPr lang="en-GB" dirty="0">
                <a:latin typeface="Comic Sans MS" panose="030F0702030302020204" pitchFamily="66" charset="0"/>
              </a:rPr>
              <a:t>Bleeding from your vagina that is not your period or time of the month </a:t>
            </a:r>
          </a:p>
        </p:txBody>
      </p:sp>
      <p:pic>
        <p:nvPicPr>
          <p:cNvPr id="9" name="Picture 8">
            <a:extLst>
              <a:ext uri="{FF2B5EF4-FFF2-40B4-BE49-F238E27FC236}">
                <a16:creationId xmlns:a16="http://schemas.microsoft.com/office/drawing/2014/main" id="{193E6E55-FDC5-4D6B-BE1F-EDE0C8D10AB9}"/>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0" y="3307854"/>
            <a:ext cx="1630219" cy="1630219"/>
          </a:xfrm>
          <a:prstGeom prst="rect">
            <a:avLst/>
          </a:prstGeom>
        </p:spPr>
      </p:pic>
      <p:sp>
        <p:nvSpPr>
          <p:cNvPr id="10" name="TextBox 9">
            <a:extLst>
              <a:ext uri="{FF2B5EF4-FFF2-40B4-BE49-F238E27FC236}">
                <a16:creationId xmlns:a16="http://schemas.microsoft.com/office/drawing/2014/main" id="{16E573D6-E3A0-4DE6-9267-947D18C42566}"/>
              </a:ext>
            </a:extLst>
          </p:cNvPr>
          <p:cNvSpPr txBox="1"/>
          <p:nvPr/>
        </p:nvSpPr>
        <p:spPr>
          <a:xfrm>
            <a:off x="2351313" y="3938297"/>
            <a:ext cx="3712029" cy="369332"/>
          </a:xfrm>
          <a:prstGeom prst="rect">
            <a:avLst/>
          </a:prstGeom>
          <a:noFill/>
        </p:spPr>
        <p:txBody>
          <a:bodyPr wrap="square" rtlCol="0">
            <a:spAutoFit/>
          </a:bodyPr>
          <a:lstStyle/>
          <a:p>
            <a:r>
              <a:rPr lang="en-GB" dirty="0">
                <a:latin typeface="Comic Sans MS" panose="030F0702030302020204" pitchFamily="66" charset="0"/>
              </a:rPr>
              <a:t>Pain or discomfort during sex </a:t>
            </a:r>
          </a:p>
        </p:txBody>
      </p:sp>
      <p:pic>
        <p:nvPicPr>
          <p:cNvPr id="11" name="Picture 10">
            <a:extLst>
              <a:ext uri="{FF2B5EF4-FFF2-40B4-BE49-F238E27FC236}">
                <a16:creationId xmlns:a16="http://schemas.microsoft.com/office/drawing/2014/main" id="{DC308D75-234C-43BA-BDC3-D9366215F2ED}"/>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315686" y="5549153"/>
            <a:ext cx="1630219" cy="1439475"/>
          </a:xfrm>
          <a:prstGeom prst="rect">
            <a:avLst/>
          </a:prstGeom>
        </p:spPr>
      </p:pic>
      <p:sp>
        <p:nvSpPr>
          <p:cNvPr id="12" name="TextBox 11">
            <a:extLst>
              <a:ext uri="{FF2B5EF4-FFF2-40B4-BE49-F238E27FC236}">
                <a16:creationId xmlns:a16="http://schemas.microsoft.com/office/drawing/2014/main" id="{1D27C165-0E11-4983-9C4F-92F7A7C76560}"/>
              </a:ext>
            </a:extLst>
          </p:cNvPr>
          <p:cNvSpPr txBox="1"/>
          <p:nvPr/>
        </p:nvSpPr>
        <p:spPr>
          <a:xfrm>
            <a:off x="2351314" y="5772834"/>
            <a:ext cx="3559629" cy="923330"/>
          </a:xfrm>
          <a:prstGeom prst="rect">
            <a:avLst/>
          </a:prstGeom>
          <a:noFill/>
        </p:spPr>
        <p:txBody>
          <a:bodyPr wrap="square" rtlCol="0">
            <a:spAutoFit/>
          </a:bodyPr>
          <a:lstStyle/>
          <a:p>
            <a:r>
              <a:rPr lang="en-GB" dirty="0">
                <a:latin typeface="Comic Sans MS" panose="030F0702030302020204" pitchFamily="66" charset="0"/>
              </a:rPr>
              <a:t>Discharge from your vagina that you may find in your underwear</a:t>
            </a:r>
          </a:p>
        </p:txBody>
      </p:sp>
      <p:pic>
        <p:nvPicPr>
          <p:cNvPr id="13" name="Picture 12">
            <a:extLst>
              <a:ext uri="{FF2B5EF4-FFF2-40B4-BE49-F238E27FC236}">
                <a16:creationId xmlns:a16="http://schemas.microsoft.com/office/drawing/2014/main" id="{92141863-4F3B-4584-929D-A94D2AA4CCA4}"/>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a:off x="397122" y="7466319"/>
            <a:ext cx="1346207" cy="1439475"/>
          </a:xfrm>
          <a:prstGeom prst="rect">
            <a:avLst/>
          </a:prstGeom>
        </p:spPr>
      </p:pic>
      <p:sp>
        <p:nvSpPr>
          <p:cNvPr id="14" name="TextBox 13">
            <a:extLst>
              <a:ext uri="{FF2B5EF4-FFF2-40B4-BE49-F238E27FC236}">
                <a16:creationId xmlns:a16="http://schemas.microsoft.com/office/drawing/2014/main" id="{164C60AA-A73F-48C7-BF77-C2C0CCE17AEE}"/>
              </a:ext>
            </a:extLst>
          </p:cNvPr>
          <p:cNvSpPr txBox="1"/>
          <p:nvPr/>
        </p:nvSpPr>
        <p:spPr>
          <a:xfrm>
            <a:off x="2412993" y="7651211"/>
            <a:ext cx="3766374" cy="646331"/>
          </a:xfrm>
          <a:prstGeom prst="rect">
            <a:avLst/>
          </a:prstGeom>
          <a:noFill/>
        </p:spPr>
        <p:txBody>
          <a:bodyPr wrap="square" rtlCol="0">
            <a:spAutoFit/>
          </a:bodyPr>
          <a:lstStyle/>
          <a:p>
            <a:r>
              <a:rPr lang="en-GB" dirty="0">
                <a:latin typeface="Comic Sans MS" panose="030F0702030302020204" pitchFamily="66" charset="0"/>
              </a:rPr>
              <a:t>Pain in the area between your hips</a:t>
            </a:r>
          </a:p>
        </p:txBody>
      </p:sp>
      <p:sp>
        <p:nvSpPr>
          <p:cNvPr id="15" name="TextBox 14">
            <a:extLst>
              <a:ext uri="{FF2B5EF4-FFF2-40B4-BE49-F238E27FC236}">
                <a16:creationId xmlns:a16="http://schemas.microsoft.com/office/drawing/2014/main" id="{130FA78E-6F62-40AE-A71B-78509471B359}"/>
              </a:ext>
            </a:extLst>
          </p:cNvPr>
          <p:cNvSpPr txBox="1"/>
          <p:nvPr/>
        </p:nvSpPr>
        <p:spPr>
          <a:xfrm>
            <a:off x="2272757" y="9076408"/>
            <a:ext cx="4158346" cy="3416320"/>
          </a:xfrm>
          <a:prstGeom prst="rect">
            <a:avLst/>
          </a:prstGeom>
          <a:noFill/>
        </p:spPr>
        <p:txBody>
          <a:bodyPr wrap="square" rtlCol="0">
            <a:spAutoFit/>
          </a:bodyPr>
          <a:lstStyle/>
          <a:p>
            <a:endParaRPr lang="en-GB" dirty="0">
              <a:latin typeface="Comic Sans MS" panose="030F0702030302020204" pitchFamily="66" charset="0"/>
            </a:endParaRPr>
          </a:p>
          <a:p>
            <a:r>
              <a:rPr lang="en-GB" sz="1800" dirty="0">
                <a:solidFill>
                  <a:srgbClr val="000000"/>
                </a:solidFill>
                <a:effectLst/>
                <a:latin typeface="Comic Sans MS" panose="030F0702030302020204" pitchFamily="66" charset="0"/>
                <a:ea typeface="Calibri" panose="020F0502020204030204" pitchFamily="34" charset="0"/>
              </a:rPr>
              <a:t>These symptoms of Cervical Cancer can also be a symptoms of other things which are not cervical cancer.</a:t>
            </a:r>
          </a:p>
          <a:p>
            <a:endParaRPr lang="en-GB" dirty="0">
              <a:solidFill>
                <a:srgbClr val="000000"/>
              </a:solidFill>
              <a:latin typeface="Comic Sans MS" panose="030F0702030302020204" pitchFamily="66" charset="0"/>
              <a:ea typeface="Calibri" panose="020F0502020204030204" pitchFamily="34" charset="0"/>
            </a:endParaRPr>
          </a:p>
          <a:p>
            <a:r>
              <a:rPr lang="en-GB" sz="1800" dirty="0">
                <a:solidFill>
                  <a:srgbClr val="000000"/>
                </a:solidFill>
                <a:effectLst/>
                <a:latin typeface="Comic Sans MS" panose="030F0702030302020204" pitchFamily="66" charset="0"/>
                <a:ea typeface="Calibri" panose="020F0502020204030204" pitchFamily="34" charset="0"/>
              </a:rPr>
              <a:t>Don’t worry, b</a:t>
            </a:r>
            <a:r>
              <a:rPr lang="en-GB" dirty="0">
                <a:solidFill>
                  <a:srgbClr val="000000"/>
                </a:solidFill>
                <a:latin typeface="Comic Sans MS" panose="030F0702030302020204" pitchFamily="66" charset="0"/>
                <a:ea typeface="Calibri" panose="020F0502020204030204" pitchFamily="34" charset="0"/>
              </a:rPr>
              <a:t>ut it </a:t>
            </a:r>
            <a:r>
              <a:rPr lang="en-GB" sz="1800" dirty="0">
                <a:solidFill>
                  <a:srgbClr val="000000"/>
                </a:solidFill>
                <a:effectLst/>
                <a:latin typeface="Comic Sans MS" panose="030F0702030302020204" pitchFamily="66" charset="0"/>
                <a:ea typeface="Calibri" panose="020F0502020204030204" pitchFamily="34" charset="0"/>
              </a:rPr>
              <a:t>is really important that you DO book to see your doctor as possible so they can check it out for you.  </a:t>
            </a:r>
            <a:endParaRPr lang="en-GB" sz="1800" dirty="0">
              <a:effectLst/>
              <a:latin typeface="Calibri" panose="020F0502020204030204" pitchFamily="34" charset="0"/>
              <a:ea typeface="Calibri" panose="020F0502020204030204" pitchFamily="34" charset="0"/>
            </a:endParaRPr>
          </a:p>
          <a:p>
            <a:endParaRPr lang="en-GB" dirty="0">
              <a:latin typeface="Comic Sans MS" panose="030F0702030302020204" pitchFamily="66" charset="0"/>
            </a:endParaRPr>
          </a:p>
          <a:p>
            <a:endParaRPr lang="en-GB" dirty="0">
              <a:latin typeface="Comic Sans MS" panose="030F0702030302020204" pitchFamily="66" charset="0"/>
            </a:endParaRPr>
          </a:p>
          <a:p>
            <a:endParaRPr lang="en-GB" dirty="0"/>
          </a:p>
        </p:txBody>
      </p:sp>
      <p:pic>
        <p:nvPicPr>
          <p:cNvPr id="16" name="Picture 15">
            <a:extLst>
              <a:ext uri="{FF2B5EF4-FFF2-40B4-BE49-F238E27FC236}">
                <a16:creationId xmlns:a16="http://schemas.microsoft.com/office/drawing/2014/main" id="{5808F871-F9CF-4610-B281-A0720AF95637}"/>
              </a:ext>
              <a:ext uri="{C183D7F6-B498-43B3-948B-1728B52AA6E4}">
                <adec:decorative xmlns:adec="http://schemas.microsoft.com/office/drawing/2017/decorative" val="1"/>
              </a:ext>
            </a:extLst>
          </p:cNvPr>
          <p:cNvPicPr>
            <a:picLocks noChangeAspect="1"/>
          </p:cNvPicPr>
          <p:nvPr/>
        </p:nvPicPr>
        <p:blipFill>
          <a:blip r:embed="rId7"/>
          <a:stretch>
            <a:fillRect/>
          </a:stretch>
        </p:blipFill>
        <p:spPr>
          <a:xfrm>
            <a:off x="437797" y="9188871"/>
            <a:ext cx="1411729" cy="1411729"/>
          </a:xfrm>
          <a:prstGeom prst="rect">
            <a:avLst/>
          </a:prstGeom>
        </p:spPr>
      </p:pic>
      <p:pic>
        <p:nvPicPr>
          <p:cNvPr id="7" name="Picture 6">
            <a:extLst>
              <a:ext uri="{FF2B5EF4-FFF2-40B4-BE49-F238E27FC236}">
                <a16:creationId xmlns:a16="http://schemas.microsoft.com/office/drawing/2014/main" id="{187A88F2-3E22-4CC5-BB50-CF3AB64245C6}"/>
              </a:ext>
              <a:ext uri="{C183D7F6-B498-43B3-948B-1728B52AA6E4}">
                <adec:decorative xmlns:adec="http://schemas.microsoft.com/office/drawing/2017/decorative" val="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51381" y="10600600"/>
            <a:ext cx="1237687" cy="1411730"/>
          </a:xfrm>
          <a:prstGeom prst="rect">
            <a:avLst/>
          </a:prstGeom>
        </p:spPr>
      </p:pic>
    </p:spTree>
    <p:extLst>
      <p:ext uri="{BB962C8B-B14F-4D97-AF65-F5344CB8AC3E}">
        <p14:creationId xmlns:p14="http://schemas.microsoft.com/office/powerpoint/2010/main" val="15666954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TotalTime>
  <Words>218</Words>
  <Application>Microsoft Office PowerPoint</Application>
  <PresentationFormat>Widescreen</PresentationFormat>
  <Paragraphs>26</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Comic Sans MS</vt:lpstr>
      <vt:lpstr>Office Theme</vt:lpstr>
      <vt:lpstr>This is why it is important to go to your cervical screening or ‘smear test’ when you are asked to. </vt:lpstr>
      <vt:lpstr>Symptoms of Cervical Cancer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Megan Roberts</dc:creator>
  <cp:lastModifiedBy>Hilary Gardener</cp:lastModifiedBy>
  <cp:revision>9</cp:revision>
  <dcterms:created xsi:type="dcterms:W3CDTF">2021-12-02T16:39:56Z</dcterms:created>
  <dcterms:modified xsi:type="dcterms:W3CDTF">2022-06-01T15:23:18Z</dcterms:modified>
</cp:coreProperties>
</file>