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handoutMasterIdLst>
    <p:handoutMasterId r:id="rId33"/>
  </p:handoutMasterIdLst>
  <p:sldIdLst>
    <p:sldId id="256" r:id="rId5"/>
    <p:sldId id="257" r:id="rId6"/>
    <p:sldId id="272" r:id="rId7"/>
    <p:sldId id="273" r:id="rId8"/>
    <p:sldId id="278" r:id="rId9"/>
    <p:sldId id="274" r:id="rId10"/>
    <p:sldId id="298" r:id="rId11"/>
    <p:sldId id="276"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33"/>
    <a:srgbClr val="FF9900"/>
    <a:srgbClr val="9D3F97"/>
    <a:srgbClr val="00A4E2"/>
    <a:srgbClr val="685135"/>
    <a:srgbClr val="BDA07D"/>
    <a:srgbClr val="F5F9F9"/>
    <a:srgbClr val="627272"/>
    <a:srgbClr val="93A5A8"/>
    <a:srgbClr val="3E709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52" autoAdjust="0"/>
    <p:restoredTop sz="86385" autoAdjust="0"/>
  </p:normalViewPr>
  <p:slideViewPr>
    <p:cSldViewPr snapToGrid="0">
      <p:cViewPr varScale="1">
        <p:scale>
          <a:sx n="96" d="100"/>
          <a:sy n="96" d="100"/>
        </p:scale>
        <p:origin x="72" y="402"/>
      </p:cViewPr>
      <p:guideLst/>
    </p:cSldViewPr>
  </p:slideViewPr>
  <p:outlineViewPr>
    <p:cViewPr>
      <p:scale>
        <a:sx n="33" d="100"/>
        <a:sy n="33" d="100"/>
      </p:scale>
      <p:origin x="0" y="-2322"/>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2CBAB-3873-495E-A3D2-6BFE15A3E23E}"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646DC6CE-1DAB-450F-9833-65077EA4EBAC}">
      <dgm:prSet phldrT="[Text]" custT="1"/>
      <dgm:spPr>
        <a:solidFill>
          <a:srgbClr val="00A4E2">
            <a:alpha val="50196"/>
          </a:srgbClr>
        </a:solidFill>
      </dgm:spPr>
      <dgm:t>
        <a:bodyPr/>
        <a:lstStyle/>
        <a:p>
          <a:r>
            <a:rPr lang="en-GB" sz="1600" dirty="0">
              <a:solidFill>
                <a:schemeClr val="tx1"/>
              </a:solidFill>
              <a:latin typeface="Calibri" panose="020F0502020204030204" pitchFamily="34" charset="0"/>
              <a:cs typeface="Calibri" panose="020F0502020204030204" pitchFamily="34" charset="0"/>
            </a:rPr>
            <a:t>Complete the indicator checklist</a:t>
          </a:r>
        </a:p>
      </dgm:t>
    </dgm:pt>
    <dgm:pt modelId="{B7E6CA7E-4A4F-4C58-9831-A4FB73B052A1}" type="parTrans" cxnId="{36903DB8-724F-469F-A31D-2C93AEC8FD6A}">
      <dgm:prSet/>
      <dgm:spPr/>
      <dgm:t>
        <a:bodyPr/>
        <a:lstStyle/>
        <a:p>
          <a:endParaRPr lang="en-GB"/>
        </a:p>
      </dgm:t>
    </dgm:pt>
    <dgm:pt modelId="{FD17F6C8-F1A3-4273-AFE0-B4DB0A3478DC}" type="sibTrans" cxnId="{36903DB8-724F-469F-A31D-2C93AEC8FD6A}">
      <dgm:prSet custT="1">
        <dgm:style>
          <a:lnRef idx="1">
            <a:schemeClr val="dk1"/>
          </a:lnRef>
          <a:fillRef idx="0">
            <a:schemeClr val="dk1"/>
          </a:fillRef>
          <a:effectRef idx="0">
            <a:schemeClr val="dk1"/>
          </a:effectRef>
          <a:fontRef idx="minor">
            <a:schemeClr val="tx1"/>
          </a:fontRef>
        </dgm:style>
      </dgm:prSet>
      <dgm:spPr/>
      <dgm:t>
        <a:bodyPr/>
        <a:lstStyle/>
        <a:p>
          <a:endParaRPr lang="en-GB" sz="1600">
            <a:solidFill>
              <a:schemeClr val="tx1"/>
            </a:solidFill>
            <a:latin typeface="Calibri" panose="020F0502020204030204" pitchFamily="34" charset="0"/>
            <a:cs typeface="Calibri" panose="020F0502020204030204" pitchFamily="34" charset="0"/>
          </a:endParaRPr>
        </a:p>
      </dgm:t>
    </dgm:pt>
    <dgm:pt modelId="{F8AFB2A9-0B0E-43E8-A170-433B07B7052D}">
      <dgm:prSet phldrT="[Text]" custT="1"/>
      <dgm:spPr>
        <a:solidFill>
          <a:srgbClr val="00A4E2">
            <a:alpha val="50196"/>
          </a:srgbClr>
        </a:solidFill>
      </dgm:spPr>
      <dgm:t>
        <a:bodyPr/>
        <a:lstStyle/>
        <a:p>
          <a:r>
            <a:rPr lang="en-GB" sz="1600" dirty="0">
              <a:solidFill>
                <a:schemeClr val="tx1"/>
              </a:solidFill>
              <a:latin typeface="Calibri" panose="020F0502020204030204" pitchFamily="34" charset="0"/>
              <a:cs typeface="Calibri" panose="020F0502020204030204" pitchFamily="34" charset="0"/>
            </a:rPr>
            <a:t>Use professional judgement to identify risk, providing evidence</a:t>
          </a:r>
        </a:p>
      </dgm:t>
    </dgm:pt>
    <dgm:pt modelId="{8E4F3F94-12D2-4029-8882-2B3CABA0348D}" type="parTrans" cxnId="{A35DC463-87C8-4723-9307-6F2F73D68C7A}">
      <dgm:prSet/>
      <dgm:spPr/>
      <dgm:t>
        <a:bodyPr/>
        <a:lstStyle/>
        <a:p>
          <a:endParaRPr lang="en-GB"/>
        </a:p>
      </dgm:t>
    </dgm:pt>
    <dgm:pt modelId="{D827CF31-96D5-455F-A5BC-EE40A3DA0C0F}" type="sibTrans" cxnId="{A35DC463-87C8-4723-9307-6F2F73D68C7A}">
      <dgm:prSet custT="1">
        <dgm:style>
          <a:lnRef idx="1">
            <a:schemeClr val="dk1"/>
          </a:lnRef>
          <a:fillRef idx="0">
            <a:schemeClr val="dk1"/>
          </a:fillRef>
          <a:effectRef idx="0">
            <a:schemeClr val="dk1"/>
          </a:effectRef>
          <a:fontRef idx="minor">
            <a:schemeClr val="tx1"/>
          </a:fontRef>
        </dgm:style>
      </dgm:prSet>
      <dgm:spPr/>
      <dgm:t>
        <a:bodyPr/>
        <a:lstStyle/>
        <a:p>
          <a:endParaRPr lang="en-GB" sz="1600">
            <a:solidFill>
              <a:schemeClr val="tx1"/>
            </a:solidFill>
            <a:latin typeface="Calibri" panose="020F0502020204030204" pitchFamily="34" charset="0"/>
            <a:cs typeface="Calibri" panose="020F0502020204030204" pitchFamily="34" charset="0"/>
          </a:endParaRPr>
        </a:p>
      </dgm:t>
    </dgm:pt>
    <dgm:pt modelId="{CBAA9279-F8F1-4FC4-A411-CAD9FCDFC5D1}">
      <dgm:prSet phldrT="[Text]" custT="1"/>
      <dgm:spPr>
        <a:solidFill>
          <a:srgbClr val="00A4E2">
            <a:alpha val="50196"/>
          </a:srgbClr>
        </a:solidFill>
      </dgm:spPr>
      <dgm:t>
        <a:bodyPr/>
        <a:lstStyle/>
        <a:p>
          <a:r>
            <a:rPr lang="en-GB" sz="1600" dirty="0">
              <a:solidFill>
                <a:schemeClr val="tx1"/>
              </a:solidFill>
              <a:latin typeface="Calibri" panose="020F0502020204030204" pitchFamily="34" charset="0"/>
              <a:cs typeface="Calibri" panose="020F0502020204030204" pitchFamily="34" charset="0"/>
            </a:rPr>
            <a:t>Analyse the checklist</a:t>
          </a:r>
        </a:p>
      </dgm:t>
    </dgm:pt>
    <dgm:pt modelId="{45282C18-BC83-4303-97CB-AB6E29971592}" type="parTrans" cxnId="{E2CE336F-06F3-45A6-B81F-AAF28C62B44A}">
      <dgm:prSet/>
      <dgm:spPr/>
      <dgm:t>
        <a:bodyPr/>
        <a:lstStyle/>
        <a:p>
          <a:endParaRPr lang="en-GB"/>
        </a:p>
      </dgm:t>
    </dgm:pt>
    <dgm:pt modelId="{BE6AAFD8-DEFD-4156-B6CA-E4EA4FA4A4EA}" type="sibTrans" cxnId="{E2CE336F-06F3-45A6-B81F-AAF28C62B44A}">
      <dgm:prSet custT="1">
        <dgm:style>
          <a:lnRef idx="1">
            <a:schemeClr val="dk1"/>
          </a:lnRef>
          <a:fillRef idx="0">
            <a:schemeClr val="dk1"/>
          </a:fillRef>
          <a:effectRef idx="0">
            <a:schemeClr val="dk1"/>
          </a:effectRef>
          <a:fontRef idx="minor">
            <a:schemeClr val="tx1"/>
          </a:fontRef>
        </dgm:style>
      </dgm:prSet>
      <dgm:spPr/>
      <dgm:t>
        <a:bodyPr/>
        <a:lstStyle/>
        <a:p>
          <a:endParaRPr lang="en-GB" sz="1600">
            <a:solidFill>
              <a:schemeClr val="tx1"/>
            </a:solidFill>
            <a:latin typeface="Calibri" panose="020F0502020204030204" pitchFamily="34" charset="0"/>
            <a:cs typeface="Calibri" panose="020F0502020204030204" pitchFamily="34" charset="0"/>
          </a:endParaRPr>
        </a:p>
      </dgm:t>
    </dgm:pt>
    <dgm:pt modelId="{9A38A715-6186-4A03-93EA-EF8F1653ED37}">
      <dgm:prSet phldrT="[Text]" custT="1"/>
      <dgm:spPr>
        <a:solidFill>
          <a:srgbClr val="00A4E2">
            <a:alpha val="50196"/>
          </a:srgbClr>
        </a:solidFill>
      </dgm:spPr>
      <dgm:t>
        <a:bodyPr/>
        <a:lstStyle/>
        <a:p>
          <a:r>
            <a:rPr lang="en-GB" sz="1600" dirty="0">
              <a:solidFill>
                <a:schemeClr val="tx1"/>
              </a:solidFill>
              <a:latin typeface="Calibri" panose="020F0502020204030204" pitchFamily="34" charset="0"/>
              <a:cs typeface="Calibri" panose="020F0502020204030204" pitchFamily="34" charset="0"/>
            </a:rPr>
            <a:t>Take appropriate action</a:t>
          </a:r>
        </a:p>
      </dgm:t>
    </dgm:pt>
    <dgm:pt modelId="{2E9A641D-9AA0-4ED9-A732-4729700EAE64}" type="parTrans" cxnId="{82EE7843-CBE9-4FD6-A94D-B1EBA2DA5E73}">
      <dgm:prSet/>
      <dgm:spPr/>
      <dgm:t>
        <a:bodyPr/>
        <a:lstStyle/>
        <a:p>
          <a:endParaRPr lang="en-GB"/>
        </a:p>
      </dgm:t>
    </dgm:pt>
    <dgm:pt modelId="{6874CDCE-F6A1-490C-A2E3-10DEF1629C21}" type="sibTrans" cxnId="{82EE7843-CBE9-4FD6-A94D-B1EBA2DA5E73}">
      <dgm:prSet/>
      <dgm:spPr/>
      <dgm:t>
        <a:bodyPr/>
        <a:lstStyle/>
        <a:p>
          <a:endParaRPr lang="en-GB"/>
        </a:p>
      </dgm:t>
    </dgm:pt>
    <dgm:pt modelId="{11F670D5-4510-42D1-8074-749FC9CB7FA2}" type="pres">
      <dgm:prSet presAssocID="{2162CBAB-3873-495E-A3D2-6BFE15A3E23E}" presName="Name0" presStyleCnt="0">
        <dgm:presLayoutVars>
          <dgm:dir/>
          <dgm:resizeHandles val="exact"/>
        </dgm:presLayoutVars>
      </dgm:prSet>
      <dgm:spPr/>
    </dgm:pt>
    <dgm:pt modelId="{E8E7050C-E24F-4BFC-92C9-B375A540CE47}" type="pres">
      <dgm:prSet presAssocID="{646DC6CE-1DAB-450F-9833-65077EA4EBAC}" presName="node" presStyleLbl="node1" presStyleIdx="0" presStyleCnt="4" custScaleY="111604">
        <dgm:presLayoutVars>
          <dgm:bulletEnabled val="1"/>
        </dgm:presLayoutVars>
      </dgm:prSet>
      <dgm:spPr/>
    </dgm:pt>
    <dgm:pt modelId="{52DF5EE0-C0D4-4EAA-9F3D-5CB4537218DA}" type="pres">
      <dgm:prSet presAssocID="{FD17F6C8-F1A3-4273-AFE0-B4DB0A3478DC}" presName="sibTrans" presStyleLbl="sibTrans1D1" presStyleIdx="0" presStyleCnt="3"/>
      <dgm:spPr/>
    </dgm:pt>
    <dgm:pt modelId="{48A4FE0C-CE75-4F42-B192-50B851571E17}" type="pres">
      <dgm:prSet presAssocID="{FD17F6C8-F1A3-4273-AFE0-B4DB0A3478DC}" presName="connectorText" presStyleLbl="sibTrans1D1" presStyleIdx="0" presStyleCnt="3"/>
      <dgm:spPr/>
    </dgm:pt>
    <dgm:pt modelId="{84AFE773-3C6A-4B47-8F66-677270E6CBAE}" type="pres">
      <dgm:prSet presAssocID="{F8AFB2A9-0B0E-43E8-A170-433B07B7052D}" presName="node" presStyleLbl="node1" presStyleIdx="1" presStyleCnt="4" custScaleY="111604">
        <dgm:presLayoutVars>
          <dgm:bulletEnabled val="1"/>
        </dgm:presLayoutVars>
      </dgm:prSet>
      <dgm:spPr/>
    </dgm:pt>
    <dgm:pt modelId="{C96CC482-2276-457A-B195-86B3A0C3C62E}" type="pres">
      <dgm:prSet presAssocID="{D827CF31-96D5-455F-A5BC-EE40A3DA0C0F}" presName="sibTrans" presStyleLbl="sibTrans1D1" presStyleIdx="1" presStyleCnt="3"/>
      <dgm:spPr/>
    </dgm:pt>
    <dgm:pt modelId="{B57BC6E0-6D0D-40C6-8C79-61E80ABFBFD5}" type="pres">
      <dgm:prSet presAssocID="{D827CF31-96D5-455F-A5BC-EE40A3DA0C0F}" presName="connectorText" presStyleLbl="sibTrans1D1" presStyleIdx="1" presStyleCnt="3"/>
      <dgm:spPr/>
    </dgm:pt>
    <dgm:pt modelId="{6535761B-3E18-4FF2-93BF-67DD9ECD00E8}" type="pres">
      <dgm:prSet presAssocID="{CBAA9279-F8F1-4FC4-A411-CAD9FCDFC5D1}" presName="node" presStyleLbl="node1" presStyleIdx="2" presStyleCnt="4" custScaleY="111604">
        <dgm:presLayoutVars>
          <dgm:bulletEnabled val="1"/>
        </dgm:presLayoutVars>
      </dgm:prSet>
      <dgm:spPr/>
    </dgm:pt>
    <dgm:pt modelId="{8B496A1B-4A76-4B1F-9DEF-3D3D51633842}" type="pres">
      <dgm:prSet presAssocID="{BE6AAFD8-DEFD-4156-B6CA-E4EA4FA4A4EA}" presName="sibTrans" presStyleLbl="sibTrans1D1" presStyleIdx="2" presStyleCnt="3"/>
      <dgm:spPr/>
    </dgm:pt>
    <dgm:pt modelId="{69D3665F-8E3F-4788-9D48-CBDB8812904B}" type="pres">
      <dgm:prSet presAssocID="{BE6AAFD8-DEFD-4156-B6CA-E4EA4FA4A4EA}" presName="connectorText" presStyleLbl="sibTrans1D1" presStyleIdx="2" presStyleCnt="3"/>
      <dgm:spPr/>
    </dgm:pt>
    <dgm:pt modelId="{F5DEFC13-21A9-4893-91D8-606BA738B850}" type="pres">
      <dgm:prSet presAssocID="{9A38A715-6186-4A03-93EA-EF8F1653ED37}" presName="node" presStyleLbl="node1" presStyleIdx="3" presStyleCnt="4" custScaleY="111604">
        <dgm:presLayoutVars>
          <dgm:bulletEnabled val="1"/>
        </dgm:presLayoutVars>
      </dgm:prSet>
      <dgm:spPr/>
    </dgm:pt>
  </dgm:ptLst>
  <dgm:cxnLst>
    <dgm:cxn modelId="{82EE7843-CBE9-4FD6-A94D-B1EBA2DA5E73}" srcId="{2162CBAB-3873-495E-A3D2-6BFE15A3E23E}" destId="{9A38A715-6186-4A03-93EA-EF8F1653ED37}" srcOrd="3" destOrd="0" parTransId="{2E9A641D-9AA0-4ED9-A732-4729700EAE64}" sibTransId="{6874CDCE-F6A1-490C-A2E3-10DEF1629C21}"/>
    <dgm:cxn modelId="{A35DC463-87C8-4723-9307-6F2F73D68C7A}" srcId="{2162CBAB-3873-495E-A3D2-6BFE15A3E23E}" destId="{F8AFB2A9-0B0E-43E8-A170-433B07B7052D}" srcOrd="1" destOrd="0" parTransId="{8E4F3F94-12D2-4029-8882-2B3CABA0348D}" sibTransId="{D827CF31-96D5-455F-A5BC-EE40A3DA0C0F}"/>
    <dgm:cxn modelId="{88DB154D-EE61-4B0D-88F7-07C101ED4F55}" type="presOf" srcId="{BE6AAFD8-DEFD-4156-B6CA-E4EA4FA4A4EA}" destId="{8B496A1B-4A76-4B1F-9DEF-3D3D51633842}" srcOrd="0" destOrd="0" presId="urn:microsoft.com/office/officeart/2005/8/layout/bProcess3"/>
    <dgm:cxn modelId="{13CAFF4D-85D5-4A74-9205-52A22FC3270D}" type="presOf" srcId="{646DC6CE-1DAB-450F-9833-65077EA4EBAC}" destId="{E8E7050C-E24F-4BFC-92C9-B375A540CE47}" srcOrd="0" destOrd="0" presId="urn:microsoft.com/office/officeart/2005/8/layout/bProcess3"/>
    <dgm:cxn modelId="{F7F6524E-7DA5-45C4-89A1-77F3002BC8B1}" type="presOf" srcId="{9A38A715-6186-4A03-93EA-EF8F1653ED37}" destId="{F5DEFC13-21A9-4893-91D8-606BA738B850}" srcOrd="0" destOrd="0" presId="urn:microsoft.com/office/officeart/2005/8/layout/bProcess3"/>
    <dgm:cxn modelId="{E2CE336F-06F3-45A6-B81F-AAF28C62B44A}" srcId="{2162CBAB-3873-495E-A3D2-6BFE15A3E23E}" destId="{CBAA9279-F8F1-4FC4-A411-CAD9FCDFC5D1}" srcOrd="2" destOrd="0" parTransId="{45282C18-BC83-4303-97CB-AB6E29971592}" sibTransId="{BE6AAFD8-DEFD-4156-B6CA-E4EA4FA4A4EA}"/>
    <dgm:cxn modelId="{5484EF53-8897-43BB-AD06-8CFCE0B9B60C}" type="presOf" srcId="{F8AFB2A9-0B0E-43E8-A170-433B07B7052D}" destId="{84AFE773-3C6A-4B47-8F66-677270E6CBAE}" srcOrd="0" destOrd="0" presId="urn:microsoft.com/office/officeart/2005/8/layout/bProcess3"/>
    <dgm:cxn modelId="{4105D892-0DAC-4448-AAF7-54BC7238D702}" type="presOf" srcId="{CBAA9279-F8F1-4FC4-A411-CAD9FCDFC5D1}" destId="{6535761B-3E18-4FF2-93BF-67DD9ECD00E8}" srcOrd="0" destOrd="0" presId="urn:microsoft.com/office/officeart/2005/8/layout/bProcess3"/>
    <dgm:cxn modelId="{CE341C96-FAA7-4E62-AC2E-46B053AA18CD}" type="presOf" srcId="{2162CBAB-3873-495E-A3D2-6BFE15A3E23E}" destId="{11F670D5-4510-42D1-8074-749FC9CB7FA2}" srcOrd="0" destOrd="0" presId="urn:microsoft.com/office/officeart/2005/8/layout/bProcess3"/>
    <dgm:cxn modelId="{D9309EA0-5C6A-47F7-BAB5-F7DD8A12744E}" type="presOf" srcId="{BE6AAFD8-DEFD-4156-B6CA-E4EA4FA4A4EA}" destId="{69D3665F-8E3F-4788-9D48-CBDB8812904B}" srcOrd="1" destOrd="0" presId="urn:microsoft.com/office/officeart/2005/8/layout/bProcess3"/>
    <dgm:cxn modelId="{6886C9AE-4AC8-495F-8021-70409C7BF383}" type="presOf" srcId="{D827CF31-96D5-455F-A5BC-EE40A3DA0C0F}" destId="{B57BC6E0-6D0D-40C6-8C79-61E80ABFBFD5}" srcOrd="1" destOrd="0" presId="urn:microsoft.com/office/officeart/2005/8/layout/bProcess3"/>
    <dgm:cxn modelId="{36903DB8-724F-469F-A31D-2C93AEC8FD6A}" srcId="{2162CBAB-3873-495E-A3D2-6BFE15A3E23E}" destId="{646DC6CE-1DAB-450F-9833-65077EA4EBAC}" srcOrd="0" destOrd="0" parTransId="{B7E6CA7E-4A4F-4C58-9831-A4FB73B052A1}" sibTransId="{FD17F6C8-F1A3-4273-AFE0-B4DB0A3478DC}"/>
    <dgm:cxn modelId="{3F8E3FB9-4982-424B-AE39-F3EB69371BB1}" type="presOf" srcId="{FD17F6C8-F1A3-4273-AFE0-B4DB0A3478DC}" destId="{52DF5EE0-C0D4-4EAA-9F3D-5CB4537218DA}" srcOrd="0" destOrd="0" presId="urn:microsoft.com/office/officeart/2005/8/layout/bProcess3"/>
    <dgm:cxn modelId="{259E24D8-6BD2-4BED-871B-FBB0B3371C95}" type="presOf" srcId="{FD17F6C8-F1A3-4273-AFE0-B4DB0A3478DC}" destId="{48A4FE0C-CE75-4F42-B192-50B851571E17}" srcOrd="1" destOrd="0" presId="urn:microsoft.com/office/officeart/2005/8/layout/bProcess3"/>
    <dgm:cxn modelId="{462563F6-6A4C-4597-8816-02C5327AA6F9}" type="presOf" srcId="{D827CF31-96D5-455F-A5BC-EE40A3DA0C0F}" destId="{C96CC482-2276-457A-B195-86B3A0C3C62E}" srcOrd="0" destOrd="0" presId="urn:microsoft.com/office/officeart/2005/8/layout/bProcess3"/>
    <dgm:cxn modelId="{98BADA9F-76B0-4F1A-96CA-FEC5F6944570}" type="presParOf" srcId="{11F670D5-4510-42D1-8074-749FC9CB7FA2}" destId="{E8E7050C-E24F-4BFC-92C9-B375A540CE47}" srcOrd="0" destOrd="0" presId="urn:microsoft.com/office/officeart/2005/8/layout/bProcess3"/>
    <dgm:cxn modelId="{825BEC1A-C7C8-4980-8B51-49DAA4FEFDC1}" type="presParOf" srcId="{11F670D5-4510-42D1-8074-749FC9CB7FA2}" destId="{52DF5EE0-C0D4-4EAA-9F3D-5CB4537218DA}" srcOrd="1" destOrd="0" presId="urn:microsoft.com/office/officeart/2005/8/layout/bProcess3"/>
    <dgm:cxn modelId="{F0E79C80-F19B-479F-B6DF-E3EBC5A65715}" type="presParOf" srcId="{52DF5EE0-C0D4-4EAA-9F3D-5CB4537218DA}" destId="{48A4FE0C-CE75-4F42-B192-50B851571E17}" srcOrd="0" destOrd="0" presId="urn:microsoft.com/office/officeart/2005/8/layout/bProcess3"/>
    <dgm:cxn modelId="{10362118-0E78-4099-9B0A-6DC59AD84DFB}" type="presParOf" srcId="{11F670D5-4510-42D1-8074-749FC9CB7FA2}" destId="{84AFE773-3C6A-4B47-8F66-677270E6CBAE}" srcOrd="2" destOrd="0" presId="urn:microsoft.com/office/officeart/2005/8/layout/bProcess3"/>
    <dgm:cxn modelId="{37BD1F45-14BF-49D9-AA1B-AA20D384765F}" type="presParOf" srcId="{11F670D5-4510-42D1-8074-749FC9CB7FA2}" destId="{C96CC482-2276-457A-B195-86B3A0C3C62E}" srcOrd="3" destOrd="0" presId="urn:microsoft.com/office/officeart/2005/8/layout/bProcess3"/>
    <dgm:cxn modelId="{88459B11-6132-4066-B070-A5F00DCF7CE6}" type="presParOf" srcId="{C96CC482-2276-457A-B195-86B3A0C3C62E}" destId="{B57BC6E0-6D0D-40C6-8C79-61E80ABFBFD5}" srcOrd="0" destOrd="0" presId="urn:microsoft.com/office/officeart/2005/8/layout/bProcess3"/>
    <dgm:cxn modelId="{7A63C943-DAF6-403D-9817-55E7CE3E3C50}" type="presParOf" srcId="{11F670D5-4510-42D1-8074-749FC9CB7FA2}" destId="{6535761B-3E18-4FF2-93BF-67DD9ECD00E8}" srcOrd="4" destOrd="0" presId="urn:microsoft.com/office/officeart/2005/8/layout/bProcess3"/>
    <dgm:cxn modelId="{1B9A278F-D439-428C-A44C-13146F6F2499}" type="presParOf" srcId="{11F670D5-4510-42D1-8074-749FC9CB7FA2}" destId="{8B496A1B-4A76-4B1F-9DEF-3D3D51633842}" srcOrd="5" destOrd="0" presId="urn:microsoft.com/office/officeart/2005/8/layout/bProcess3"/>
    <dgm:cxn modelId="{C4882B19-2F76-47C5-A8EC-110FB81C6190}" type="presParOf" srcId="{8B496A1B-4A76-4B1F-9DEF-3D3D51633842}" destId="{69D3665F-8E3F-4788-9D48-CBDB8812904B}" srcOrd="0" destOrd="0" presId="urn:microsoft.com/office/officeart/2005/8/layout/bProcess3"/>
    <dgm:cxn modelId="{772C3D76-7A5E-4C8B-A473-E0EAA266BC10}" type="presParOf" srcId="{11F670D5-4510-42D1-8074-749FC9CB7FA2}" destId="{F5DEFC13-21A9-4893-91D8-606BA738B850}"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56C9DB-FA2C-4E45-BA94-E75B7C20CBCB}"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B3AF2270-34B0-4817-B719-7AC7254D3A58}">
      <dgm:prSet phldrT="[Text]" custT="1"/>
      <dgm:spPr>
        <a:noFill/>
        <a:ln w="28575">
          <a:solidFill>
            <a:srgbClr val="9D3F97"/>
          </a:solidFill>
        </a:ln>
      </dgm:spPr>
      <dgm:t>
        <a:bodyPr/>
        <a:lstStyle/>
        <a:p>
          <a:r>
            <a:rPr lang="en-GB" sz="1600" dirty="0">
              <a:solidFill>
                <a:schemeClr val="tx1"/>
              </a:solidFill>
              <a:latin typeface="Calibri" panose="020F0502020204030204" pitchFamily="34" charset="0"/>
              <a:cs typeface="Calibri" panose="020F0502020204030204" pitchFamily="34" charset="0"/>
            </a:rPr>
            <a:t>15 or more Low Level Indicators</a:t>
          </a:r>
        </a:p>
      </dgm:t>
    </dgm:pt>
    <dgm:pt modelId="{E13B25D8-61EE-4B7B-A2C5-34221BFA9514}" type="parTrans" cxnId="{0DB07ACC-5B6A-4328-B1C0-FA8C2E40FC40}">
      <dgm:prSet/>
      <dgm:spPr/>
      <dgm:t>
        <a:bodyPr/>
        <a:lstStyle/>
        <a:p>
          <a:endParaRPr lang="en-GB"/>
        </a:p>
      </dgm:t>
    </dgm:pt>
    <dgm:pt modelId="{B91A0756-344D-45E9-A6EF-813775EECDEF}" type="sibTrans" cxnId="{0DB07ACC-5B6A-4328-B1C0-FA8C2E40FC40}">
      <dgm:prSet/>
      <dgm:spPr/>
      <dgm:t>
        <a:bodyPr/>
        <a:lstStyle/>
        <a:p>
          <a:endParaRPr lang="en-GB"/>
        </a:p>
      </dgm:t>
    </dgm:pt>
    <dgm:pt modelId="{2987A774-BD13-469A-B5EF-8776AE9AF3CE}">
      <dgm:prSet phldrT="[Text]" custT="1"/>
      <dgm:spPr/>
      <dgm:t>
        <a:bodyPr/>
        <a:lstStyle/>
        <a:p>
          <a:r>
            <a:rPr lang="en-GB" sz="1400" dirty="0">
              <a:latin typeface="Calibri" panose="020F0502020204030204" pitchFamily="34" charset="0"/>
              <a:cs typeface="Calibri" panose="020F0502020204030204" pitchFamily="34" charset="0"/>
            </a:rPr>
            <a:t>Universal Services</a:t>
          </a:r>
        </a:p>
        <a:p>
          <a:r>
            <a:rPr lang="en-GB" sz="1400" dirty="0">
              <a:latin typeface="Calibri" panose="020F0502020204030204" pitchFamily="34" charset="0"/>
              <a:cs typeface="Calibri" panose="020F0502020204030204" pitchFamily="34" charset="0"/>
            </a:rPr>
            <a:t>Emerging Needs</a:t>
          </a:r>
        </a:p>
        <a:p>
          <a:r>
            <a:rPr lang="en-GB" sz="1400" dirty="0">
              <a:latin typeface="Calibri" panose="020F0502020204030204" pitchFamily="34" charset="0"/>
              <a:cs typeface="Calibri" panose="020F0502020204030204" pitchFamily="34" charset="0"/>
            </a:rPr>
            <a:t>Universal plus (including school/education action)</a:t>
          </a:r>
        </a:p>
      </dgm:t>
    </dgm:pt>
    <dgm:pt modelId="{D658A0FF-2EE7-48D0-8EEE-65F061DAB4D8}" type="parTrans" cxnId="{9C203997-FD14-43CD-8F18-A46E4FF7BB7A}">
      <dgm:prSet/>
      <dgm:spPr/>
      <dgm:t>
        <a:bodyPr/>
        <a:lstStyle/>
        <a:p>
          <a:endParaRPr lang="en-GB">
            <a:latin typeface="Calibri" panose="020F0502020204030204" pitchFamily="34" charset="0"/>
            <a:cs typeface="Calibri" panose="020F0502020204030204" pitchFamily="34" charset="0"/>
          </a:endParaRPr>
        </a:p>
      </dgm:t>
    </dgm:pt>
    <dgm:pt modelId="{F76B6B26-E9B1-418B-9333-350592B2BD34}" type="sibTrans" cxnId="{9C203997-FD14-43CD-8F18-A46E4FF7BB7A}">
      <dgm:prSet/>
      <dgm:spPr/>
      <dgm:t>
        <a:bodyPr/>
        <a:lstStyle/>
        <a:p>
          <a:endParaRPr lang="en-GB"/>
        </a:p>
      </dgm:t>
    </dgm:pt>
    <dgm:pt modelId="{934589E4-6588-4819-AE70-FF4976AF222E}">
      <dgm:prSet phldrT="[Text]" custT="1"/>
      <dgm:spPr>
        <a:noFill/>
        <a:ln w="28575">
          <a:solidFill>
            <a:srgbClr val="FF9900"/>
          </a:solidFill>
        </a:ln>
      </dgm:spPr>
      <dgm:t>
        <a:bodyPr/>
        <a:lstStyle/>
        <a:p>
          <a:r>
            <a:rPr lang="en-GB" sz="1600" dirty="0">
              <a:solidFill>
                <a:schemeClr val="tx1"/>
              </a:solidFill>
              <a:latin typeface="Calibri" panose="020F0502020204030204" pitchFamily="34" charset="0"/>
              <a:cs typeface="Calibri" panose="020F0502020204030204" pitchFamily="34" charset="0"/>
            </a:rPr>
            <a:t>10 Medium Level Indicators (+ 5 or more Low Level Indicators)</a:t>
          </a:r>
        </a:p>
      </dgm:t>
    </dgm:pt>
    <dgm:pt modelId="{630C5CC1-79BA-4104-A510-9629140913C5}" type="parTrans" cxnId="{F7F2EBE8-66E9-426E-898D-049FB0A79877}">
      <dgm:prSet/>
      <dgm:spPr/>
      <dgm:t>
        <a:bodyPr/>
        <a:lstStyle/>
        <a:p>
          <a:endParaRPr lang="en-GB"/>
        </a:p>
      </dgm:t>
    </dgm:pt>
    <dgm:pt modelId="{79460280-F108-4C87-A9E7-31ECB5A5A266}" type="sibTrans" cxnId="{F7F2EBE8-66E9-426E-898D-049FB0A79877}">
      <dgm:prSet/>
      <dgm:spPr/>
      <dgm:t>
        <a:bodyPr/>
        <a:lstStyle/>
        <a:p>
          <a:endParaRPr lang="en-GB"/>
        </a:p>
      </dgm:t>
    </dgm:pt>
    <dgm:pt modelId="{502B1446-8206-4C29-A9A8-663B88C8691E}">
      <dgm:prSet phldrT="[Text]" custT="1"/>
      <dgm:spPr/>
      <dgm:t>
        <a:bodyPr/>
        <a:lstStyle/>
        <a:p>
          <a:r>
            <a:rPr lang="en-GB" sz="1400" dirty="0">
              <a:latin typeface="Calibri" panose="020F0502020204030204" pitchFamily="34" charset="0"/>
              <a:cs typeface="Calibri" panose="020F0502020204030204" pitchFamily="34" charset="0"/>
            </a:rPr>
            <a:t>Targeted and/or Intensive Support</a:t>
          </a:r>
        </a:p>
      </dgm:t>
    </dgm:pt>
    <dgm:pt modelId="{308DAB0C-D8F1-4501-A995-C10E0739B424}" type="parTrans" cxnId="{113FCC43-E466-49AB-A98B-0E1ADBD47041}">
      <dgm:prSet/>
      <dgm:spPr/>
      <dgm:t>
        <a:bodyPr/>
        <a:lstStyle/>
        <a:p>
          <a:endParaRPr lang="en-GB">
            <a:latin typeface="Calibri" panose="020F0502020204030204" pitchFamily="34" charset="0"/>
            <a:cs typeface="Calibri" panose="020F0502020204030204" pitchFamily="34" charset="0"/>
          </a:endParaRPr>
        </a:p>
      </dgm:t>
    </dgm:pt>
    <dgm:pt modelId="{45575F60-7ED9-4BB2-9C42-24C4DCA7BEA5}" type="sibTrans" cxnId="{113FCC43-E466-49AB-A98B-0E1ADBD47041}">
      <dgm:prSet/>
      <dgm:spPr/>
      <dgm:t>
        <a:bodyPr/>
        <a:lstStyle/>
        <a:p>
          <a:endParaRPr lang="en-GB"/>
        </a:p>
      </dgm:t>
    </dgm:pt>
    <dgm:pt modelId="{441737FF-1D3B-4E17-AE05-6B3B53B80A08}">
      <dgm:prSet phldrT="[Text]"/>
      <dgm:spPr/>
      <dgm:t>
        <a:bodyPr/>
        <a:lstStyle/>
        <a:p>
          <a:pPr algn="l"/>
          <a:r>
            <a:rPr lang="en-GB" i="1" dirty="0">
              <a:latin typeface="Calibri" panose="020F0502020204030204" pitchFamily="34" charset="0"/>
              <a:cs typeface="Calibri" panose="020F0502020204030204" pitchFamily="34" charset="0"/>
            </a:rPr>
            <a:t>Please note, if the child is under 13 or has a learning disability or difficulty that you feel increases vulnerability to exploitation, please consider calling for a professional consultation on 01438 737511 due to increased vulnerability.</a:t>
          </a:r>
        </a:p>
      </dgm:t>
    </dgm:pt>
    <dgm:pt modelId="{C6DA4346-3E5E-425F-B3F3-847F9B5AB0BF}" type="parTrans" cxnId="{2EA645E5-65C2-4CF4-BAA6-34FDD74AB1FB}">
      <dgm:prSet/>
      <dgm:spPr/>
      <dgm:t>
        <a:bodyPr/>
        <a:lstStyle/>
        <a:p>
          <a:endParaRPr lang="en-GB">
            <a:latin typeface="Calibri" panose="020F0502020204030204" pitchFamily="34" charset="0"/>
            <a:cs typeface="Calibri" panose="020F0502020204030204" pitchFamily="34" charset="0"/>
          </a:endParaRPr>
        </a:p>
      </dgm:t>
    </dgm:pt>
    <dgm:pt modelId="{A67A51F8-7DD1-462D-A3A8-C7216789C4DA}" type="sibTrans" cxnId="{2EA645E5-65C2-4CF4-BAA6-34FDD74AB1FB}">
      <dgm:prSet/>
      <dgm:spPr/>
      <dgm:t>
        <a:bodyPr/>
        <a:lstStyle/>
        <a:p>
          <a:endParaRPr lang="en-GB"/>
        </a:p>
      </dgm:t>
    </dgm:pt>
    <dgm:pt modelId="{BF6ED8E3-255F-4AAD-A756-3FF4DAE70820}">
      <dgm:prSet phldrT="[Text]" custT="1"/>
      <dgm:spPr>
        <a:noFill/>
        <a:ln w="28575">
          <a:solidFill>
            <a:srgbClr val="CC0033"/>
          </a:solidFill>
        </a:ln>
      </dgm:spPr>
      <dgm:t>
        <a:bodyPr/>
        <a:lstStyle/>
        <a:p>
          <a:r>
            <a:rPr lang="en-GB" sz="1600" dirty="0">
              <a:solidFill>
                <a:schemeClr val="tx1"/>
              </a:solidFill>
              <a:latin typeface="Calibri" panose="020F0502020204030204" pitchFamily="34" charset="0"/>
              <a:cs typeface="Calibri" panose="020F0502020204030204" pitchFamily="34" charset="0"/>
            </a:rPr>
            <a:t>1-5 High Level Indicators (+5 or more Medium &amp; Low Level Indicators)</a:t>
          </a:r>
        </a:p>
      </dgm:t>
    </dgm:pt>
    <dgm:pt modelId="{F3BB3F29-41CE-4E1F-AFE1-79907D6F7BA7}" type="parTrans" cxnId="{354EFFB7-4B29-42F0-8CC3-45CF35EF0821}">
      <dgm:prSet/>
      <dgm:spPr/>
      <dgm:t>
        <a:bodyPr/>
        <a:lstStyle/>
        <a:p>
          <a:endParaRPr lang="en-GB"/>
        </a:p>
      </dgm:t>
    </dgm:pt>
    <dgm:pt modelId="{2B00C183-E06B-4C2E-B7BC-6B44B15C9D82}" type="sibTrans" cxnId="{354EFFB7-4B29-42F0-8CC3-45CF35EF0821}">
      <dgm:prSet/>
      <dgm:spPr/>
      <dgm:t>
        <a:bodyPr/>
        <a:lstStyle/>
        <a:p>
          <a:endParaRPr lang="en-GB"/>
        </a:p>
      </dgm:t>
    </dgm:pt>
    <dgm:pt modelId="{97A8A181-32A3-43AE-9877-35B799BB80D0}">
      <dgm:prSet phldrT="[Text]" custT="1"/>
      <dgm:spPr/>
      <dgm:t>
        <a:bodyPr/>
        <a:lstStyle/>
        <a:p>
          <a:r>
            <a:rPr lang="en-GB" sz="1400" dirty="0">
              <a:latin typeface="Calibri" panose="020F0502020204030204" pitchFamily="34" charset="0"/>
              <a:cs typeface="Calibri" panose="020F0502020204030204" pitchFamily="34" charset="0"/>
            </a:rPr>
            <a:t>Safeguarding and Specialist Services</a:t>
          </a:r>
        </a:p>
      </dgm:t>
    </dgm:pt>
    <dgm:pt modelId="{E7F7E571-9BDF-46BE-827E-F2C3FDDF64AB}" type="parTrans" cxnId="{4E0FC6F9-7D35-4E07-A13C-DB4F0CDD97B7}">
      <dgm:prSet/>
      <dgm:spPr/>
      <dgm:t>
        <a:bodyPr/>
        <a:lstStyle/>
        <a:p>
          <a:endParaRPr lang="en-GB">
            <a:latin typeface="Calibri" panose="020F0502020204030204" pitchFamily="34" charset="0"/>
            <a:cs typeface="Calibri" panose="020F0502020204030204" pitchFamily="34" charset="0"/>
          </a:endParaRPr>
        </a:p>
      </dgm:t>
    </dgm:pt>
    <dgm:pt modelId="{754A9A76-E55B-46DF-A4EB-44D30FA35C50}" type="sibTrans" cxnId="{4E0FC6F9-7D35-4E07-A13C-DB4F0CDD97B7}">
      <dgm:prSet/>
      <dgm:spPr/>
      <dgm:t>
        <a:bodyPr/>
        <a:lstStyle/>
        <a:p>
          <a:endParaRPr lang="en-GB"/>
        </a:p>
      </dgm:t>
    </dgm:pt>
    <dgm:pt modelId="{41508EFF-8EE8-41C0-A78B-E19EA7CF2AAE}" type="pres">
      <dgm:prSet presAssocID="{EA56C9DB-FA2C-4E45-BA94-E75B7C20CBCB}" presName="diagram" presStyleCnt="0">
        <dgm:presLayoutVars>
          <dgm:chPref val="1"/>
          <dgm:dir/>
          <dgm:animOne val="branch"/>
          <dgm:animLvl val="lvl"/>
          <dgm:resizeHandles/>
        </dgm:presLayoutVars>
      </dgm:prSet>
      <dgm:spPr/>
    </dgm:pt>
    <dgm:pt modelId="{08393618-4FEE-442F-AFC7-0802267BA5DC}" type="pres">
      <dgm:prSet presAssocID="{B3AF2270-34B0-4817-B719-7AC7254D3A58}" presName="root" presStyleCnt="0"/>
      <dgm:spPr/>
    </dgm:pt>
    <dgm:pt modelId="{0414DD19-1AFE-4186-A5A3-E03029DE706A}" type="pres">
      <dgm:prSet presAssocID="{B3AF2270-34B0-4817-B719-7AC7254D3A58}" presName="rootComposite" presStyleCnt="0"/>
      <dgm:spPr/>
    </dgm:pt>
    <dgm:pt modelId="{EA01BDF5-2698-445F-91DD-C2E126DB6DA9}" type="pres">
      <dgm:prSet presAssocID="{B3AF2270-34B0-4817-B719-7AC7254D3A58}" presName="rootText" presStyleLbl="node1" presStyleIdx="0" presStyleCnt="3" custScaleY="62275"/>
      <dgm:spPr/>
    </dgm:pt>
    <dgm:pt modelId="{B9761C7B-1BC3-4864-B75F-5B1BC21CBB5C}" type="pres">
      <dgm:prSet presAssocID="{B3AF2270-34B0-4817-B719-7AC7254D3A58}" presName="rootConnector" presStyleLbl="node1" presStyleIdx="0" presStyleCnt="3"/>
      <dgm:spPr/>
    </dgm:pt>
    <dgm:pt modelId="{8C413DAC-471D-48C1-A097-2323C01068B1}" type="pres">
      <dgm:prSet presAssocID="{B3AF2270-34B0-4817-B719-7AC7254D3A58}" presName="childShape" presStyleCnt="0"/>
      <dgm:spPr/>
    </dgm:pt>
    <dgm:pt modelId="{2B9D747D-8D68-4661-9089-FF7B1F570087}" type="pres">
      <dgm:prSet presAssocID="{D658A0FF-2EE7-48D0-8EEE-65F061DAB4D8}" presName="Name13" presStyleLbl="parChTrans1D2" presStyleIdx="0" presStyleCnt="4"/>
      <dgm:spPr/>
    </dgm:pt>
    <dgm:pt modelId="{CE6E68E9-C565-4457-BC8B-54928D63585E}" type="pres">
      <dgm:prSet presAssocID="{2987A774-BD13-469A-B5EF-8776AE9AF3CE}" presName="childText" presStyleLbl="bgAcc1" presStyleIdx="0" presStyleCnt="4" custScaleX="104695" custScaleY="69821">
        <dgm:presLayoutVars>
          <dgm:bulletEnabled val="1"/>
        </dgm:presLayoutVars>
      </dgm:prSet>
      <dgm:spPr/>
    </dgm:pt>
    <dgm:pt modelId="{7A06AADF-8B1B-4442-97A9-CEBE628C595E}" type="pres">
      <dgm:prSet presAssocID="{934589E4-6588-4819-AE70-FF4976AF222E}" presName="root" presStyleCnt="0"/>
      <dgm:spPr/>
    </dgm:pt>
    <dgm:pt modelId="{8626FB2D-8713-4EFA-A1CC-C0445851B038}" type="pres">
      <dgm:prSet presAssocID="{934589E4-6588-4819-AE70-FF4976AF222E}" presName="rootComposite" presStyleCnt="0"/>
      <dgm:spPr/>
    </dgm:pt>
    <dgm:pt modelId="{94B6D140-62DD-4E6E-A891-2F1D5D1D90EB}" type="pres">
      <dgm:prSet presAssocID="{934589E4-6588-4819-AE70-FF4976AF222E}" presName="rootText" presStyleLbl="node1" presStyleIdx="1" presStyleCnt="3" custScaleY="62275"/>
      <dgm:spPr/>
    </dgm:pt>
    <dgm:pt modelId="{D79CD213-79A2-4697-8E23-D37518B1AD72}" type="pres">
      <dgm:prSet presAssocID="{934589E4-6588-4819-AE70-FF4976AF222E}" presName="rootConnector" presStyleLbl="node1" presStyleIdx="1" presStyleCnt="3"/>
      <dgm:spPr/>
    </dgm:pt>
    <dgm:pt modelId="{F2041571-95F3-45F4-B92B-4DC648A51CBA}" type="pres">
      <dgm:prSet presAssocID="{934589E4-6588-4819-AE70-FF4976AF222E}" presName="childShape" presStyleCnt="0"/>
      <dgm:spPr/>
    </dgm:pt>
    <dgm:pt modelId="{4E55550B-3E67-45EE-95DD-880D9156EAF6}" type="pres">
      <dgm:prSet presAssocID="{308DAB0C-D8F1-4501-A995-C10E0739B424}" presName="Name13" presStyleLbl="parChTrans1D2" presStyleIdx="1" presStyleCnt="4"/>
      <dgm:spPr/>
    </dgm:pt>
    <dgm:pt modelId="{B5731E7D-0060-4C90-8200-732E244E3886}" type="pres">
      <dgm:prSet presAssocID="{502B1446-8206-4C29-A9A8-663B88C8691E}" presName="childText" presStyleLbl="bgAcc1" presStyleIdx="1" presStyleCnt="4" custScaleX="104695" custScaleY="69821">
        <dgm:presLayoutVars>
          <dgm:bulletEnabled val="1"/>
        </dgm:presLayoutVars>
      </dgm:prSet>
      <dgm:spPr/>
    </dgm:pt>
    <dgm:pt modelId="{4A7B532B-3A2F-4BCE-9D67-89C677883D9A}" type="pres">
      <dgm:prSet presAssocID="{C6DA4346-3E5E-425F-B3F3-847F9B5AB0BF}" presName="Name13" presStyleLbl="parChTrans1D2" presStyleIdx="2" presStyleCnt="4"/>
      <dgm:spPr/>
    </dgm:pt>
    <dgm:pt modelId="{EF9D6877-7EB6-4010-BDBA-490CD9A56D38}" type="pres">
      <dgm:prSet presAssocID="{441737FF-1D3B-4E17-AE05-6B3B53B80A08}" presName="childText" presStyleLbl="bgAcc1" presStyleIdx="2" presStyleCnt="4" custScaleX="181221" custScaleY="35775" custLinFactNeighborX="911" custLinFactNeighborY="-17045">
        <dgm:presLayoutVars>
          <dgm:bulletEnabled val="1"/>
        </dgm:presLayoutVars>
      </dgm:prSet>
      <dgm:spPr/>
    </dgm:pt>
    <dgm:pt modelId="{432768E3-DC68-4375-A314-04B0152474BF}" type="pres">
      <dgm:prSet presAssocID="{BF6ED8E3-255F-4AAD-A756-3FF4DAE70820}" presName="root" presStyleCnt="0"/>
      <dgm:spPr/>
    </dgm:pt>
    <dgm:pt modelId="{EAC6A77F-DF8A-426D-88BB-A30A2F52AEAE}" type="pres">
      <dgm:prSet presAssocID="{BF6ED8E3-255F-4AAD-A756-3FF4DAE70820}" presName="rootComposite" presStyleCnt="0"/>
      <dgm:spPr/>
    </dgm:pt>
    <dgm:pt modelId="{6651725E-83BC-4A62-BA1A-077AC6BDFFAF}" type="pres">
      <dgm:prSet presAssocID="{BF6ED8E3-255F-4AAD-A756-3FF4DAE70820}" presName="rootText" presStyleLbl="node1" presStyleIdx="2" presStyleCnt="3" custScaleY="62275"/>
      <dgm:spPr/>
    </dgm:pt>
    <dgm:pt modelId="{909C79CA-BAB2-4DD4-9FA0-C40EADA36130}" type="pres">
      <dgm:prSet presAssocID="{BF6ED8E3-255F-4AAD-A756-3FF4DAE70820}" presName="rootConnector" presStyleLbl="node1" presStyleIdx="2" presStyleCnt="3"/>
      <dgm:spPr/>
    </dgm:pt>
    <dgm:pt modelId="{3795E7D2-33FD-427B-9714-6FD5FDA33C6B}" type="pres">
      <dgm:prSet presAssocID="{BF6ED8E3-255F-4AAD-A756-3FF4DAE70820}" presName="childShape" presStyleCnt="0"/>
      <dgm:spPr/>
    </dgm:pt>
    <dgm:pt modelId="{5D833537-612B-4516-9428-9E2DF4F49A9B}" type="pres">
      <dgm:prSet presAssocID="{E7F7E571-9BDF-46BE-827E-F2C3FDDF64AB}" presName="Name13" presStyleLbl="parChTrans1D2" presStyleIdx="3" presStyleCnt="4"/>
      <dgm:spPr/>
    </dgm:pt>
    <dgm:pt modelId="{AC13BBD8-78B8-4785-993B-BEB8B6CA507D}" type="pres">
      <dgm:prSet presAssocID="{97A8A181-32A3-43AE-9877-35B799BB80D0}" presName="childText" presStyleLbl="bgAcc1" presStyleIdx="3" presStyleCnt="4" custScaleX="104695" custScaleY="69821">
        <dgm:presLayoutVars>
          <dgm:bulletEnabled val="1"/>
        </dgm:presLayoutVars>
      </dgm:prSet>
      <dgm:spPr/>
    </dgm:pt>
  </dgm:ptLst>
  <dgm:cxnLst>
    <dgm:cxn modelId="{BC11070C-13F3-42B4-B5AF-6A5FEE595EF0}" type="presOf" srcId="{B3AF2270-34B0-4817-B719-7AC7254D3A58}" destId="{B9761C7B-1BC3-4864-B75F-5B1BC21CBB5C}" srcOrd="1" destOrd="0" presId="urn:microsoft.com/office/officeart/2005/8/layout/hierarchy3"/>
    <dgm:cxn modelId="{36EE251E-CD57-4091-B22A-4C34E3CDB785}" type="presOf" srcId="{441737FF-1D3B-4E17-AE05-6B3B53B80A08}" destId="{EF9D6877-7EB6-4010-BDBA-490CD9A56D38}" srcOrd="0" destOrd="0" presId="urn:microsoft.com/office/officeart/2005/8/layout/hierarchy3"/>
    <dgm:cxn modelId="{0BA4842E-7FCC-42C9-8E5D-ADB30A3D2045}" type="presOf" srcId="{E7F7E571-9BDF-46BE-827E-F2C3FDDF64AB}" destId="{5D833537-612B-4516-9428-9E2DF4F49A9B}" srcOrd="0" destOrd="0" presId="urn:microsoft.com/office/officeart/2005/8/layout/hierarchy3"/>
    <dgm:cxn modelId="{E68C3D38-1B61-4A9D-99DC-C28EE8BE4DBF}" type="presOf" srcId="{502B1446-8206-4C29-A9A8-663B88C8691E}" destId="{B5731E7D-0060-4C90-8200-732E244E3886}" srcOrd="0" destOrd="0" presId="urn:microsoft.com/office/officeart/2005/8/layout/hierarchy3"/>
    <dgm:cxn modelId="{113FCC43-E466-49AB-A98B-0E1ADBD47041}" srcId="{934589E4-6588-4819-AE70-FF4976AF222E}" destId="{502B1446-8206-4C29-A9A8-663B88C8691E}" srcOrd="0" destOrd="0" parTransId="{308DAB0C-D8F1-4501-A995-C10E0739B424}" sibTransId="{45575F60-7ED9-4BB2-9C42-24C4DCA7BEA5}"/>
    <dgm:cxn modelId="{6AC24F5A-4715-4F05-BE03-4786DD61164C}" type="presOf" srcId="{934589E4-6588-4819-AE70-FF4976AF222E}" destId="{D79CD213-79A2-4697-8E23-D37518B1AD72}" srcOrd="1" destOrd="0" presId="urn:microsoft.com/office/officeart/2005/8/layout/hierarchy3"/>
    <dgm:cxn modelId="{BB288781-CA04-4610-A003-EA8E7BD71D5D}" type="presOf" srcId="{308DAB0C-D8F1-4501-A995-C10E0739B424}" destId="{4E55550B-3E67-45EE-95DD-880D9156EAF6}" srcOrd="0" destOrd="0" presId="urn:microsoft.com/office/officeart/2005/8/layout/hierarchy3"/>
    <dgm:cxn modelId="{FD60768D-FF83-4F33-BB86-23CA3590C3DF}" type="presOf" srcId="{934589E4-6588-4819-AE70-FF4976AF222E}" destId="{94B6D140-62DD-4E6E-A891-2F1D5D1D90EB}" srcOrd="0" destOrd="0" presId="urn:microsoft.com/office/officeart/2005/8/layout/hierarchy3"/>
    <dgm:cxn modelId="{9C203997-FD14-43CD-8F18-A46E4FF7BB7A}" srcId="{B3AF2270-34B0-4817-B719-7AC7254D3A58}" destId="{2987A774-BD13-469A-B5EF-8776AE9AF3CE}" srcOrd="0" destOrd="0" parTransId="{D658A0FF-2EE7-48D0-8EEE-65F061DAB4D8}" sibTransId="{F76B6B26-E9B1-418B-9333-350592B2BD34}"/>
    <dgm:cxn modelId="{3BBA1AA8-D70A-47F7-9779-29F560937E92}" type="presOf" srcId="{97A8A181-32A3-43AE-9877-35B799BB80D0}" destId="{AC13BBD8-78B8-4785-993B-BEB8B6CA507D}" srcOrd="0" destOrd="0" presId="urn:microsoft.com/office/officeart/2005/8/layout/hierarchy3"/>
    <dgm:cxn modelId="{354EFFB7-4B29-42F0-8CC3-45CF35EF0821}" srcId="{EA56C9DB-FA2C-4E45-BA94-E75B7C20CBCB}" destId="{BF6ED8E3-255F-4AAD-A756-3FF4DAE70820}" srcOrd="2" destOrd="0" parTransId="{F3BB3F29-41CE-4E1F-AFE1-79907D6F7BA7}" sibTransId="{2B00C183-E06B-4C2E-B7BC-6B44B15C9D82}"/>
    <dgm:cxn modelId="{AE9266BA-325C-4B2B-84A8-5EC0FC61BC19}" type="presOf" srcId="{BF6ED8E3-255F-4AAD-A756-3FF4DAE70820}" destId="{909C79CA-BAB2-4DD4-9FA0-C40EADA36130}" srcOrd="1" destOrd="0" presId="urn:microsoft.com/office/officeart/2005/8/layout/hierarchy3"/>
    <dgm:cxn modelId="{1DB3C1BB-CE11-496B-B414-96E2CD2AC2E1}" type="presOf" srcId="{EA56C9DB-FA2C-4E45-BA94-E75B7C20CBCB}" destId="{41508EFF-8EE8-41C0-A78B-E19EA7CF2AAE}" srcOrd="0" destOrd="0" presId="urn:microsoft.com/office/officeart/2005/8/layout/hierarchy3"/>
    <dgm:cxn modelId="{726F38C1-DCE6-4C32-B4C8-1F9BF962ADFF}" type="presOf" srcId="{2987A774-BD13-469A-B5EF-8776AE9AF3CE}" destId="{CE6E68E9-C565-4457-BC8B-54928D63585E}" srcOrd="0" destOrd="0" presId="urn:microsoft.com/office/officeart/2005/8/layout/hierarchy3"/>
    <dgm:cxn modelId="{0DB07ACC-5B6A-4328-B1C0-FA8C2E40FC40}" srcId="{EA56C9DB-FA2C-4E45-BA94-E75B7C20CBCB}" destId="{B3AF2270-34B0-4817-B719-7AC7254D3A58}" srcOrd="0" destOrd="0" parTransId="{E13B25D8-61EE-4B7B-A2C5-34221BFA9514}" sibTransId="{B91A0756-344D-45E9-A6EF-813775EECDEF}"/>
    <dgm:cxn modelId="{C89DEAD1-625D-4663-8644-8FE98D24CBA7}" type="presOf" srcId="{D658A0FF-2EE7-48D0-8EEE-65F061DAB4D8}" destId="{2B9D747D-8D68-4661-9089-FF7B1F570087}" srcOrd="0" destOrd="0" presId="urn:microsoft.com/office/officeart/2005/8/layout/hierarchy3"/>
    <dgm:cxn modelId="{F86802D9-D38F-4ED2-A2DE-BF12B96B551F}" type="presOf" srcId="{B3AF2270-34B0-4817-B719-7AC7254D3A58}" destId="{EA01BDF5-2698-445F-91DD-C2E126DB6DA9}" srcOrd="0" destOrd="0" presId="urn:microsoft.com/office/officeart/2005/8/layout/hierarchy3"/>
    <dgm:cxn modelId="{30969BDB-09B1-426F-A6EA-3ADC48A29642}" type="presOf" srcId="{C6DA4346-3E5E-425F-B3F3-847F9B5AB0BF}" destId="{4A7B532B-3A2F-4BCE-9D67-89C677883D9A}" srcOrd="0" destOrd="0" presId="urn:microsoft.com/office/officeart/2005/8/layout/hierarchy3"/>
    <dgm:cxn modelId="{95EE14E3-9110-407C-951A-9C6F1AB9EFBF}" type="presOf" srcId="{BF6ED8E3-255F-4AAD-A756-3FF4DAE70820}" destId="{6651725E-83BC-4A62-BA1A-077AC6BDFFAF}" srcOrd="0" destOrd="0" presId="urn:microsoft.com/office/officeart/2005/8/layout/hierarchy3"/>
    <dgm:cxn modelId="{2EA645E5-65C2-4CF4-BAA6-34FDD74AB1FB}" srcId="{934589E4-6588-4819-AE70-FF4976AF222E}" destId="{441737FF-1D3B-4E17-AE05-6B3B53B80A08}" srcOrd="1" destOrd="0" parTransId="{C6DA4346-3E5E-425F-B3F3-847F9B5AB0BF}" sibTransId="{A67A51F8-7DD1-462D-A3A8-C7216789C4DA}"/>
    <dgm:cxn modelId="{F7F2EBE8-66E9-426E-898D-049FB0A79877}" srcId="{EA56C9DB-FA2C-4E45-BA94-E75B7C20CBCB}" destId="{934589E4-6588-4819-AE70-FF4976AF222E}" srcOrd="1" destOrd="0" parTransId="{630C5CC1-79BA-4104-A510-9629140913C5}" sibTransId="{79460280-F108-4C87-A9E7-31ECB5A5A266}"/>
    <dgm:cxn modelId="{4E0FC6F9-7D35-4E07-A13C-DB4F0CDD97B7}" srcId="{BF6ED8E3-255F-4AAD-A756-3FF4DAE70820}" destId="{97A8A181-32A3-43AE-9877-35B799BB80D0}" srcOrd="0" destOrd="0" parTransId="{E7F7E571-9BDF-46BE-827E-F2C3FDDF64AB}" sibTransId="{754A9A76-E55B-46DF-A4EB-44D30FA35C50}"/>
    <dgm:cxn modelId="{8EEA0963-B462-4980-AD69-C81BF596FC27}" type="presParOf" srcId="{41508EFF-8EE8-41C0-A78B-E19EA7CF2AAE}" destId="{08393618-4FEE-442F-AFC7-0802267BA5DC}" srcOrd="0" destOrd="0" presId="urn:microsoft.com/office/officeart/2005/8/layout/hierarchy3"/>
    <dgm:cxn modelId="{6741BAF9-FA0E-475C-8B9C-07D07176CB62}" type="presParOf" srcId="{08393618-4FEE-442F-AFC7-0802267BA5DC}" destId="{0414DD19-1AFE-4186-A5A3-E03029DE706A}" srcOrd="0" destOrd="0" presId="urn:microsoft.com/office/officeart/2005/8/layout/hierarchy3"/>
    <dgm:cxn modelId="{2556F1B8-4E53-4496-B06E-560F25D181E7}" type="presParOf" srcId="{0414DD19-1AFE-4186-A5A3-E03029DE706A}" destId="{EA01BDF5-2698-445F-91DD-C2E126DB6DA9}" srcOrd="0" destOrd="0" presId="urn:microsoft.com/office/officeart/2005/8/layout/hierarchy3"/>
    <dgm:cxn modelId="{684582AB-0EBD-49B0-9749-411A1D822A64}" type="presParOf" srcId="{0414DD19-1AFE-4186-A5A3-E03029DE706A}" destId="{B9761C7B-1BC3-4864-B75F-5B1BC21CBB5C}" srcOrd="1" destOrd="0" presId="urn:microsoft.com/office/officeart/2005/8/layout/hierarchy3"/>
    <dgm:cxn modelId="{A0AFC330-D247-48FA-99A0-FAAF053006E0}" type="presParOf" srcId="{08393618-4FEE-442F-AFC7-0802267BA5DC}" destId="{8C413DAC-471D-48C1-A097-2323C01068B1}" srcOrd="1" destOrd="0" presId="urn:microsoft.com/office/officeart/2005/8/layout/hierarchy3"/>
    <dgm:cxn modelId="{18163A13-1416-44FC-9F22-4569006AC6A2}" type="presParOf" srcId="{8C413DAC-471D-48C1-A097-2323C01068B1}" destId="{2B9D747D-8D68-4661-9089-FF7B1F570087}" srcOrd="0" destOrd="0" presId="urn:microsoft.com/office/officeart/2005/8/layout/hierarchy3"/>
    <dgm:cxn modelId="{0A590EE9-C200-4CC7-A71E-5E35D8C140AC}" type="presParOf" srcId="{8C413DAC-471D-48C1-A097-2323C01068B1}" destId="{CE6E68E9-C565-4457-BC8B-54928D63585E}" srcOrd="1" destOrd="0" presId="urn:microsoft.com/office/officeart/2005/8/layout/hierarchy3"/>
    <dgm:cxn modelId="{24BE3C07-C36A-4AE6-9108-0BED2DCCF947}" type="presParOf" srcId="{41508EFF-8EE8-41C0-A78B-E19EA7CF2AAE}" destId="{7A06AADF-8B1B-4442-97A9-CEBE628C595E}" srcOrd="1" destOrd="0" presId="urn:microsoft.com/office/officeart/2005/8/layout/hierarchy3"/>
    <dgm:cxn modelId="{1253B7FD-23B1-40E2-88A0-390BA0368AA6}" type="presParOf" srcId="{7A06AADF-8B1B-4442-97A9-CEBE628C595E}" destId="{8626FB2D-8713-4EFA-A1CC-C0445851B038}" srcOrd="0" destOrd="0" presId="urn:microsoft.com/office/officeart/2005/8/layout/hierarchy3"/>
    <dgm:cxn modelId="{A66E0AAE-BFFA-4C37-A6A0-C0C5D1C0A6B3}" type="presParOf" srcId="{8626FB2D-8713-4EFA-A1CC-C0445851B038}" destId="{94B6D140-62DD-4E6E-A891-2F1D5D1D90EB}" srcOrd="0" destOrd="0" presId="urn:microsoft.com/office/officeart/2005/8/layout/hierarchy3"/>
    <dgm:cxn modelId="{B9B45C05-57B6-4DED-8562-6196B69BF046}" type="presParOf" srcId="{8626FB2D-8713-4EFA-A1CC-C0445851B038}" destId="{D79CD213-79A2-4697-8E23-D37518B1AD72}" srcOrd="1" destOrd="0" presId="urn:microsoft.com/office/officeart/2005/8/layout/hierarchy3"/>
    <dgm:cxn modelId="{26F4B32C-0476-4BFA-A716-78BDB8DED036}" type="presParOf" srcId="{7A06AADF-8B1B-4442-97A9-CEBE628C595E}" destId="{F2041571-95F3-45F4-B92B-4DC648A51CBA}" srcOrd="1" destOrd="0" presId="urn:microsoft.com/office/officeart/2005/8/layout/hierarchy3"/>
    <dgm:cxn modelId="{0573C35C-DD78-406B-9FD1-8FC78410E3EA}" type="presParOf" srcId="{F2041571-95F3-45F4-B92B-4DC648A51CBA}" destId="{4E55550B-3E67-45EE-95DD-880D9156EAF6}" srcOrd="0" destOrd="0" presId="urn:microsoft.com/office/officeart/2005/8/layout/hierarchy3"/>
    <dgm:cxn modelId="{64C3D84B-5395-42AB-A0C5-08EF8F768A38}" type="presParOf" srcId="{F2041571-95F3-45F4-B92B-4DC648A51CBA}" destId="{B5731E7D-0060-4C90-8200-732E244E3886}" srcOrd="1" destOrd="0" presId="urn:microsoft.com/office/officeart/2005/8/layout/hierarchy3"/>
    <dgm:cxn modelId="{188C3494-3B4A-4729-B584-FD7F853C3F6A}" type="presParOf" srcId="{F2041571-95F3-45F4-B92B-4DC648A51CBA}" destId="{4A7B532B-3A2F-4BCE-9D67-89C677883D9A}" srcOrd="2" destOrd="0" presId="urn:microsoft.com/office/officeart/2005/8/layout/hierarchy3"/>
    <dgm:cxn modelId="{B9656090-531B-410E-A101-FB661E89387C}" type="presParOf" srcId="{F2041571-95F3-45F4-B92B-4DC648A51CBA}" destId="{EF9D6877-7EB6-4010-BDBA-490CD9A56D38}" srcOrd="3" destOrd="0" presId="urn:microsoft.com/office/officeart/2005/8/layout/hierarchy3"/>
    <dgm:cxn modelId="{92B1276F-49A5-4F20-B37F-16A8A9BC41FE}" type="presParOf" srcId="{41508EFF-8EE8-41C0-A78B-E19EA7CF2AAE}" destId="{432768E3-DC68-4375-A314-04B0152474BF}" srcOrd="2" destOrd="0" presId="urn:microsoft.com/office/officeart/2005/8/layout/hierarchy3"/>
    <dgm:cxn modelId="{2A81C81C-58DC-4FA3-8AA6-D97E1F7A57A2}" type="presParOf" srcId="{432768E3-DC68-4375-A314-04B0152474BF}" destId="{EAC6A77F-DF8A-426D-88BB-A30A2F52AEAE}" srcOrd="0" destOrd="0" presId="urn:microsoft.com/office/officeart/2005/8/layout/hierarchy3"/>
    <dgm:cxn modelId="{5EBFB2A2-67F8-4192-B753-2D56C9335FB3}" type="presParOf" srcId="{EAC6A77F-DF8A-426D-88BB-A30A2F52AEAE}" destId="{6651725E-83BC-4A62-BA1A-077AC6BDFFAF}" srcOrd="0" destOrd="0" presId="urn:microsoft.com/office/officeart/2005/8/layout/hierarchy3"/>
    <dgm:cxn modelId="{370E7FA3-0A81-4679-AA7B-BACD420B2CF1}" type="presParOf" srcId="{EAC6A77F-DF8A-426D-88BB-A30A2F52AEAE}" destId="{909C79CA-BAB2-4DD4-9FA0-C40EADA36130}" srcOrd="1" destOrd="0" presId="urn:microsoft.com/office/officeart/2005/8/layout/hierarchy3"/>
    <dgm:cxn modelId="{A8C18108-4C32-405C-A34A-23B9D8F23BE3}" type="presParOf" srcId="{432768E3-DC68-4375-A314-04B0152474BF}" destId="{3795E7D2-33FD-427B-9714-6FD5FDA33C6B}" srcOrd="1" destOrd="0" presId="urn:microsoft.com/office/officeart/2005/8/layout/hierarchy3"/>
    <dgm:cxn modelId="{D64CA031-92D6-4686-8922-1636C4A9F86E}" type="presParOf" srcId="{3795E7D2-33FD-427B-9714-6FD5FDA33C6B}" destId="{5D833537-612B-4516-9428-9E2DF4F49A9B}" srcOrd="0" destOrd="0" presId="urn:microsoft.com/office/officeart/2005/8/layout/hierarchy3"/>
    <dgm:cxn modelId="{1BBBAE00-3CD0-4306-80E7-16D8047B812E}" type="presParOf" srcId="{3795E7D2-33FD-427B-9714-6FD5FDA33C6B}" destId="{AC13BBD8-78B8-4785-993B-BEB8B6CA507D}"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F5EE0-C0D4-4EAA-9F3D-5CB4537218DA}">
      <dsp:nvSpPr>
        <dsp:cNvPr id="0" name=""/>
        <dsp:cNvSpPr/>
      </dsp:nvSpPr>
      <dsp:spPr>
        <a:xfrm>
          <a:off x="1913377" y="869308"/>
          <a:ext cx="409684" cy="91440"/>
        </a:xfrm>
        <a:custGeom>
          <a:avLst/>
          <a:gdLst/>
          <a:ahLst/>
          <a:cxnLst/>
          <a:rect l="0" t="0" r="0" b="0"/>
          <a:pathLst>
            <a:path>
              <a:moveTo>
                <a:pt x="0" y="45720"/>
              </a:moveTo>
              <a:lnTo>
                <a:pt x="409684" y="45720"/>
              </a:lnTo>
            </a:path>
          </a:pathLst>
        </a:custGeom>
        <a:noFill/>
        <a:ln w="6350" cap="flat" cmpd="sng" algn="ctr">
          <a:solidFill>
            <a:schemeClr val="dk1"/>
          </a:solidFill>
          <a:prstDash val="solid"/>
          <a:miter lim="800000"/>
          <a:tailEnd type="arrow"/>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GB" sz="1600" kern="1200">
            <a:solidFill>
              <a:schemeClr val="tx1"/>
            </a:solidFill>
            <a:latin typeface="Calibri" panose="020F0502020204030204" pitchFamily="34" charset="0"/>
            <a:cs typeface="Calibri" panose="020F0502020204030204" pitchFamily="34" charset="0"/>
          </a:endParaRPr>
        </a:p>
      </dsp:txBody>
      <dsp:txXfrm>
        <a:off x="2107212" y="912827"/>
        <a:ext cx="22014" cy="4402"/>
      </dsp:txXfrm>
    </dsp:sp>
    <dsp:sp modelId="{E8E7050C-E24F-4BFC-92C9-B375A540CE47}">
      <dsp:nvSpPr>
        <dsp:cNvPr id="0" name=""/>
        <dsp:cNvSpPr/>
      </dsp:nvSpPr>
      <dsp:spPr>
        <a:xfrm>
          <a:off x="896" y="274104"/>
          <a:ext cx="1914281" cy="1281848"/>
        </a:xfrm>
        <a:prstGeom prst="rect">
          <a:avLst/>
        </a:prstGeom>
        <a:solidFill>
          <a:srgbClr val="00A4E2">
            <a:alpha val="50196"/>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Complete the indicator checklist</a:t>
          </a:r>
        </a:p>
      </dsp:txBody>
      <dsp:txXfrm>
        <a:off x="896" y="274104"/>
        <a:ext cx="1914281" cy="1281848"/>
      </dsp:txXfrm>
    </dsp:sp>
    <dsp:sp modelId="{C96CC482-2276-457A-B195-86B3A0C3C62E}">
      <dsp:nvSpPr>
        <dsp:cNvPr id="0" name=""/>
        <dsp:cNvSpPr/>
      </dsp:nvSpPr>
      <dsp:spPr>
        <a:xfrm>
          <a:off x="958037" y="1554152"/>
          <a:ext cx="2354565" cy="409684"/>
        </a:xfrm>
        <a:custGeom>
          <a:avLst/>
          <a:gdLst/>
          <a:ahLst/>
          <a:cxnLst/>
          <a:rect l="0" t="0" r="0" b="0"/>
          <a:pathLst>
            <a:path>
              <a:moveTo>
                <a:pt x="2354565" y="0"/>
              </a:moveTo>
              <a:lnTo>
                <a:pt x="2354565" y="221942"/>
              </a:lnTo>
              <a:lnTo>
                <a:pt x="0" y="221942"/>
              </a:lnTo>
              <a:lnTo>
                <a:pt x="0" y="409684"/>
              </a:lnTo>
            </a:path>
          </a:pathLst>
        </a:custGeom>
        <a:noFill/>
        <a:ln w="6350" cap="flat" cmpd="sng" algn="ctr">
          <a:solidFill>
            <a:schemeClr val="dk1"/>
          </a:solidFill>
          <a:prstDash val="solid"/>
          <a:miter lim="800000"/>
          <a:tailEnd type="arrow"/>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GB" sz="1600" kern="1200">
            <a:solidFill>
              <a:schemeClr val="tx1"/>
            </a:solidFill>
            <a:latin typeface="Calibri" panose="020F0502020204030204" pitchFamily="34" charset="0"/>
            <a:cs typeface="Calibri" panose="020F0502020204030204" pitchFamily="34" charset="0"/>
          </a:endParaRPr>
        </a:p>
      </dsp:txBody>
      <dsp:txXfrm>
        <a:off x="2075435" y="1756793"/>
        <a:ext cx="119768" cy="4402"/>
      </dsp:txXfrm>
    </dsp:sp>
    <dsp:sp modelId="{84AFE773-3C6A-4B47-8F66-677270E6CBAE}">
      <dsp:nvSpPr>
        <dsp:cNvPr id="0" name=""/>
        <dsp:cNvSpPr/>
      </dsp:nvSpPr>
      <dsp:spPr>
        <a:xfrm>
          <a:off x="2355462" y="274104"/>
          <a:ext cx="1914281" cy="1281848"/>
        </a:xfrm>
        <a:prstGeom prst="rect">
          <a:avLst/>
        </a:prstGeom>
        <a:solidFill>
          <a:srgbClr val="00A4E2">
            <a:alpha val="50196"/>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Use professional judgement to identify risk, providing evidence</a:t>
          </a:r>
        </a:p>
      </dsp:txBody>
      <dsp:txXfrm>
        <a:off x="2355462" y="274104"/>
        <a:ext cx="1914281" cy="1281848"/>
      </dsp:txXfrm>
    </dsp:sp>
    <dsp:sp modelId="{8B496A1B-4A76-4B1F-9DEF-3D3D51633842}">
      <dsp:nvSpPr>
        <dsp:cNvPr id="0" name=""/>
        <dsp:cNvSpPr/>
      </dsp:nvSpPr>
      <dsp:spPr>
        <a:xfrm>
          <a:off x="1913377" y="2591441"/>
          <a:ext cx="409684" cy="91440"/>
        </a:xfrm>
        <a:custGeom>
          <a:avLst/>
          <a:gdLst/>
          <a:ahLst/>
          <a:cxnLst/>
          <a:rect l="0" t="0" r="0" b="0"/>
          <a:pathLst>
            <a:path>
              <a:moveTo>
                <a:pt x="0" y="45720"/>
              </a:moveTo>
              <a:lnTo>
                <a:pt x="409684" y="45720"/>
              </a:lnTo>
            </a:path>
          </a:pathLst>
        </a:custGeom>
        <a:noFill/>
        <a:ln w="6350" cap="flat" cmpd="sng" algn="ctr">
          <a:solidFill>
            <a:schemeClr val="dk1"/>
          </a:solidFill>
          <a:prstDash val="solid"/>
          <a:miter lim="800000"/>
          <a:tailEnd type="arrow"/>
        </a:ln>
        <a:effectLst/>
      </dsp:spPr>
      <dsp:style>
        <a:lnRef idx="1">
          <a:schemeClr val="dk1"/>
        </a:lnRef>
        <a:fillRef idx="0">
          <a:schemeClr val="dk1"/>
        </a:fillRef>
        <a:effectRef idx="0">
          <a:schemeClr val="dk1"/>
        </a:effectRef>
        <a:fontRef idx="minor">
          <a:schemeClr val="tx1"/>
        </a:fontRef>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GB" sz="1600" kern="1200">
            <a:solidFill>
              <a:schemeClr val="tx1"/>
            </a:solidFill>
            <a:latin typeface="Calibri" panose="020F0502020204030204" pitchFamily="34" charset="0"/>
            <a:cs typeface="Calibri" panose="020F0502020204030204" pitchFamily="34" charset="0"/>
          </a:endParaRPr>
        </a:p>
      </dsp:txBody>
      <dsp:txXfrm>
        <a:off x="2107212" y="2634960"/>
        <a:ext cx="22014" cy="4402"/>
      </dsp:txXfrm>
    </dsp:sp>
    <dsp:sp modelId="{6535761B-3E18-4FF2-93BF-67DD9ECD00E8}">
      <dsp:nvSpPr>
        <dsp:cNvPr id="0" name=""/>
        <dsp:cNvSpPr/>
      </dsp:nvSpPr>
      <dsp:spPr>
        <a:xfrm>
          <a:off x="896" y="1996237"/>
          <a:ext cx="1914281" cy="1281848"/>
        </a:xfrm>
        <a:prstGeom prst="rect">
          <a:avLst/>
        </a:prstGeom>
        <a:solidFill>
          <a:srgbClr val="00A4E2">
            <a:alpha val="50196"/>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Analyse the checklist</a:t>
          </a:r>
        </a:p>
      </dsp:txBody>
      <dsp:txXfrm>
        <a:off x="896" y="1996237"/>
        <a:ext cx="1914281" cy="1281848"/>
      </dsp:txXfrm>
    </dsp:sp>
    <dsp:sp modelId="{F5DEFC13-21A9-4893-91D8-606BA738B850}">
      <dsp:nvSpPr>
        <dsp:cNvPr id="0" name=""/>
        <dsp:cNvSpPr/>
      </dsp:nvSpPr>
      <dsp:spPr>
        <a:xfrm>
          <a:off x="2355462" y="1996237"/>
          <a:ext cx="1914281" cy="1281848"/>
        </a:xfrm>
        <a:prstGeom prst="rect">
          <a:avLst/>
        </a:prstGeom>
        <a:solidFill>
          <a:srgbClr val="00A4E2">
            <a:alpha val="50196"/>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Take appropriate action</a:t>
          </a:r>
        </a:p>
      </dsp:txBody>
      <dsp:txXfrm>
        <a:off x="2355462" y="1996237"/>
        <a:ext cx="1914281" cy="12818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01BDF5-2698-445F-91DD-C2E126DB6DA9}">
      <dsp:nvSpPr>
        <dsp:cNvPr id="0" name=""/>
        <dsp:cNvSpPr/>
      </dsp:nvSpPr>
      <dsp:spPr>
        <a:xfrm>
          <a:off x="9175" y="537313"/>
          <a:ext cx="3223701" cy="1003779"/>
        </a:xfrm>
        <a:prstGeom prst="roundRect">
          <a:avLst>
            <a:gd name="adj" fmla="val 10000"/>
          </a:avLst>
        </a:prstGeom>
        <a:noFill/>
        <a:ln w="28575" cap="flat" cmpd="sng" algn="ctr">
          <a:solidFill>
            <a:srgbClr val="9D3F9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15 or more Low Level Indicators</a:t>
          </a:r>
        </a:p>
      </dsp:txBody>
      <dsp:txXfrm>
        <a:off x="38575" y="566713"/>
        <a:ext cx="3164901" cy="944979"/>
      </dsp:txXfrm>
    </dsp:sp>
    <dsp:sp modelId="{2B9D747D-8D68-4661-9089-FF7B1F570087}">
      <dsp:nvSpPr>
        <dsp:cNvPr id="0" name=""/>
        <dsp:cNvSpPr/>
      </dsp:nvSpPr>
      <dsp:spPr>
        <a:xfrm>
          <a:off x="331545" y="1541093"/>
          <a:ext cx="322370" cy="965667"/>
        </a:xfrm>
        <a:custGeom>
          <a:avLst/>
          <a:gdLst/>
          <a:ahLst/>
          <a:cxnLst/>
          <a:rect l="0" t="0" r="0" b="0"/>
          <a:pathLst>
            <a:path>
              <a:moveTo>
                <a:pt x="0" y="0"/>
              </a:moveTo>
              <a:lnTo>
                <a:pt x="0" y="965667"/>
              </a:lnTo>
              <a:lnTo>
                <a:pt x="322370" y="9656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6E68E9-C565-4457-BC8B-54928D63585E}">
      <dsp:nvSpPr>
        <dsp:cNvPr id="0" name=""/>
        <dsp:cNvSpPr/>
      </dsp:nvSpPr>
      <dsp:spPr>
        <a:xfrm>
          <a:off x="653915" y="1944056"/>
          <a:ext cx="2700043" cy="11254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Universal Services</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Emerging Needs</a:t>
          </a:r>
        </a:p>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Universal plus (including school/education action)</a:t>
          </a:r>
        </a:p>
      </dsp:txBody>
      <dsp:txXfrm>
        <a:off x="686877" y="1977018"/>
        <a:ext cx="2634119" cy="1059486"/>
      </dsp:txXfrm>
    </dsp:sp>
    <dsp:sp modelId="{94B6D140-62DD-4E6E-A891-2F1D5D1D90EB}">
      <dsp:nvSpPr>
        <dsp:cNvPr id="0" name=""/>
        <dsp:cNvSpPr/>
      </dsp:nvSpPr>
      <dsp:spPr>
        <a:xfrm>
          <a:off x="4038802" y="537313"/>
          <a:ext cx="3223701" cy="1003779"/>
        </a:xfrm>
        <a:prstGeom prst="roundRect">
          <a:avLst>
            <a:gd name="adj" fmla="val 10000"/>
          </a:avLst>
        </a:prstGeom>
        <a:noFill/>
        <a:ln w="28575" cap="flat" cmpd="sng" algn="ctr">
          <a:solidFill>
            <a:srgbClr val="FF99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10 Medium Level Indicators (+ 5 or more Low Level Indicators)</a:t>
          </a:r>
        </a:p>
      </dsp:txBody>
      <dsp:txXfrm>
        <a:off x="4068202" y="566713"/>
        <a:ext cx="3164901" cy="944979"/>
      </dsp:txXfrm>
    </dsp:sp>
    <dsp:sp modelId="{4E55550B-3E67-45EE-95DD-880D9156EAF6}">
      <dsp:nvSpPr>
        <dsp:cNvPr id="0" name=""/>
        <dsp:cNvSpPr/>
      </dsp:nvSpPr>
      <dsp:spPr>
        <a:xfrm>
          <a:off x="4361172" y="1541093"/>
          <a:ext cx="322370" cy="965667"/>
        </a:xfrm>
        <a:custGeom>
          <a:avLst/>
          <a:gdLst/>
          <a:ahLst/>
          <a:cxnLst/>
          <a:rect l="0" t="0" r="0" b="0"/>
          <a:pathLst>
            <a:path>
              <a:moveTo>
                <a:pt x="0" y="0"/>
              </a:moveTo>
              <a:lnTo>
                <a:pt x="0" y="965667"/>
              </a:lnTo>
              <a:lnTo>
                <a:pt x="322370" y="9656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731E7D-0060-4C90-8200-732E244E3886}">
      <dsp:nvSpPr>
        <dsp:cNvPr id="0" name=""/>
        <dsp:cNvSpPr/>
      </dsp:nvSpPr>
      <dsp:spPr>
        <a:xfrm>
          <a:off x="4683542" y="1944056"/>
          <a:ext cx="2700043" cy="11254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Targeted and/or Intensive Support</a:t>
          </a:r>
        </a:p>
      </dsp:txBody>
      <dsp:txXfrm>
        <a:off x="4716504" y="1977018"/>
        <a:ext cx="2634119" cy="1059486"/>
      </dsp:txXfrm>
    </dsp:sp>
    <dsp:sp modelId="{4A7B532B-3A2F-4BCE-9D67-89C677883D9A}">
      <dsp:nvSpPr>
        <dsp:cNvPr id="0" name=""/>
        <dsp:cNvSpPr/>
      </dsp:nvSpPr>
      <dsp:spPr>
        <a:xfrm>
          <a:off x="4361172" y="1541093"/>
          <a:ext cx="345864" cy="1944915"/>
        </a:xfrm>
        <a:custGeom>
          <a:avLst/>
          <a:gdLst/>
          <a:ahLst/>
          <a:cxnLst/>
          <a:rect l="0" t="0" r="0" b="0"/>
          <a:pathLst>
            <a:path>
              <a:moveTo>
                <a:pt x="0" y="0"/>
              </a:moveTo>
              <a:lnTo>
                <a:pt x="0" y="1944915"/>
              </a:lnTo>
              <a:lnTo>
                <a:pt x="345864" y="19449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9D6877-7EB6-4010-BDBA-490CD9A56D38}">
      <dsp:nvSpPr>
        <dsp:cNvPr id="0" name=""/>
        <dsp:cNvSpPr/>
      </dsp:nvSpPr>
      <dsp:spPr>
        <a:xfrm>
          <a:off x="4707036" y="3197689"/>
          <a:ext cx="4673618" cy="5766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l" defTabSz="488950">
            <a:lnSpc>
              <a:spcPct val="90000"/>
            </a:lnSpc>
            <a:spcBef>
              <a:spcPct val="0"/>
            </a:spcBef>
            <a:spcAft>
              <a:spcPct val="35000"/>
            </a:spcAft>
            <a:buNone/>
          </a:pPr>
          <a:r>
            <a:rPr lang="en-GB" sz="1100" i="1" kern="1200" dirty="0">
              <a:latin typeface="Calibri" panose="020F0502020204030204" pitchFamily="34" charset="0"/>
              <a:cs typeface="Calibri" panose="020F0502020204030204" pitchFamily="34" charset="0"/>
            </a:rPr>
            <a:t>Please note, if the child is under 13 or has a learning disability or difficulty that you feel increases vulnerability to exploitation, please consider calling for a professional consultation on 01438 737511 due to increased vulnerability.</a:t>
          </a:r>
        </a:p>
      </dsp:txBody>
      <dsp:txXfrm>
        <a:off x="4723925" y="3214578"/>
        <a:ext cx="4639840" cy="542861"/>
      </dsp:txXfrm>
    </dsp:sp>
    <dsp:sp modelId="{6651725E-83BC-4A62-BA1A-077AC6BDFFAF}">
      <dsp:nvSpPr>
        <dsp:cNvPr id="0" name=""/>
        <dsp:cNvSpPr/>
      </dsp:nvSpPr>
      <dsp:spPr>
        <a:xfrm>
          <a:off x="8068428" y="537313"/>
          <a:ext cx="3223701" cy="1003779"/>
        </a:xfrm>
        <a:prstGeom prst="roundRect">
          <a:avLst>
            <a:gd name="adj" fmla="val 10000"/>
          </a:avLst>
        </a:prstGeom>
        <a:noFill/>
        <a:ln w="28575" cap="flat" cmpd="sng" algn="ctr">
          <a:solidFill>
            <a:srgbClr val="CC003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Calibri" panose="020F0502020204030204" pitchFamily="34" charset="0"/>
              <a:cs typeface="Calibri" panose="020F0502020204030204" pitchFamily="34" charset="0"/>
            </a:rPr>
            <a:t>1-5 High Level Indicators (+5 or more Medium &amp; Low Level Indicators)</a:t>
          </a:r>
        </a:p>
      </dsp:txBody>
      <dsp:txXfrm>
        <a:off x="8097828" y="566713"/>
        <a:ext cx="3164901" cy="944979"/>
      </dsp:txXfrm>
    </dsp:sp>
    <dsp:sp modelId="{5D833537-612B-4516-9428-9E2DF4F49A9B}">
      <dsp:nvSpPr>
        <dsp:cNvPr id="0" name=""/>
        <dsp:cNvSpPr/>
      </dsp:nvSpPr>
      <dsp:spPr>
        <a:xfrm>
          <a:off x="8390798" y="1541093"/>
          <a:ext cx="322370" cy="965667"/>
        </a:xfrm>
        <a:custGeom>
          <a:avLst/>
          <a:gdLst/>
          <a:ahLst/>
          <a:cxnLst/>
          <a:rect l="0" t="0" r="0" b="0"/>
          <a:pathLst>
            <a:path>
              <a:moveTo>
                <a:pt x="0" y="0"/>
              </a:moveTo>
              <a:lnTo>
                <a:pt x="0" y="965667"/>
              </a:lnTo>
              <a:lnTo>
                <a:pt x="322370" y="9656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13BBD8-78B8-4785-993B-BEB8B6CA507D}">
      <dsp:nvSpPr>
        <dsp:cNvPr id="0" name=""/>
        <dsp:cNvSpPr/>
      </dsp:nvSpPr>
      <dsp:spPr>
        <a:xfrm>
          <a:off x="8713169" y="1944056"/>
          <a:ext cx="2700043" cy="11254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Calibri" panose="020F0502020204030204" pitchFamily="34" charset="0"/>
              <a:cs typeface="Calibri" panose="020F0502020204030204" pitchFamily="34" charset="0"/>
            </a:rPr>
            <a:t>Safeguarding and Specialist Services</a:t>
          </a:r>
        </a:p>
      </dsp:txBody>
      <dsp:txXfrm>
        <a:off x="8746131" y="1977018"/>
        <a:ext cx="2634119" cy="105948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AF03AE-1CC2-475F-B909-50970E9699A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B63C45E-73BA-4C86-A24F-A5006B4E7BA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37A4CE-17BB-4BB2-AC7B-97495293E2AC}" type="datetimeFigureOut">
              <a:rPr lang="en-US" smtClean="0"/>
              <a:t>11/1/2022</a:t>
            </a:fld>
            <a:endParaRPr lang="en-US" dirty="0"/>
          </a:p>
        </p:txBody>
      </p:sp>
      <p:sp>
        <p:nvSpPr>
          <p:cNvPr id="4" name="Footer Placeholder 3">
            <a:extLst>
              <a:ext uri="{FF2B5EF4-FFF2-40B4-BE49-F238E27FC236}">
                <a16:creationId xmlns:a16="http://schemas.microsoft.com/office/drawing/2014/main" id="{D71DB874-DF6A-4AFA-8055-4AD7EE4CE3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677078F-04CB-4625-B536-5BCAA2EC6CA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0EF92D-82DD-4142-BCE8-036B91487D2E}" type="slidenum">
              <a:rPr lang="en-US" smtClean="0"/>
              <a:t>‹#›</a:t>
            </a:fld>
            <a:endParaRPr lang="en-US" dirty="0"/>
          </a:p>
        </p:txBody>
      </p:sp>
    </p:spTree>
    <p:extLst>
      <p:ext uri="{BB962C8B-B14F-4D97-AF65-F5344CB8AC3E}">
        <p14:creationId xmlns:p14="http://schemas.microsoft.com/office/powerpoint/2010/main" val="757070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6C8F5-2FDA-4718-81AA-24F4816BBD56}" type="datetimeFigureOut">
              <a:rPr lang="en-US" smtClean="0"/>
              <a:t>11/1/2022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8EC616-C518-4358-9496-6C33B2F5FA56}" type="slidenum">
              <a:rPr lang="en-US" smtClean="0"/>
              <a:t>‹#›</a:t>
            </a:fld>
            <a:endParaRPr lang="en-US" dirty="0"/>
          </a:p>
        </p:txBody>
      </p:sp>
    </p:spTree>
    <p:extLst>
      <p:ext uri="{BB962C8B-B14F-4D97-AF65-F5344CB8AC3E}">
        <p14:creationId xmlns:p14="http://schemas.microsoft.com/office/powerpoint/2010/main" val="173232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8EC616-C518-4358-9496-6C33B2F5FA56}" type="slidenum">
              <a:rPr lang="en-US" smtClean="0"/>
              <a:t>1</a:t>
            </a:fld>
            <a:endParaRPr lang="en-US" dirty="0"/>
          </a:p>
        </p:txBody>
      </p:sp>
    </p:spTree>
    <p:extLst>
      <p:ext uri="{BB962C8B-B14F-4D97-AF65-F5344CB8AC3E}">
        <p14:creationId xmlns:p14="http://schemas.microsoft.com/office/powerpoint/2010/main" val="10446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4ACCFF-64A9-40AA-93F9-86E3CE016187}"/>
              </a:ext>
            </a:extLst>
          </p:cNvPr>
          <p:cNvSpPr>
            <a:spLocks noGrp="1"/>
          </p:cNvSpPr>
          <p:nvPr>
            <p:ph type="title" hasCustomPrompt="1"/>
          </p:nvPr>
        </p:nvSpPr>
        <p:spPr>
          <a:xfrm>
            <a:off x="651769" y="2683895"/>
            <a:ext cx="5278514" cy="2862225"/>
          </a:xfrm>
          <a:prstGeom prst="rect">
            <a:avLst/>
          </a:prstGeom>
        </p:spPr>
        <p:txBody>
          <a:bodyPr anchor="b"/>
          <a:lstStyle>
            <a:lvl1pPr>
              <a:lnSpc>
                <a:spcPct val="100000"/>
              </a:lnSpc>
              <a:defRPr sz="5000" cap="all" spc="200" baseline="0"/>
            </a:lvl1pPr>
          </a:lstStyle>
          <a:p>
            <a:r>
              <a:rPr lang="en-US" dirty="0"/>
              <a:t>Click to add title</a:t>
            </a:r>
          </a:p>
        </p:txBody>
      </p:sp>
      <p:sp>
        <p:nvSpPr>
          <p:cNvPr id="9" name="Text Placeholder 8">
            <a:extLst>
              <a:ext uri="{FF2B5EF4-FFF2-40B4-BE49-F238E27FC236}">
                <a16:creationId xmlns:a16="http://schemas.microsoft.com/office/drawing/2014/main" id="{AD785D0F-160C-4A31-93B3-F251B0730757}"/>
              </a:ext>
            </a:extLst>
          </p:cNvPr>
          <p:cNvSpPr>
            <a:spLocks noGrp="1"/>
          </p:cNvSpPr>
          <p:nvPr>
            <p:ph type="body" sz="quarter" idx="10" hasCustomPrompt="1"/>
          </p:nvPr>
        </p:nvSpPr>
        <p:spPr>
          <a:xfrm>
            <a:off x="685636" y="5568698"/>
            <a:ext cx="5278514" cy="618142"/>
          </a:xfrm>
          <a:prstGeom prst="rect">
            <a:avLst/>
          </a:prstGeom>
        </p:spPr>
        <p:txBody>
          <a:bodyPr anchor="t"/>
          <a:lstStyle>
            <a:lvl1pPr marL="0" indent="0">
              <a:buNone/>
              <a:defRPr sz="2000" b="0" i="0" spc="200" baseline="0">
                <a:solidFill>
                  <a:schemeClr val="accent4"/>
                </a:solidFill>
              </a:defRPr>
            </a:lvl1pPr>
          </a:lstStyle>
          <a:p>
            <a:pPr lvl="0"/>
            <a:r>
              <a:rPr lang="en-US" dirty="0"/>
              <a:t>Click to add name</a:t>
            </a:r>
          </a:p>
        </p:txBody>
      </p:sp>
      <p:sp>
        <p:nvSpPr>
          <p:cNvPr id="11" name="Picture Placeholder 10">
            <a:extLst>
              <a:ext uri="{FF2B5EF4-FFF2-40B4-BE49-F238E27FC236}">
                <a16:creationId xmlns:a16="http://schemas.microsoft.com/office/drawing/2014/main" id="{31CCC134-2698-41E9-A225-76300EF59E5D}"/>
              </a:ext>
            </a:extLst>
          </p:cNvPr>
          <p:cNvSpPr>
            <a:spLocks noGrp="1"/>
          </p:cNvSpPr>
          <p:nvPr>
            <p:ph type="pic" sz="quarter" idx="11" hasCustomPrompt="1"/>
          </p:nvPr>
        </p:nvSpPr>
        <p:spPr>
          <a:xfrm>
            <a:off x="8143875" y="947737"/>
            <a:ext cx="4048124" cy="4962525"/>
          </a:xfrm>
          <a:prstGeom prst="rect">
            <a:avLst/>
          </a:prstGeom>
        </p:spPr>
        <p:txBody>
          <a:bodyPr/>
          <a:lstStyle>
            <a:lvl1pPr marL="0" indent="0" algn="ctr">
              <a:buNone/>
              <a:defRPr spc="400" baseline="0"/>
            </a:lvl1pPr>
          </a:lstStyle>
          <a:p>
            <a:r>
              <a:rPr lang="en-US" dirty="0"/>
              <a:t>Click to add photo</a:t>
            </a:r>
          </a:p>
        </p:txBody>
      </p:sp>
    </p:spTree>
    <p:extLst>
      <p:ext uri="{BB962C8B-B14F-4D97-AF65-F5344CB8AC3E}">
        <p14:creationId xmlns:p14="http://schemas.microsoft.com/office/powerpoint/2010/main" val="2127806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oduct Launch">
    <p:bg>
      <p:bgPr>
        <a:solidFill>
          <a:schemeClr val="bg1">
            <a:alpha val="3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101351-79F8-4AD7-A22B-E7AFB1C69970}"/>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E09A49BC-8099-40DE-8210-5A1CBAA423D4}"/>
              </a:ext>
            </a:extLst>
          </p:cNvPr>
          <p:cNvSpPr>
            <a:spLocks noGrp="1"/>
          </p:cNvSpPr>
          <p:nvPr>
            <p:ph type="title" hasCustomPrompt="1"/>
          </p:nvPr>
        </p:nvSpPr>
        <p:spPr>
          <a:xfrm>
            <a:off x="838200" y="498928"/>
            <a:ext cx="10515600" cy="567872"/>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13" name="Rectangle 12">
            <a:extLst>
              <a:ext uri="{FF2B5EF4-FFF2-40B4-BE49-F238E27FC236}">
                <a16:creationId xmlns:a16="http://schemas.microsoft.com/office/drawing/2014/main" id="{45B7BBE6-4278-4E33-9044-72A2E0C0E403}"/>
              </a:ext>
              <a:ext uri="{C183D7F6-B498-43B3-948B-1728B52AA6E4}">
                <adec:decorative xmlns:adec="http://schemas.microsoft.com/office/drawing/2017/decorative" val="1"/>
              </a:ext>
            </a:extLst>
          </p:cNvPr>
          <p:cNvSpPr/>
          <p:nvPr userDrawn="1"/>
        </p:nvSpPr>
        <p:spPr>
          <a:xfrm>
            <a:off x="608564" y="1585733"/>
            <a:ext cx="2065188" cy="3995918"/>
          </a:xfrm>
          <a:prstGeom prst="rect">
            <a:avLst/>
          </a:prstGeom>
          <a:solidFill>
            <a:srgbClr val="3E7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00E549E-0E7C-4599-B51C-97AA7E525CD2}"/>
              </a:ext>
              <a:ext uri="{C183D7F6-B498-43B3-948B-1728B52AA6E4}">
                <adec:decorative xmlns:adec="http://schemas.microsoft.com/office/drawing/2017/decorative" val="1"/>
              </a:ext>
            </a:extLst>
          </p:cNvPr>
          <p:cNvSpPr/>
          <p:nvPr userDrawn="1"/>
        </p:nvSpPr>
        <p:spPr>
          <a:xfrm>
            <a:off x="2832832" y="1585733"/>
            <a:ext cx="2065188" cy="3995918"/>
          </a:xfrm>
          <a:prstGeom prst="rect">
            <a:avLst/>
          </a:prstGeom>
          <a:solidFill>
            <a:srgbClr val="93A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F7C507F-AD4D-47B6-88C3-C1D0154FB7F2}"/>
              </a:ext>
              <a:ext uri="{C183D7F6-B498-43B3-948B-1728B52AA6E4}">
                <adec:decorative xmlns:adec="http://schemas.microsoft.com/office/drawing/2017/decorative" val="1"/>
              </a:ext>
            </a:extLst>
          </p:cNvPr>
          <p:cNvSpPr/>
          <p:nvPr userDrawn="1"/>
        </p:nvSpPr>
        <p:spPr>
          <a:xfrm>
            <a:off x="5063405" y="1585733"/>
            <a:ext cx="2065188" cy="3995918"/>
          </a:xfrm>
          <a:prstGeom prst="rect">
            <a:avLst/>
          </a:prstGeom>
          <a:solidFill>
            <a:srgbClr val="627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A0266B1-BBD1-44C0-8D4C-4E651D320B77}"/>
              </a:ext>
              <a:ext uri="{C183D7F6-B498-43B3-948B-1728B52AA6E4}">
                <adec:decorative xmlns:adec="http://schemas.microsoft.com/office/drawing/2017/decorative" val="1"/>
              </a:ext>
            </a:extLst>
          </p:cNvPr>
          <p:cNvSpPr/>
          <p:nvPr userDrawn="1"/>
        </p:nvSpPr>
        <p:spPr>
          <a:xfrm>
            <a:off x="7293980" y="1585733"/>
            <a:ext cx="2065188" cy="3995918"/>
          </a:xfrm>
          <a:prstGeom prst="rect">
            <a:avLst/>
          </a:prstGeom>
          <a:solidFill>
            <a:srgbClr val="BDA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71BB1CE-E3FA-4E7F-A54B-3FB675098A2A}"/>
              </a:ext>
              <a:ext uri="{C183D7F6-B498-43B3-948B-1728B52AA6E4}">
                <adec:decorative xmlns:adec="http://schemas.microsoft.com/office/drawing/2017/decorative" val="1"/>
              </a:ext>
            </a:extLst>
          </p:cNvPr>
          <p:cNvSpPr/>
          <p:nvPr userDrawn="1"/>
        </p:nvSpPr>
        <p:spPr>
          <a:xfrm>
            <a:off x="9511052" y="1585733"/>
            <a:ext cx="2065188" cy="3995918"/>
          </a:xfrm>
          <a:prstGeom prst="rect">
            <a:avLst/>
          </a:prstGeom>
          <a:solidFill>
            <a:srgbClr val="685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Placeholder 22">
            <a:extLst>
              <a:ext uri="{FF2B5EF4-FFF2-40B4-BE49-F238E27FC236}">
                <a16:creationId xmlns:a16="http://schemas.microsoft.com/office/drawing/2014/main" id="{15D11F63-A3DB-4EB1-9148-6E8C6678D14A}"/>
              </a:ext>
            </a:extLst>
          </p:cNvPr>
          <p:cNvSpPr>
            <a:spLocks noGrp="1"/>
          </p:cNvSpPr>
          <p:nvPr>
            <p:ph type="body" sz="quarter" idx="15" hasCustomPrompt="1"/>
          </p:nvPr>
        </p:nvSpPr>
        <p:spPr>
          <a:xfrm>
            <a:off x="727843" y="2434147"/>
            <a:ext cx="1826631" cy="776287"/>
          </a:xfrm>
          <a:prstGeom prst="rect">
            <a:avLst/>
          </a:prstGeom>
        </p:spPr>
        <p:txBody>
          <a:bodyPr anchor="b"/>
          <a:lstStyle>
            <a:lvl1pPr marL="0" indent="0">
              <a:buNone/>
              <a:defRPr sz="2000" cap="all" normalizeH="0" baseline="0">
                <a:solidFill>
                  <a:schemeClr val="bg1"/>
                </a:solidFill>
              </a:defRPr>
            </a:lvl1pPr>
          </a:lstStyle>
          <a:p>
            <a:pPr lvl="0"/>
            <a:r>
              <a:rPr lang="en-US" dirty="0"/>
              <a:t>Add text</a:t>
            </a:r>
          </a:p>
        </p:txBody>
      </p:sp>
      <p:sp>
        <p:nvSpPr>
          <p:cNvPr id="29" name="Text Placeholder 22">
            <a:extLst>
              <a:ext uri="{FF2B5EF4-FFF2-40B4-BE49-F238E27FC236}">
                <a16:creationId xmlns:a16="http://schemas.microsoft.com/office/drawing/2014/main" id="{96E63495-7407-4360-95F6-82D0C68813B0}"/>
              </a:ext>
            </a:extLst>
          </p:cNvPr>
          <p:cNvSpPr>
            <a:spLocks noGrp="1"/>
          </p:cNvSpPr>
          <p:nvPr>
            <p:ph type="body" sz="quarter" idx="20" hasCustomPrompt="1"/>
          </p:nvPr>
        </p:nvSpPr>
        <p:spPr>
          <a:xfrm>
            <a:off x="727843"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2" name="Text Placeholder 22">
            <a:extLst>
              <a:ext uri="{FF2B5EF4-FFF2-40B4-BE49-F238E27FC236}">
                <a16:creationId xmlns:a16="http://schemas.microsoft.com/office/drawing/2014/main" id="{3A879552-0B9C-48EC-8D07-A24DB252D634}"/>
              </a:ext>
            </a:extLst>
          </p:cNvPr>
          <p:cNvSpPr>
            <a:spLocks noGrp="1"/>
          </p:cNvSpPr>
          <p:nvPr>
            <p:ph type="body" sz="quarter" idx="21" hasCustomPrompt="1"/>
          </p:nvPr>
        </p:nvSpPr>
        <p:spPr>
          <a:xfrm>
            <a:off x="2952111" y="2443870"/>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3" name="Text Placeholder 22">
            <a:extLst>
              <a:ext uri="{FF2B5EF4-FFF2-40B4-BE49-F238E27FC236}">
                <a16:creationId xmlns:a16="http://schemas.microsoft.com/office/drawing/2014/main" id="{8337BD60-5C54-4FEC-A9D6-5C29EB94799F}"/>
              </a:ext>
            </a:extLst>
          </p:cNvPr>
          <p:cNvSpPr>
            <a:spLocks noGrp="1"/>
          </p:cNvSpPr>
          <p:nvPr>
            <p:ph type="body" sz="quarter" idx="22" hasCustomPrompt="1"/>
          </p:nvPr>
        </p:nvSpPr>
        <p:spPr>
          <a:xfrm>
            <a:off x="2952111" y="3276772"/>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4" name="Text Placeholder 22">
            <a:extLst>
              <a:ext uri="{FF2B5EF4-FFF2-40B4-BE49-F238E27FC236}">
                <a16:creationId xmlns:a16="http://schemas.microsoft.com/office/drawing/2014/main" id="{25F7073D-87C3-473A-9A04-748C3F682652}"/>
              </a:ext>
            </a:extLst>
          </p:cNvPr>
          <p:cNvSpPr>
            <a:spLocks noGrp="1"/>
          </p:cNvSpPr>
          <p:nvPr>
            <p:ph type="body" sz="quarter" idx="23" hasCustomPrompt="1"/>
          </p:nvPr>
        </p:nvSpPr>
        <p:spPr>
          <a:xfrm>
            <a:off x="5182684" y="2434147"/>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5" name="Text Placeholder 22">
            <a:extLst>
              <a:ext uri="{FF2B5EF4-FFF2-40B4-BE49-F238E27FC236}">
                <a16:creationId xmlns:a16="http://schemas.microsoft.com/office/drawing/2014/main" id="{5CB2BF3B-6E9D-4A28-A938-C9CC9E496484}"/>
              </a:ext>
            </a:extLst>
          </p:cNvPr>
          <p:cNvSpPr>
            <a:spLocks noGrp="1"/>
          </p:cNvSpPr>
          <p:nvPr>
            <p:ph type="body" sz="quarter" idx="24" hasCustomPrompt="1"/>
          </p:nvPr>
        </p:nvSpPr>
        <p:spPr>
          <a:xfrm>
            <a:off x="5182684"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6" name="Text Placeholder 22">
            <a:extLst>
              <a:ext uri="{FF2B5EF4-FFF2-40B4-BE49-F238E27FC236}">
                <a16:creationId xmlns:a16="http://schemas.microsoft.com/office/drawing/2014/main" id="{94E179CD-2F9C-44FA-813E-253ACC4A978E}"/>
              </a:ext>
            </a:extLst>
          </p:cNvPr>
          <p:cNvSpPr>
            <a:spLocks noGrp="1"/>
          </p:cNvSpPr>
          <p:nvPr>
            <p:ph type="body" sz="quarter" idx="25" hasCustomPrompt="1"/>
          </p:nvPr>
        </p:nvSpPr>
        <p:spPr>
          <a:xfrm>
            <a:off x="7413259" y="2443870"/>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7" name="Text Placeholder 22">
            <a:extLst>
              <a:ext uri="{FF2B5EF4-FFF2-40B4-BE49-F238E27FC236}">
                <a16:creationId xmlns:a16="http://schemas.microsoft.com/office/drawing/2014/main" id="{34D58360-D7DD-4F33-A29E-5F4835C2DC57}"/>
              </a:ext>
            </a:extLst>
          </p:cNvPr>
          <p:cNvSpPr>
            <a:spLocks noGrp="1"/>
          </p:cNvSpPr>
          <p:nvPr>
            <p:ph type="body" sz="quarter" idx="26" hasCustomPrompt="1"/>
          </p:nvPr>
        </p:nvSpPr>
        <p:spPr>
          <a:xfrm>
            <a:off x="7413259" y="3276772"/>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8" name="Text Placeholder 22">
            <a:extLst>
              <a:ext uri="{FF2B5EF4-FFF2-40B4-BE49-F238E27FC236}">
                <a16:creationId xmlns:a16="http://schemas.microsoft.com/office/drawing/2014/main" id="{AA5A81E7-83B9-4A30-9A57-98FFF2716065}"/>
              </a:ext>
            </a:extLst>
          </p:cNvPr>
          <p:cNvSpPr>
            <a:spLocks noGrp="1"/>
          </p:cNvSpPr>
          <p:nvPr>
            <p:ph type="body" sz="quarter" idx="27" hasCustomPrompt="1"/>
          </p:nvPr>
        </p:nvSpPr>
        <p:spPr>
          <a:xfrm>
            <a:off x="9630331" y="2434147"/>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9" name="Text Placeholder 22">
            <a:extLst>
              <a:ext uri="{FF2B5EF4-FFF2-40B4-BE49-F238E27FC236}">
                <a16:creationId xmlns:a16="http://schemas.microsoft.com/office/drawing/2014/main" id="{C45C6D3E-88B9-42D5-9A94-6D2B9CA3CDD0}"/>
              </a:ext>
            </a:extLst>
          </p:cNvPr>
          <p:cNvSpPr>
            <a:spLocks noGrp="1"/>
          </p:cNvSpPr>
          <p:nvPr>
            <p:ph type="body" sz="quarter" idx="28" hasCustomPrompt="1"/>
          </p:nvPr>
        </p:nvSpPr>
        <p:spPr>
          <a:xfrm>
            <a:off x="9630331"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5" name="Date Placeholder 4">
            <a:extLst>
              <a:ext uri="{FF2B5EF4-FFF2-40B4-BE49-F238E27FC236}">
                <a16:creationId xmlns:a16="http://schemas.microsoft.com/office/drawing/2014/main" id="{9843D60E-3024-42AA-9CF9-A44192AE74E9}"/>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D182FBC6-68D1-4570-A549-C4A925FB8546}"/>
              </a:ext>
            </a:extLst>
          </p:cNvPr>
          <p:cNvSpPr>
            <a:spLocks noGrp="1"/>
          </p:cNvSpPr>
          <p:nvPr>
            <p:ph type="ftr" sz="quarter" idx="11"/>
          </p:nvPr>
        </p:nvSpPr>
        <p:spPr/>
        <p:txBody>
          <a:bodyPr/>
          <a:lstStyle/>
          <a:p>
            <a:r>
              <a:rPr lang="en-US"/>
              <a:t>Updated October 2022</a:t>
            </a:r>
            <a:endParaRPr lang="en-US" dirty="0"/>
          </a:p>
        </p:txBody>
      </p:sp>
      <p:sp>
        <p:nvSpPr>
          <p:cNvPr id="7" name="Slide Number Placeholder 6">
            <a:extLst>
              <a:ext uri="{FF2B5EF4-FFF2-40B4-BE49-F238E27FC236}">
                <a16:creationId xmlns:a16="http://schemas.microsoft.com/office/drawing/2014/main" id="{C4E1DC1F-6117-4AB4-9BF1-878D4F8200D2}"/>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3745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78B9A4D3-8D91-4865-B422-5F60885A730F}"/>
              </a:ext>
              <a:ext uri="{C183D7F6-B498-43B3-948B-1728B52AA6E4}">
                <adec:decorative xmlns:adec="http://schemas.microsoft.com/office/drawing/2017/decorative" val="1"/>
              </a:ext>
            </a:extLst>
          </p:cNvPr>
          <p:cNvCxnSpPr>
            <a:cxnSpLocks/>
          </p:cNvCxnSpPr>
          <p:nvPr userDrawn="1"/>
        </p:nvCxnSpPr>
        <p:spPr>
          <a:xfrm flipH="1">
            <a:off x="1592874" y="3684898"/>
            <a:ext cx="9006253"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0ECDAF5-DEB9-4A0C-9165-6ED23184A320}"/>
              </a:ext>
            </a:extLst>
          </p:cNvPr>
          <p:cNvSpPr>
            <a:spLocks noGrp="1"/>
          </p:cNvSpPr>
          <p:nvPr>
            <p:ph type="title" hasCustomPrompt="1"/>
          </p:nvPr>
        </p:nvSpPr>
        <p:spPr>
          <a:xfrm>
            <a:off x="838200" y="498928"/>
            <a:ext cx="10515600" cy="565435"/>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8" name="Rectangle 7">
            <a:extLst>
              <a:ext uri="{FF2B5EF4-FFF2-40B4-BE49-F238E27FC236}">
                <a16:creationId xmlns:a16="http://schemas.microsoft.com/office/drawing/2014/main" id="{65FEA1AD-EC70-422F-BADD-FCA14BF9D43F}"/>
              </a:ext>
              <a:ext uri="{C183D7F6-B498-43B3-948B-1728B52AA6E4}">
                <adec:decorative xmlns:adec="http://schemas.microsoft.com/office/drawing/2017/decorative" val="1"/>
              </a:ext>
            </a:extLst>
          </p:cNvPr>
          <p:cNvSpPr/>
          <p:nvPr userDrawn="1"/>
        </p:nvSpPr>
        <p:spPr>
          <a:xfrm>
            <a:off x="1428750" y="3520775"/>
            <a:ext cx="328246" cy="32824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C84996E-63EA-4C88-816A-3AE158BB57E0}"/>
              </a:ext>
              <a:ext uri="{C183D7F6-B498-43B3-948B-1728B52AA6E4}">
                <adec:decorative xmlns:adec="http://schemas.microsoft.com/office/drawing/2017/decorative" val="1"/>
              </a:ext>
            </a:extLst>
          </p:cNvPr>
          <p:cNvSpPr/>
          <p:nvPr userDrawn="1"/>
        </p:nvSpPr>
        <p:spPr>
          <a:xfrm>
            <a:off x="3680314" y="3520775"/>
            <a:ext cx="328246" cy="3282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CA09893-F9A1-4FA2-A462-C1C443EC323F}"/>
              </a:ext>
              <a:ext uri="{C183D7F6-B498-43B3-948B-1728B52AA6E4}">
                <adec:decorative xmlns:adec="http://schemas.microsoft.com/office/drawing/2017/decorative" val="1"/>
              </a:ext>
            </a:extLst>
          </p:cNvPr>
          <p:cNvSpPr/>
          <p:nvPr userDrawn="1"/>
        </p:nvSpPr>
        <p:spPr>
          <a:xfrm>
            <a:off x="5931878" y="3520775"/>
            <a:ext cx="328246" cy="32824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29FBC17-744B-4367-90B4-20C9CDBD18E4}"/>
              </a:ext>
              <a:ext uri="{C183D7F6-B498-43B3-948B-1728B52AA6E4}">
                <adec:decorative xmlns:adec="http://schemas.microsoft.com/office/drawing/2017/decorative" val="1"/>
              </a:ext>
            </a:extLst>
          </p:cNvPr>
          <p:cNvSpPr/>
          <p:nvPr userDrawn="1"/>
        </p:nvSpPr>
        <p:spPr>
          <a:xfrm>
            <a:off x="8183442" y="3520775"/>
            <a:ext cx="328246" cy="328246"/>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9FD6CCE-53EA-424C-A29B-35A77F78203D}"/>
              </a:ext>
              <a:ext uri="{C183D7F6-B498-43B3-948B-1728B52AA6E4}">
                <adec:decorative xmlns:adec="http://schemas.microsoft.com/office/drawing/2017/decorative" val="1"/>
              </a:ext>
            </a:extLst>
          </p:cNvPr>
          <p:cNvSpPr/>
          <p:nvPr userDrawn="1"/>
        </p:nvSpPr>
        <p:spPr>
          <a:xfrm>
            <a:off x="10435004" y="3520775"/>
            <a:ext cx="328246" cy="32824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A1ADC218-9303-4431-8BD2-4D5F9C19A2D3}"/>
              </a:ext>
              <a:ext uri="{C183D7F6-B498-43B3-948B-1728B52AA6E4}">
                <adec:decorative xmlns:adec="http://schemas.microsoft.com/office/drawing/2017/decorative" val="1"/>
              </a:ext>
            </a:extLst>
          </p:cNvPr>
          <p:cNvCxnSpPr>
            <a:cxnSpLocks/>
          </p:cNvCxnSpPr>
          <p:nvPr userDrawn="1"/>
        </p:nvCxnSpPr>
        <p:spPr>
          <a:xfrm>
            <a:off x="1592873" y="2964383"/>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F724929-97F8-4988-BD69-D86CAA6950D1}"/>
              </a:ext>
              <a:ext uri="{C183D7F6-B498-43B3-948B-1728B52AA6E4}">
                <adec:decorative xmlns:adec="http://schemas.microsoft.com/office/drawing/2017/decorative" val="1"/>
              </a:ext>
            </a:extLst>
          </p:cNvPr>
          <p:cNvCxnSpPr>
            <a:cxnSpLocks/>
          </p:cNvCxnSpPr>
          <p:nvPr userDrawn="1"/>
        </p:nvCxnSpPr>
        <p:spPr>
          <a:xfrm>
            <a:off x="6096001" y="2964383"/>
            <a:ext cx="0" cy="41571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80FEF08-1FB7-46B4-AB6B-D672A96A71F8}"/>
              </a:ext>
              <a:ext uri="{C183D7F6-B498-43B3-948B-1728B52AA6E4}">
                <adec:decorative xmlns:adec="http://schemas.microsoft.com/office/drawing/2017/decorative" val="1"/>
              </a:ext>
            </a:extLst>
          </p:cNvPr>
          <p:cNvCxnSpPr>
            <a:cxnSpLocks/>
          </p:cNvCxnSpPr>
          <p:nvPr userDrawn="1"/>
        </p:nvCxnSpPr>
        <p:spPr>
          <a:xfrm>
            <a:off x="10599127" y="2964383"/>
            <a:ext cx="0" cy="415716"/>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 Placeholder 22">
            <a:extLst>
              <a:ext uri="{FF2B5EF4-FFF2-40B4-BE49-F238E27FC236}">
                <a16:creationId xmlns:a16="http://schemas.microsoft.com/office/drawing/2014/main" id="{8BA510CE-108D-434A-9BE7-BE6712175231}"/>
              </a:ext>
            </a:extLst>
          </p:cNvPr>
          <p:cNvSpPr>
            <a:spLocks noGrp="1"/>
          </p:cNvSpPr>
          <p:nvPr>
            <p:ph type="body" sz="quarter" idx="15" hasCustomPrompt="1"/>
          </p:nvPr>
        </p:nvSpPr>
        <p:spPr>
          <a:xfrm>
            <a:off x="465172" y="1627860"/>
            <a:ext cx="2251564" cy="498496"/>
          </a:xfrm>
          <a:prstGeom prst="rect">
            <a:avLst/>
          </a:prstGeom>
        </p:spPr>
        <p:txBody>
          <a:bodyPr anchor="b"/>
          <a:lstStyle>
            <a:lvl1pPr marL="0" indent="0" algn="ctr">
              <a:buNone/>
              <a:defRPr sz="1800" cap="all" baseline="0">
                <a:solidFill>
                  <a:schemeClr val="tx2"/>
                </a:solidFill>
                <a:latin typeface="Segoe UI" panose="020B0502040204020203" pitchFamily="34" charset="0"/>
              </a:defRPr>
            </a:lvl1pPr>
          </a:lstStyle>
          <a:p>
            <a:pPr lvl="0"/>
            <a:r>
              <a:rPr lang="en-US" dirty="0"/>
              <a:t>Add text</a:t>
            </a:r>
          </a:p>
        </p:txBody>
      </p:sp>
      <p:sp>
        <p:nvSpPr>
          <p:cNvPr id="28" name="Text Placeholder 22">
            <a:extLst>
              <a:ext uri="{FF2B5EF4-FFF2-40B4-BE49-F238E27FC236}">
                <a16:creationId xmlns:a16="http://schemas.microsoft.com/office/drawing/2014/main" id="{00414708-82D0-44BF-8CBD-2D165A385617}"/>
              </a:ext>
            </a:extLst>
          </p:cNvPr>
          <p:cNvSpPr>
            <a:spLocks noGrp="1"/>
          </p:cNvSpPr>
          <p:nvPr>
            <p:ph type="body" sz="quarter" idx="20" hasCustomPrompt="1"/>
          </p:nvPr>
        </p:nvSpPr>
        <p:spPr>
          <a:xfrm>
            <a:off x="465172" y="2135346"/>
            <a:ext cx="2251564" cy="812407"/>
          </a:xfrm>
          <a:prstGeom prst="rect">
            <a:avLst/>
          </a:prstGeom>
        </p:spPr>
        <p:txBody>
          <a:bodyPr anchor="t"/>
          <a:lstStyle>
            <a:lvl1pPr marL="0" indent="0" algn="ctr">
              <a:lnSpc>
                <a:spcPct val="114000"/>
              </a:lnSpc>
              <a:spcBef>
                <a:spcPts val="0"/>
              </a:spcBef>
              <a:buNone/>
              <a:defRPr sz="1400" spc="50" baseline="0">
                <a:solidFill>
                  <a:schemeClr val="tx2"/>
                </a:solidFill>
              </a:defRPr>
            </a:lvl1pPr>
          </a:lstStyle>
          <a:p>
            <a:pPr lvl="0"/>
            <a:r>
              <a:rPr lang="en-US" dirty="0"/>
              <a:t>Add text</a:t>
            </a:r>
          </a:p>
        </p:txBody>
      </p:sp>
      <p:sp>
        <p:nvSpPr>
          <p:cNvPr id="29" name="Text Placeholder 22">
            <a:extLst>
              <a:ext uri="{FF2B5EF4-FFF2-40B4-BE49-F238E27FC236}">
                <a16:creationId xmlns:a16="http://schemas.microsoft.com/office/drawing/2014/main" id="{272F07D4-1C66-4FA2-8361-FC6267F17717}"/>
              </a:ext>
            </a:extLst>
          </p:cNvPr>
          <p:cNvSpPr>
            <a:spLocks noGrp="1"/>
          </p:cNvSpPr>
          <p:nvPr>
            <p:ph type="body" sz="quarter" idx="21" hasCustomPrompt="1"/>
          </p:nvPr>
        </p:nvSpPr>
        <p:spPr>
          <a:xfrm>
            <a:off x="4970216" y="1637385"/>
            <a:ext cx="2251564" cy="498496"/>
          </a:xfrm>
          <a:prstGeom prst="rect">
            <a:avLst/>
          </a:prstGeom>
        </p:spPr>
        <p:txBody>
          <a:bodyPr anchor="b"/>
          <a:lstStyle>
            <a:lvl1pPr marL="0" indent="0" algn="ctr">
              <a:buNone/>
              <a:defRPr sz="1800" cap="all" baseline="0">
                <a:solidFill>
                  <a:schemeClr val="accent5">
                    <a:lumMod val="75000"/>
                  </a:schemeClr>
                </a:solidFill>
                <a:latin typeface="Segoe UI" panose="020B0502040204020203" pitchFamily="34" charset="0"/>
              </a:defRPr>
            </a:lvl1pPr>
          </a:lstStyle>
          <a:p>
            <a:pPr lvl="0"/>
            <a:r>
              <a:rPr lang="en-US" dirty="0"/>
              <a:t>Add text</a:t>
            </a:r>
          </a:p>
        </p:txBody>
      </p:sp>
      <p:sp>
        <p:nvSpPr>
          <p:cNvPr id="30" name="Text Placeholder 22">
            <a:extLst>
              <a:ext uri="{FF2B5EF4-FFF2-40B4-BE49-F238E27FC236}">
                <a16:creationId xmlns:a16="http://schemas.microsoft.com/office/drawing/2014/main" id="{432C0CF3-19F3-4C10-9EEC-BA5E5F3FD22F}"/>
              </a:ext>
            </a:extLst>
          </p:cNvPr>
          <p:cNvSpPr>
            <a:spLocks noGrp="1"/>
          </p:cNvSpPr>
          <p:nvPr>
            <p:ph type="body" sz="quarter" idx="22" hasCustomPrompt="1"/>
          </p:nvPr>
        </p:nvSpPr>
        <p:spPr>
          <a:xfrm>
            <a:off x="4970216" y="2144871"/>
            <a:ext cx="2251564" cy="812407"/>
          </a:xfrm>
          <a:prstGeom prst="rect">
            <a:avLst/>
          </a:prstGeom>
        </p:spPr>
        <p:txBody>
          <a:bodyPr anchor="t"/>
          <a:lstStyle>
            <a:lvl1pPr marL="0" indent="0" algn="ctr">
              <a:lnSpc>
                <a:spcPct val="114000"/>
              </a:lnSpc>
              <a:spcBef>
                <a:spcPts val="0"/>
              </a:spcBef>
              <a:buNone/>
              <a:defRPr sz="1400" spc="50" baseline="0">
                <a:solidFill>
                  <a:schemeClr val="accent5">
                    <a:lumMod val="75000"/>
                  </a:schemeClr>
                </a:solidFill>
              </a:defRPr>
            </a:lvl1pPr>
          </a:lstStyle>
          <a:p>
            <a:pPr lvl="0"/>
            <a:r>
              <a:rPr lang="en-US" dirty="0"/>
              <a:t>Add text</a:t>
            </a:r>
          </a:p>
        </p:txBody>
      </p:sp>
      <p:sp>
        <p:nvSpPr>
          <p:cNvPr id="31" name="Text Placeholder 22">
            <a:extLst>
              <a:ext uri="{FF2B5EF4-FFF2-40B4-BE49-F238E27FC236}">
                <a16:creationId xmlns:a16="http://schemas.microsoft.com/office/drawing/2014/main" id="{4A3A0AFC-7EB9-4059-8C59-C42379BA923E}"/>
              </a:ext>
            </a:extLst>
          </p:cNvPr>
          <p:cNvSpPr>
            <a:spLocks noGrp="1"/>
          </p:cNvSpPr>
          <p:nvPr>
            <p:ph type="body" sz="quarter" idx="23" hasCustomPrompt="1"/>
          </p:nvPr>
        </p:nvSpPr>
        <p:spPr>
          <a:xfrm>
            <a:off x="9473340" y="1637385"/>
            <a:ext cx="2251564" cy="498496"/>
          </a:xfrm>
          <a:prstGeom prst="rect">
            <a:avLst/>
          </a:prstGeom>
        </p:spPr>
        <p:txBody>
          <a:bodyPr anchor="b"/>
          <a:lstStyle>
            <a:lvl1pPr marL="0" indent="0" algn="ctr">
              <a:buNone/>
              <a:defRPr sz="1800" cap="all" baseline="0">
                <a:solidFill>
                  <a:schemeClr val="accent6">
                    <a:lumMod val="50000"/>
                  </a:schemeClr>
                </a:solidFill>
                <a:latin typeface="Segoe UI" panose="020B0502040204020203" pitchFamily="34" charset="0"/>
              </a:defRPr>
            </a:lvl1pPr>
          </a:lstStyle>
          <a:p>
            <a:pPr lvl="0"/>
            <a:r>
              <a:rPr lang="en-US" dirty="0"/>
              <a:t>Add text</a:t>
            </a:r>
          </a:p>
        </p:txBody>
      </p:sp>
      <p:sp>
        <p:nvSpPr>
          <p:cNvPr id="32" name="Text Placeholder 22">
            <a:extLst>
              <a:ext uri="{FF2B5EF4-FFF2-40B4-BE49-F238E27FC236}">
                <a16:creationId xmlns:a16="http://schemas.microsoft.com/office/drawing/2014/main" id="{417F27A8-21AF-48E6-8A67-65C9920A3077}"/>
              </a:ext>
            </a:extLst>
          </p:cNvPr>
          <p:cNvSpPr>
            <a:spLocks noGrp="1"/>
          </p:cNvSpPr>
          <p:nvPr>
            <p:ph type="body" sz="quarter" idx="24" hasCustomPrompt="1"/>
          </p:nvPr>
        </p:nvSpPr>
        <p:spPr>
          <a:xfrm>
            <a:off x="9473340" y="2144871"/>
            <a:ext cx="2251564" cy="812407"/>
          </a:xfrm>
          <a:prstGeom prst="rect">
            <a:avLst/>
          </a:prstGeom>
        </p:spPr>
        <p:txBody>
          <a:bodyPr anchor="t"/>
          <a:lstStyle>
            <a:lvl1pPr marL="0" indent="0" algn="ctr">
              <a:lnSpc>
                <a:spcPct val="114000"/>
              </a:lnSpc>
              <a:spcBef>
                <a:spcPts val="0"/>
              </a:spcBef>
              <a:buNone/>
              <a:defRPr sz="1400" spc="50" baseline="0">
                <a:solidFill>
                  <a:schemeClr val="accent6">
                    <a:lumMod val="50000"/>
                  </a:schemeClr>
                </a:solidFill>
              </a:defRPr>
            </a:lvl1pPr>
          </a:lstStyle>
          <a:p>
            <a:pPr lvl="0"/>
            <a:r>
              <a:rPr lang="en-US" dirty="0"/>
              <a:t>Add text</a:t>
            </a:r>
          </a:p>
        </p:txBody>
      </p:sp>
      <p:sp>
        <p:nvSpPr>
          <p:cNvPr id="33" name="Text Placeholder 22">
            <a:extLst>
              <a:ext uri="{FF2B5EF4-FFF2-40B4-BE49-F238E27FC236}">
                <a16:creationId xmlns:a16="http://schemas.microsoft.com/office/drawing/2014/main" id="{F26C8D2A-15B8-4AB1-83F7-74DB0A35CC77}"/>
              </a:ext>
            </a:extLst>
          </p:cNvPr>
          <p:cNvSpPr>
            <a:spLocks noGrp="1"/>
          </p:cNvSpPr>
          <p:nvPr>
            <p:ph type="body" sz="quarter" idx="25" hasCustomPrompt="1"/>
          </p:nvPr>
        </p:nvSpPr>
        <p:spPr>
          <a:xfrm>
            <a:off x="2716736" y="4400252"/>
            <a:ext cx="2251562" cy="498496"/>
          </a:xfrm>
          <a:prstGeom prst="rect">
            <a:avLst/>
          </a:prstGeom>
        </p:spPr>
        <p:txBody>
          <a:bodyPr anchor="b"/>
          <a:lstStyle>
            <a:lvl1pPr marL="0" indent="0" algn="ctr">
              <a:buNone/>
              <a:defRPr sz="1800" cap="all" baseline="0">
                <a:solidFill>
                  <a:schemeClr val="accent2"/>
                </a:solidFill>
                <a:latin typeface="Segoe UI" panose="020B0502040204020203" pitchFamily="34" charset="0"/>
              </a:defRPr>
            </a:lvl1pPr>
          </a:lstStyle>
          <a:p>
            <a:pPr lvl="0"/>
            <a:r>
              <a:rPr lang="en-US" dirty="0"/>
              <a:t>Add text</a:t>
            </a:r>
          </a:p>
        </p:txBody>
      </p:sp>
      <p:sp>
        <p:nvSpPr>
          <p:cNvPr id="34" name="Text Placeholder 22">
            <a:extLst>
              <a:ext uri="{FF2B5EF4-FFF2-40B4-BE49-F238E27FC236}">
                <a16:creationId xmlns:a16="http://schemas.microsoft.com/office/drawing/2014/main" id="{07311D06-DEA1-4811-AC58-E3B935DC5A8F}"/>
              </a:ext>
            </a:extLst>
          </p:cNvPr>
          <p:cNvSpPr>
            <a:spLocks noGrp="1"/>
          </p:cNvSpPr>
          <p:nvPr>
            <p:ph type="body" sz="quarter" idx="26" hasCustomPrompt="1"/>
          </p:nvPr>
        </p:nvSpPr>
        <p:spPr>
          <a:xfrm>
            <a:off x="2716736" y="4917263"/>
            <a:ext cx="2251562" cy="795563"/>
          </a:xfrm>
          <a:prstGeom prst="rect">
            <a:avLst/>
          </a:prstGeom>
        </p:spPr>
        <p:txBody>
          <a:bodyPr anchor="t"/>
          <a:lstStyle>
            <a:lvl1pPr marL="0" indent="0" algn="ctr">
              <a:lnSpc>
                <a:spcPct val="114000"/>
              </a:lnSpc>
              <a:spcBef>
                <a:spcPts val="0"/>
              </a:spcBef>
              <a:buNone/>
              <a:defRPr sz="1400" spc="50" baseline="0">
                <a:solidFill>
                  <a:schemeClr val="accent2"/>
                </a:solidFill>
              </a:defRPr>
            </a:lvl1pPr>
          </a:lstStyle>
          <a:p>
            <a:pPr lvl="0"/>
            <a:r>
              <a:rPr lang="en-US" dirty="0"/>
              <a:t>Add text</a:t>
            </a:r>
          </a:p>
        </p:txBody>
      </p:sp>
      <p:sp>
        <p:nvSpPr>
          <p:cNvPr id="35" name="Text Placeholder 22">
            <a:extLst>
              <a:ext uri="{FF2B5EF4-FFF2-40B4-BE49-F238E27FC236}">
                <a16:creationId xmlns:a16="http://schemas.microsoft.com/office/drawing/2014/main" id="{23AC1CF6-E394-4A35-A634-F187E005A4F8}"/>
              </a:ext>
            </a:extLst>
          </p:cNvPr>
          <p:cNvSpPr>
            <a:spLocks noGrp="1"/>
          </p:cNvSpPr>
          <p:nvPr>
            <p:ph type="body" sz="quarter" idx="27" hasCustomPrompt="1"/>
          </p:nvPr>
        </p:nvSpPr>
        <p:spPr>
          <a:xfrm>
            <a:off x="7221784" y="4400252"/>
            <a:ext cx="2251562" cy="498496"/>
          </a:xfrm>
          <a:prstGeom prst="rect">
            <a:avLst/>
          </a:prstGeom>
        </p:spPr>
        <p:txBody>
          <a:bodyPr anchor="b"/>
          <a:lstStyle>
            <a:lvl1pPr marL="0" indent="0" algn="ctr">
              <a:buNone/>
              <a:defRPr sz="1800" cap="all" baseline="0">
                <a:solidFill>
                  <a:schemeClr val="accent4">
                    <a:lumMod val="75000"/>
                  </a:schemeClr>
                </a:solidFill>
                <a:latin typeface="Segoe UI" panose="020B0502040204020203" pitchFamily="34" charset="0"/>
              </a:defRPr>
            </a:lvl1pPr>
          </a:lstStyle>
          <a:p>
            <a:pPr lvl="0"/>
            <a:r>
              <a:rPr lang="en-US" dirty="0"/>
              <a:t>Add text</a:t>
            </a:r>
          </a:p>
        </p:txBody>
      </p:sp>
      <p:sp>
        <p:nvSpPr>
          <p:cNvPr id="36" name="Text Placeholder 22">
            <a:extLst>
              <a:ext uri="{FF2B5EF4-FFF2-40B4-BE49-F238E27FC236}">
                <a16:creationId xmlns:a16="http://schemas.microsoft.com/office/drawing/2014/main" id="{9F72BEB0-9B11-4205-B9FC-10E5201C8132}"/>
              </a:ext>
            </a:extLst>
          </p:cNvPr>
          <p:cNvSpPr>
            <a:spLocks noGrp="1"/>
          </p:cNvSpPr>
          <p:nvPr>
            <p:ph type="body" sz="quarter" idx="28" hasCustomPrompt="1"/>
          </p:nvPr>
        </p:nvSpPr>
        <p:spPr>
          <a:xfrm>
            <a:off x="7221784" y="4917263"/>
            <a:ext cx="2251562" cy="795563"/>
          </a:xfrm>
          <a:prstGeom prst="rect">
            <a:avLst/>
          </a:prstGeom>
        </p:spPr>
        <p:txBody>
          <a:bodyPr anchor="t"/>
          <a:lstStyle>
            <a:lvl1pPr marL="0" indent="0" algn="ctr">
              <a:lnSpc>
                <a:spcPct val="114000"/>
              </a:lnSpc>
              <a:spcBef>
                <a:spcPts val="0"/>
              </a:spcBef>
              <a:buNone/>
              <a:defRPr sz="1400" spc="50" baseline="0">
                <a:solidFill>
                  <a:schemeClr val="accent4">
                    <a:lumMod val="75000"/>
                  </a:schemeClr>
                </a:solidFill>
              </a:defRPr>
            </a:lvl1pPr>
          </a:lstStyle>
          <a:p>
            <a:pPr lvl="0"/>
            <a:r>
              <a:rPr lang="en-US" dirty="0"/>
              <a:t>Add text</a:t>
            </a:r>
          </a:p>
        </p:txBody>
      </p:sp>
      <p:cxnSp>
        <p:nvCxnSpPr>
          <p:cNvPr id="51" name="Straight Connector 50">
            <a:extLst>
              <a:ext uri="{FF2B5EF4-FFF2-40B4-BE49-F238E27FC236}">
                <a16:creationId xmlns:a16="http://schemas.microsoft.com/office/drawing/2014/main" id="{0E574CD7-C8A6-4F56-81B4-F72FB22E04DA}"/>
              </a:ext>
              <a:ext uri="{C183D7F6-B498-43B3-948B-1728B52AA6E4}">
                <adec:decorative xmlns:adec="http://schemas.microsoft.com/office/drawing/2017/decorative" val="1"/>
              </a:ext>
            </a:extLst>
          </p:cNvPr>
          <p:cNvCxnSpPr>
            <a:cxnSpLocks/>
          </p:cNvCxnSpPr>
          <p:nvPr userDrawn="1"/>
        </p:nvCxnSpPr>
        <p:spPr>
          <a:xfrm>
            <a:off x="3844715" y="3977431"/>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0FC7994-2504-4FF9-81F5-24405FEF066C}"/>
              </a:ext>
              <a:ext uri="{C183D7F6-B498-43B3-948B-1728B52AA6E4}">
                <adec:decorative xmlns:adec="http://schemas.microsoft.com/office/drawing/2017/decorative" val="1"/>
              </a:ext>
            </a:extLst>
          </p:cNvPr>
          <p:cNvCxnSpPr>
            <a:cxnSpLocks/>
          </p:cNvCxnSpPr>
          <p:nvPr userDrawn="1"/>
        </p:nvCxnSpPr>
        <p:spPr>
          <a:xfrm>
            <a:off x="8347565" y="3977431"/>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DC4F63B8-F105-4AC4-889E-C12790C8EBB9}"/>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8C3AAE30-8A46-485A-BD2B-6ADB1856324D}"/>
              </a:ext>
            </a:extLst>
          </p:cNvPr>
          <p:cNvSpPr>
            <a:spLocks noGrp="1"/>
          </p:cNvSpPr>
          <p:nvPr>
            <p:ph type="ftr" sz="quarter" idx="11"/>
          </p:nvPr>
        </p:nvSpPr>
        <p:spPr/>
        <p:txBody>
          <a:bodyPr/>
          <a:lstStyle/>
          <a:p>
            <a:r>
              <a:rPr lang="en-US"/>
              <a:t>Updated October 2022</a:t>
            </a:r>
            <a:endParaRPr lang="en-US" dirty="0"/>
          </a:p>
        </p:txBody>
      </p:sp>
      <p:sp>
        <p:nvSpPr>
          <p:cNvPr id="5" name="Slide Number Placeholder 4">
            <a:extLst>
              <a:ext uri="{FF2B5EF4-FFF2-40B4-BE49-F238E27FC236}">
                <a16:creationId xmlns:a16="http://schemas.microsoft.com/office/drawing/2014/main" id="{39159F9D-CDA1-4B51-B521-C243219B8F36}"/>
              </a:ext>
            </a:extLst>
          </p:cNvPr>
          <p:cNvSpPr>
            <a:spLocks noGrp="1"/>
          </p:cNvSpPr>
          <p:nvPr>
            <p:ph type="sldNum" sz="quarter" idx="12"/>
          </p:nvPr>
        </p:nvSpPr>
        <p:spPr/>
        <p:txBody>
          <a:body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2767837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lumn 2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48F598-64F2-429E-B3E0-FC31DC90A0D5}"/>
              </a:ext>
            </a:extLst>
          </p:cNvPr>
          <p:cNvSpPr>
            <a:spLocks noGrp="1"/>
          </p:cNvSpPr>
          <p:nvPr>
            <p:ph type="title" hasCustomPrompt="1"/>
          </p:nvPr>
        </p:nvSpPr>
        <p:spPr>
          <a:xfrm>
            <a:off x="838200" y="649956"/>
            <a:ext cx="10515600" cy="726137"/>
          </a:xfrm>
          <a:prstGeom prst="rect">
            <a:avLst/>
          </a:prstGeom>
        </p:spPr>
        <p:txBody>
          <a:bodyPr anchor="ctr"/>
          <a:lstStyle>
            <a:lvl1pPr algn="r">
              <a:defRPr sz="3200" cap="all" spc="200" baseline="0">
                <a:solidFill>
                  <a:schemeClr val="accent4"/>
                </a:solidFill>
              </a:defRPr>
            </a:lvl1pPr>
          </a:lstStyle>
          <a:p>
            <a:r>
              <a:rPr lang="en-US" dirty="0"/>
              <a:t>Click to add title</a:t>
            </a:r>
          </a:p>
        </p:txBody>
      </p:sp>
      <p:sp>
        <p:nvSpPr>
          <p:cNvPr id="2" name="Rectangle 1">
            <a:extLst>
              <a:ext uri="{FF2B5EF4-FFF2-40B4-BE49-F238E27FC236}">
                <a16:creationId xmlns:a16="http://schemas.microsoft.com/office/drawing/2014/main" id="{B7B9DAAC-E781-43E6-913C-893B8D6754F5}"/>
              </a:ext>
              <a:ext uri="{C183D7F6-B498-43B3-948B-1728B52AA6E4}">
                <adec:decorative xmlns:adec="http://schemas.microsoft.com/office/drawing/2017/decorative" val="1"/>
              </a:ext>
            </a:extLst>
          </p:cNvPr>
          <p:cNvSpPr/>
          <p:nvPr userDrawn="1"/>
        </p:nvSpPr>
        <p:spPr>
          <a:xfrm>
            <a:off x="-1" y="530240"/>
            <a:ext cx="12192001" cy="889369"/>
          </a:xfrm>
          <a:prstGeom prst="rect">
            <a:avLst/>
          </a:prstGeom>
          <a:solidFill>
            <a:schemeClr val="accent6">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4">
            <a:extLst>
              <a:ext uri="{FF2B5EF4-FFF2-40B4-BE49-F238E27FC236}">
                <a16:creationId xmlns:a16="http://schemas.microsoft.com/office/drawing/2014/main" id="{1C78864A-44CD-4C12-B023-C16330014BEB}"/>
              </a:ext>
            </a:extLst>
          </p:cNvPr>
          <p:cNvSpPr>
            <a:spLocks noGrp="1"/>
          </p:cNvSpPr>
          <p:nvPr>
            <p:ph type="body" sz="quarter" idx="13" hasCustomPrompt="1"/>
          </p:nvPr>
        </p:nvSpPr>
        <p:spPr>
          <a:xfrm>
            <a:off x="1277759" y="2063838"/>
            <a:ext cx="4626764" cy="422365"/>
          </a:xfrm>
          <a:prstGeom prst="rect">
            <a:avLst/>
          </a:prstGeom>
        </p:spPr>
        <p:txBody>
          <a:bodyPr>
            <a:norm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1" name="Text Placeholder 17">
            <a:extLst>
              <a:ext uri="{FF2B5EF4-FFF2-40B4-BE49-F238E27FC236}">
                <a16:creationId xmlns:a16="http://schemas.microsoft.com/office/drawing/2014/main" id="{6D9CE0F4-78C6-4BD6-9C58-FDFC16FF09AB}"/>
              </a:ext>
            </a:extLst>
          </p:cNvPr>
          <p:cNvSpPr>
            <a:spLocks noGrp="1"/>
          </p:cNvSpPr>
          <p:nvPr>
            <p:ph type="body" sz="quarter" idx="16" hasCustomPrompt="1"/>
          </p:nvPr>
        </p:nvSpPr>
        <p:spPr>
          <a:xfrm>
            <a:off x="1277551" y="2486203"/>
            <a:ext cx="4626293"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10" name="Text Placeholder 14">
            <a:extLst>
              <a:ext uri="{FF2B5EF4-FFF2-40B4-BE49-F238E27FC236}">
                <a16:creationId xmlns:a16="http://schemas.microsoft.com/office/drawing/2014/main" id="{B499BD94-B24B-4B23-9B87-81DF413EA416}"/>
              </a:ext>
            </a:extLst>
          </p:cNvPr>
          <p:cNvSpPr>
            <a:spLocks noGrp="1"/>
          </p:cNvSpPr>
          <p:nvPr>
            <p:ph type="body" sz="quarter" idx="15" hasCustomPrompt="1"/>
          </p:nvPr>
        </p:nvSpPr>
        <p:spPr>
          <a:xfrm>
            <a:off x="6351708" y="2063837"/>
            <a:ext cx="4626763" cy="422365"/>
          </a:xfrm>
          <a:prstGeom prst="rect">
            <a:avLst/>
          </a:prstGeom>
        </p:spPr>
        <p:txBody>
          <a:bodyPr>
            <a:norm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2" name="Text Placeholder 17">
            <a:extLst>
              <a:ext uri="{FF2B5EF4-FFF2-40B4-BE49-F238E27FC236}">
                <a16:creationId xmlns:a16="http://schemas.microsoft.com/office/drawing/2014/main" id="{6BC5A941-8EB4-4D4B-9671-6B8FA6447ABE}"/>
              </a:ext>
            </a:extLst>
          </p:cNvPr>
          <p:cNvSpPr>
            <a:spLocks noGrp="1"/>
          </p:cNvSpPr>
          <p:nvPr>
            <p:ph type="body" sz="quarter" idx="17" hasCustomPrompt="1"/>
          </p:nvPr>
        </p:nvSpPr>
        <p:spPr>
          <a:xfrm>
            <a:off x="6352188" y="2486202"/>
            <a:ext cx="4626293"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4" name="Date Placeholder 3">
            <a:extLst>
              <a:ext uri="{FF2B5EF4-FFF2-40B4-BE49-F238E27FC236}">
                <a16:creationId xmlns:a16="http://schemas.microsoft.com/office/drawing/2014/main" id="{AE4E3392-5868-4F6C-BFCC-ECCB66A3B2C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D975EE-261C-47D3-A9E5-7401C706A46E}"/>
              </a:ext>
            </a:extLst>
          </p:cNvPr>
          <p:cNvSpPr>
            <a:spLocks noGrp="1"/>
          </p:cNvSpPr>
          <p:nvPr>
            <p:ph type="ftr" sz="quarter" idx="11"/>
          </p:nvPr>
        </p:nvSpPr>
        <p:spPr/>
        <p:txBody>
          <a:bodyPr/>
          <a:lstStyle/>
          <a:p>
            <a:r>
              <a:rPr lang="en-US"/>
              <a:t>Updated October 2022</a:t>
            </a:r>
            <a:endParaRPr lang="en-US" dirty="0"/>
          </a:p>
        </p:txBody>
      </p:sp>
      <p:sp>
        <p:nvSpPr>
          <p:cNvPr id="6" name="Slide Number Placeholder 5">
            <a:extLst>
              <a:ext uri="{FF2B5EF4-FFF2-40B4-BE49-F238E27FC236}">
                <a16:creationId xmlns:a16="http://schemas.microsoft.com/office/drawing/2014/main" id="{C727BB3A-38A2-4A8E-88C2-55FAE758D5AC}"/>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389179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lumn 3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B3E9C-104B-4460-A48D-0C2C5329B84B}"/>
              </a:ext>
            </a:extLst>
          </p:cNvPr>
          <p:cNvSpPr>
            <a:spLocks noGrp="1"/>
          </p:cNvSpPr>
          <p:nvPr>
            <p:ph type="title" hasCustomPrompt="1"/>
          </p:nvPr>
        </p:nvSpPr>
        <p:spPr>
          <a:xfrm>
            <a:off x="838200" y="640431"/>
            <a:ext cx="10515600" cy="726137"/>
          </a:xfrm>
          <a:prstGeom prst="rect">
            <a:avLst/>
          </a:prstGeom>
        </p:spPr>
        <p:txBody>
          <a:bodyPr anchor="ctr"/>
          <a:lstStyle>
            <a:lvl1pPr algn="r">
              <a:defRPr sz="3200" cap="all" spc="200" baseline="0">
                <a:solidFill>
                  <a:schemeClr val="accent4"/>
                </a:solidFill>
              </a:defRPr>
            </a:lvl1pPr>
          </a:lstStyle>
          <a:p>
            <a:r>
              <a:rPr lang="en-US" dirty="0"/>
              <a:t>Click to add title</a:t>
            </a:r>
          </a:p>
        </p:txBody>
      </p:sp>
      <p:sp>
        <p:nvSpPr>
          <p:cNvPr id="11" name="Rectangle 10">
            <a:extLst>
              <a:ext uri="{FF2B5EF4-FFF2-40B4-BE49-F238E27FC236}">
                <a16:creationId xmlns:a16="http://schemas.microsoft.com/office/drawing/2014/main" id="{716DDC2F-7D33-44CF-9D9F-B342720BBC65}"/>
              </a:ext>
              <a:ext uri="{C183D7F6-B498-43B3-948B-1728B52AA6E4}">
                <adec:decorative xmlns:adec="http://schemas.microsoft.com/office/drawing/2017/decorative" val="1"/>
              </a:ext>
            </a:extLst>
          </p:cNvPr>
          <p:cNvSpPr/>
          <p:nvPr userDrawn="1"/>
        </p:nvSpPr>
        <p:spPr>
          <a:xfrm>
            <a:off x="-1" y="530240"/>
            <a:ext cx="12192000" cy="889369"/>
          </a:xfrm>
          <a:prstGeom prst="rect">
            <a:avLst/>
          </a:prstGeom>
          <a:solidFill>
            <a:schemeClr val="accent6">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4">
            <a:extLst>
              <a:ext uri="{FF2B5EF4-FFF2-40B4-BE49-F238E27FC236}">
                <a16:creationId xmlns:a16="http://schemas.microsoft.com/office/drawing/2014/main" id="{9A8189FC-92D4-447F-BE75-86F13BA33B6C}"/>
              </a:ext>
            </a:extLst>
          </p:cNvPr>
          <p:cNvSpPr>
            <a:spLocks noGrp="1"/>
          </p:cNvSpPr>
          <p:nvPr>
            <p:ph type="body" sz="quarter" idx="13" hasCustomPrompt="1"/>
          </p:nvPr>
        </p:nvSpPr>
        <p:spPr>
          <a:xfrm>
            <a:off x="483140"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4" name="Text Placeholder 17">
            <a:extLst>
              <a:ext uri="{FF2B5EF4-FFF2-40B4-BE49-F238E27FC236}">
                <a16:creationId xmlns:a16="http://schemas.microsoft.com/office/drawing/2014/main" id="{4FDAEC9F-05AF-4D5D-AD2C-537FF767ED6A}"/>
              </a:ext>
            </a:extLst>
          </p:cNvPr>
          <p:cNvSpPr>
            <a:spLocks noGrp="1"/>
          </p:cNvSpPr>
          <p:nvPr>
            <p:ph type="body" sz="quarter" idx="16" hasCustomPrompt="1"/>
          </p:nvPr>
        </p:nvSpPr>
        <p:spPr>
          <a:xfrm>
            <a:off x="482932"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22" name="Text Placeholder 14">
            <a:extLst>
              <a:ext uri="{FF2B5EF4-FFF2-40B4-BE49-F238E27FC236}">
                <a16:creationId xmlns:a16="http://schemas.microsoft.com/office/drawing/2014/main" id="{2492CECA-D20C-47AF-A75A-44DFDE74D82D}"/>
              </a:ext>
            </a:extLst>
          </p:cNvPr>
          <p:cNvSpPr>
            <a:spLocks noGrp="1"/>
          </p:cNvSpPr>
          <p:nvPr>
            <p:ph type="body" sz="quarter" idx="17" hasCustomPrompt="1"/>
          </p:nvPr>
        </p:nvSpPr>
        <p:spPr>
          <a:xfrm>
            <a:off x="4329790"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23" name="Text Placeholder 17">
            <a:extLst>
              <a:ext uri="{FF2B5EF4-FFF2-40B4-BE49-F238E27FC236}">
                <a16:creationId xmlns:a16="http://schemas.microsoft.com/office/drawing/2014/main" id="{EEF915A4-555A-4718-876D-625A85FAB0C9}"/>
              </a:ext>
            </a:extLst>
          </p:cNvPr>
          <p:cNvSpPr>
            <a:spLocks noGrp="1"/>
          </p:cNvSpPr>
          <p:nvPr>
            <p:ph type="body" sz="quarter" idx="18" hasCustomPrompt="1"/>
          </p:nvPr>
        </p:nvSpPr>
        <p:spPr>
          <a:xfrm>
            <a:off x="4329582"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26" name="Text Placeholder 14">
            <a:extLst>
              <a:ext uri="{FF2B5EF4-FFF2-40B4-BE49-F238E27FC236}">
                <a16:creationId xmlns:a16="http://schemas.microsoft.com/office/drawing/2014/main" id="{7458D237-AB82-4392-B182-AAF3694FDB1D}"/>
              </a:ext>
            </a:extLst>
          </p:cNvPr>
          <p:cNvSpPr>
            <a:spLocks noGrp="1"/>
          </p:cNvSpPr>
          <p:nvPr>
            <p:ph type="body" sz="quarter" idx="19" hasCustomPrompt="1"/>
          </p:nvPr>
        </p:nvSpPr>
        <p:spPr>
          <a:xfrm>
            <a:off x="8175874"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27" name="Text Placeholder 17">
            <a:extLst>
              <a:ext uri="{FF2B5EF4-FFF2-40B4-BE49-F238E27FC236}">
                <a16:creationId xmlns:a16="http://schemas.microsoft.com/office/drawing/2014/main" id="{AAA9CCE2-427A-46C0-A79B-0D01E8888EEB}"/>
              </a:ext>
            </a:extLst>
          </p:cNvPr>
          <p:cNvSpPr>
            <a:spLocks noGrp="1"/>
          </p:cNvSpPr>
          <p:nvPr>
            <p:ph type="body" sz="quarter" idx="20" hasCustomPrompt="1"/>
          </p:nvPr>
        </p:nvSpPr>
        <p:spPr>
          <a:xfrm>
            <a:off x="8175666"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4" name="Date Placeholder 3">
            <a:extLst>
              <a:ext uri="{FF2B5EF4-FFF2-40B4-BE49-F238E27FC236}">
                <a16:creationId xmlns:a16="http://schemas.microsoft.com/office/drawing/2014/main" id="{235A30FE-146C-418D-B68F-9EBB829D029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6BCBBE8-05C6-4946-80F5-DE319A6FCE8D}"/>
              </a:ext>
            </a:extLst>
          </p:cNvPr>
          <p:cNvSpPr>
            <a:spLocks noGrp="1"/>
          </p:cNvSpPr>
          <p:nvPr>
            <p:ph type="ftr" sz="quarter" idx="11"/>
          </p:nvPr>
        </p:nvSpPr>
        <p:spPr/>
        <p:txBody>
          <a:bodyPr/>
          <a:lstStyle/>
          <a:p>
            <a:r>
              <a:rPr lang="en-US"/>
              <a:t>Updated October 2022</a:t>
            </a:r>
            <a:endParaRPr lang="en-US" dirty="0"/>
          </a:p>
        </p:txBody>
      </p:sp>
      <p:sp>
        <p:nvSpPr>
          <p:cNvPr id="6" name="Slide Number Placeholder 5">
            <a:extLst>
              <a:ext uri="{FF2B5EF4-FFF2-40B4-BE49-F238E27FC236}">
                <a16:creationId xmlns:a16="http://schemas.microsoft.com/office/drawing/2014/main" id="{722839E0-080F-4A5D-99FB-FD1917E7F5BF}"/>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077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65D0-3E91-45C0-BC6C-CC7BFE58B0B9}"/>
              </a:ext>
            </a:extLst>
          </p:cNvPr>
          <p:cNvSpPr>
            <a:spLocks noGrp="1"/>
          </p:cNvSpPr>
          <p:nvPr>
            <p:ph type="title" hasCustomPrompt="1"/>
          </p:nvPr>
        </p:nvSpPr>
        <p:spPr>
          <a:xfrm>
            <a:off x="1574800" y="3429000"/>
            <a:ext cx="3097320" cy="978408"/>
          </a:xfrm>
          <a:prstGeom prst="rect">
            <a:avLst/>
          </a:prstGeom>
        </p:spPr>
        <p:txBody>
          <a:bodyPr anchor="ctr"/>
          <a:lstStyle>
            <a:lvl1pPr algn="l">
              <a:defRPr sz="3200" cap="all" spc="200" baseline="0">
                <a:solidFill>
                  <a:schemeClr val="accent4"/>
                </a:solidFill>
              </a:defRPr>
            </a:lvl1pPr>
          </a:lstStyle>
          <a:p>
            <a:r>
              <a:rPr lang="en-US" dirty="0"/>
              <a:t>Click to add title</a:t>
            </a:r>
          </a:p>
        </p:txBody>
      </p:sp>
      <p:sp>
        <p:nvSpPr>
          <p:cNvPr id="6" name="Picture Placeholder 5">
            <a:extLst>
              <a:ext uri="{FF2B5EF4-FFF2-40B4-BE49-F238E27FC236}">
                <a16:creationId xmlns:a16="http://schemas.microsoft.com/office/drawing/2014/main" id="{09651A5D-2C86-4900-A248-8559E39BDAC9}"/>
              </a:ext>
            </a:extLst>
          </p:cNvPr>
          <p:cNvSpPr>
            <a:spLocks noGrp="1"/>
          </p:cNvSpPr>
          <p:nvPr>
            <p:ph type="pic" sz="quarter" idx="13" hasCustomPrompt="1"/>
          </p:nvPr>
        </p:nvSpPr>
        <p:spPr>
          <a:xfrm>
            <a:off x="0" y="0"/>
            <a:ext cx="12192000" cy="2051050"/>
          </a:xfrm>
          <a:prstGeom prst="rect">
            <a:avLst/>
          </a:prstGeom>
        </p:spPr>
        <p:txBody>
          <a:bodyPr/>
          <a:lstStyle>
            <a:lvl1pPr marL="0" indent="0" algn="ctr">
              <a:buNone/>
              <a:defRPr spc="400" baseline="0"/>
            </a:lvl1pPr>
          </a:lstStyle>
          <a:p>
            <a:r>
              <a:rPr lang="en-US" dirty="0"/>
              <a:t>Click to add photo</a:t>
            </a:r>
          </a:p>
        </p:txBody>
      </p:sp>
      <p:sp>
        <p:nvSpPr>
          <p:cNvPr id="9" name="Text Placeholder 11">
            <a:extLst>
              <a:ext uri="{FF2B5EF4-FFF2-40B4-BE49-F238E27FC236}">
                <a16:creationId xmlns:a16="http://schemas.microsoft.com/office/drawing/2014/main" id="{D5F84479-AB5A-4587-BAAF-A05E52224B46}"/>
              </a:ext>
            </a:extLst>
          </p:cNvPr>
          <p:cNvSpPr>
            <a:spLocks noGrp="1"/>
          </p:cNvSpPr>
          <p:nvPr>
            <p:ph type="body" sz="quarter" idx="16" hasCustomPrompt="1"/>
          </p:nvPr>
        </p:nvSpPr>
        <p:spPr>
          <a:xfrm>
            <a:off x="6235700" y="2854660"/>
            <a:ext cx="4749800" cy="2129971"/>
          </a:xfrm>
          <a:prstGeom prst="rect">
            <a:avLst/>
          </a:prstGeom>
        </p:spPr>
        <p:txBody>
          <a:bodyPr/>
          <a:lstStyle>
            <a:lvl1pPr marL="0" indent="0" algn="l">
              <a:lnSpc>
                <a:spcPct val="150000"/>
              </a:lnSpc>
              <a:spcBef>
                <a:spcPts val="0"/>
              </a:spcBef>
              <a:buNone/>
              <a:defRPr sz="1400" cap="none" spc="50" baseline="0">
                <a:latin typeface="+mn-lt"/>
              </a:defRPr>
            </a:lvl1pPr>
          </a:lstStyle>
          <a:p>
            <a:pPr lvl="0"/>
            <a:r>
              <a:rPr lang="en-US" dirty="0"/>
              <a:t>Click to add text</a:t>
            </a:r>
          </a:p>
        </p:txBody>
      </p:sp>
      <p:sp>
        <p:nvSpPr>
          <p:cNvPr id="7" name="Picture Placeholder 5">
            <a:extLst>
              <a:ext uri="{FF2B5EF4-FFF2-40B4-BE49-F238E27FC236}">
                <a16:creationId xmlns:a16="http://schemas.microsoft.com/office/drawing/2014/main" id="{3D8D3253-3A08-4F2F-B6B3-607BBC6B33D7}"/>
              </a:ext>
            </a:extLst>
          </p:cNvPr>
          <p:cNvSpPr>
            <a:spLocks noGrp="1"/>
          </p:cNvSpPr>
          <p:nvPr>
            <p:ph type="pic" sz="quarter" idx="14" hasCustomPrompt="1"/>
          </p:nvPr>
        </p:nvSpPr>
        <p:spPr>
          <a:xfrm>
            <a:off x="0" y="5788241"/>
            <a:ext cx="12192000" cy="1069760"/>
          </a:xfrm>
          <a:prstGeom prst="rect">
            <a:avLst/>
          </a:prstGeom>
        </p:spPr>
        <p:txBody>
          <a:bodyPr/>
          <a:lstStyle>
            <a:lvl1pPr marL="0" indent="0" algn="ctr">
              <a:buNone/>
              <a:defRPr spc="400" baseline="0"/>
            </a:lvl1pPr>
          </a:lstStyle>
          <a:p>
            <a:r>
              <a:rPr lang="en-US" dirty="0"/>
              <a:t>Click to add photo</a:t>
            </a:r>
          </a:p>
        </p:txBody>
      </p:sp>
      <p:sp>
        <p:nvSpPr>
          <p:cNvPr id="3" name="Date Placeholder 2">
            <a:extLst>
              <a:ext uri="{FF2B5EF4-FFF2-40B4-BE49-F238E27FC236}">
                <a16:creationId xmlns:a16="http://schemas.microsoft.com/office/drawing/2014/main" id="{92B75CEA-DDFB-4C62-B83F-6A0B86FA74F7}"/>
              </a:ext>
            </a:extLst>
          </p:cNvPr>
          <p:cNvSpPr>
            <a:spLocks noGrp="1"/>
          </p:cNvSpPr>
          <p:nvPr>
            <p:ph type="dt" sz="half" idx="10"/>
          </p:nvPr>
        </p:nvSpPr>
        <p:spPr/>
        <p:txBody>
          <a:bodyPr/>
          <a:lstStyle>
            <a:lvl1pPr>
              <a:defRPr>
                <a:solidFill>
                  <a:schemeClr val="bg1"/>
                </a:solidFill>
                <a:effectLst>
                  <a:outerShdw blurRad="38100" dist="38100" dir="2700000" algn="tl">
                    <a:srgbClr val="000000">
                      <a:alpha val="43137"/>
                    </a:srgbClr>
                  </a:outerShdw>
                </a:effectLst>
              </a:defRPr>
            </a:lvl1pPr>
          </a:lstStyle>
          <a:p>
            <a:endParaRPr lang="en-US" dirty="0"/>
          </a:p>
        </p:txBody>
      </p:sp>
      <p:sp>
        <p:nvSpPr>
          <p:cNvPr id="4" name="Footer Placeholder 3">
            <a:extLst>
              <a:ext uri="{FF2B5EF4-FFF2-40B4-BE49-F238E27FC236}">
                <a16:creationId xmlns:a16="http://schemas.microsoft.com/office/drawing/2014/main" id="{5D425E30-50C5-42DD-911D-36C0E732E337}"/>
              </a:ext>
            </a:extLst>
          </p:cNvPr>
          <p:cNvSpPr>
            <a:spLocks noGrp="1"/>
          </p:cNvSpPr>
          <p:nvPr>
            <p:ph type="ftr" sz="quarter" idx="11"/>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a:t>Updated October 2022</a:t>
            </a:r>
            <a:endParaRPr lang="en-US" dirty="0"/>
          </a:p>
        </p:txBody>
      </p:sp>
      <p:sp>
        <p:nvSpPr>
          <p:cNvPr id="5" name="Slide Number Placeholder 4">
            <a:extLst>
              <a:ext uri="{FF2B5EF4-FFF2-40B4-BE49-F238E27FC236}">
                <a16:creationId xmlns:a16="http://schemas.microsoft.com/office/drawing/2014/main" id="{6E88C855-986C-4539-81CE-5421C8EB71F7}"/>
              </a:ext>
            </a:extLst>
          </p:cNvPr>
          <p:cNvSpPr>
            <a:spLocks noGrp="1"/>
          </p:cNvSpPr>
          <p:nvPr>
            <p:ph type="sldNum" sz="quarter" idx="12"/>
          </p:nvPr>
        </p:nvSpPr>
        <p:spPr/>
        <p:txBody>
          <a:bodyPr/>
          <a:lstStyle>
            <a:lvl1pPr>
              <a:defRPr>
                <a:solidFill>
                  <a:schemeClr val="bg1"/>
                </a:solidFill>
                <a:effectLst>
                  <a:outerShdw blurRad="38100" dist="38100" dir="2700000" algn="tl">
                    <a:srgbClr val="000000">
                      <a:alpha val="43137"/>
                    </a:srgbClr>
                  </a:outerShdw>
                </a:effectLst>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2377239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8F63EB3-EB79-4150-A7A5-F675662724D7}"/>
              </a:ext>
            </a:extLst>
          </p:cNvPr>
          <p:cNvSpPr>
            <a:spLocks noGrp="1"/>
          </p:cNvSpPr>
          <p:nvPr>
            <p:ph type="title" hasCustomPrompt="1"/>
          </p:nvPr>
        </p:nvSpPr>
        <p:spPr>
          <a:xfrm>
            <a:off x="4073237" y="1096375"/>
            <a:ext cx="4045527" cy="1590790"/>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6" name="Picture Placeholder 5">
            <a:extLst>
              <a:ext uri="{FF2B5EF4-FFF2-40B4-BE49-F238E27FC236}">
                <a16:creationId xmlns:a16="http://schemas.microsoft.com/office/drawing/2014/main" id="{289D0B50-E879-41B9-9B1B-EBB40605D1B7}"/>
              </a:ext>
            </a:extLst>
          </p:cNvPr>
          <p:cNvSpPr>
            <a:spLocks noGrp="1"/>
          </p:cNvSpPr>
          <p:nvPr>
            <p:ph type="pic" sz="quarter" idx="13" hasCustomPrompt="1"/>
          </p:nvPr>
        </p:nvSpPr>
        <p:spPr>
          <a:xfrm>
            <a:off x="0" y="951274"/>
            <a:ext cx="2743201" cy="4747564"/>
          </a:xfrm>
          <a:prstGeom prst="rect">
            <a:avLst/>
          </a:prstGeom>
        </p:spPr>
        <p:txBody>
          <a:bodyPr/>
          <a:lstStyle>
            <a:lvl1pPr marL="0" indent="0" algn="ctr">
              <a:buNone/>
              <a:defRPr spc="400" baseline="0"/>
            </a:lvl1pPr>
          </a:lstStyle>
          <a:p>
            <a:r>
              <a:rPr lang="en-US" dirty="0"/>
              <a:t>Click to add photo</a:t>
            </a:r>
          </a:p>
        </p:txBody>
      </p:sp>
      <p:sp>
        <p:nvSpPr>
          <p:cNvPr id="8" name="Text Placeholder 8">
            <a:extLst>
              <a:ext uri="{FF2B5EF4-FFF2-40B4-BE49-F238E27FC236}">
                <a16:creationId xmlns:a16="http://schemas.microsoft.com/office/drawing/2014/main" id="{EB4D3EE7-1F3B-4AAB-A04D-3162C35A1A90}"/>
              </a:ext>
            </a:extLst>
          </p:cNvPr>
          <p:cNvSpPr>
            <a:spLocks noGrp="1"/>
          </p:cNvSpPr>
          <p:nvPr>
            <p:ph type="body" sz="quarter" idx="16" hasCustomPrompt="1"/>
          </p:nvPr>
        </p:nvSpPr>
        <p:spPr>
          <a:xfrm>
            <a:off x="4107354" y="2910720"/>
            <a:ext cx="4011410" cy="2061261"/>
          </a:xfrm>
          <a:prstGeom prst="rect">
            <a:avLst/>
          </a:prstGeom>
        </p:spPr>
        <p:txBody>
          <a:bodyPr anchor="t"/>
          <a:lstStyle>
            <a:lvl1pPr marL="0" indent="0">
              <a:lnSpc>
                <a:spcPct val="200000"/>
              </a:lnSpc>
              <a:spcBef>
                <a:spcPts val="0"/>
              </a:spcBef>
              <a:buFont typeface="Segoe UI Light" panose="020B0502040204020203" pitchFamily="34" charset="0"/>
              <a:buNone/>
              <a:defRPr sz="2000" b="0" i="0" spc="200" baseline="0">
                <a:solidFill>
                  <a:schemeClr val="accent4"/>
                </a:solidFill>
              </a:defRPr>
            </a:lvl1pPr>
          </a:lstStyle>
          <a:p>
            <a:pPr lvl="0"/>
            <a:r>
              <a:rPr lang="en-US" dirty="0"/>
              <a:t>Click to add name</a:t>
            </a:r>
          </a:p>
        </p:txBody>
      </p:sp>
      <p:sp>
        <p:nvSpPr>
          <p:cNvPr id="9" name="Picture Placeholder 5">
            <a:extLst>
              <a:ext uri="{FF2B5EF4-FFF2-40B4-BE49-F238E27FC236}">
                <a16:creationId xmlns:a16="http://schemas.microsoft.com/office/drawing/2014/main" id="{2A57A12F-74B8-4CBC-816C-F2AC890D1B90}"/>
              </a:ext>
            </a:extLst>
          </p:cNvPr>
          <p:cNvSpPr>
            <a:spLocks noGrp="1"/>
          </p:cNvSpPr>
          <p:nvPr>
            <p:ph type="pic" sz="quarter" idx="17" hasCustomPrompt="1"/>
          </p:nvPr>
        </p:nvSpPr>
        <p:spPr>
          <a:xfrm>
            <a:off x="9448800" y="951274"/>
            <a:ext cx="2743200" cy="4747564"/>
          </a:xfrm>
          <a:prstGeom prst="rect">
            <a:avLst/>
          </a:prstGeom>
        </p:spPr>
        <p:txBody>
          <a:bodyPr/>
          <a:lstStyle>
            <a:lvl1pPr marL="0" indent="0" algn="ctr">
              <a:buNone/>
              <a:defRPr spc="400" baseline="0"/>
            </a:lvl1pPr>
          </a:lstStyle>
          <a:p>
            <a:r>
              <a:rPr lang="en-US" dirty="0"/>
              <a:t>Click to add photo</a:t>
            </a:r>
          </a:p>
        </p:txBody>
      </p:sp>
      <p:sp>
        <p:nvSpPr>
          <p:cNvPr id="3" name="Date Placeholder 2">
            <a:extLst>
              <a:ext uri="{FF2B5EF4-FFF2-40B4-BE49-F238E27FC236}">
                <a16:creationId xmlns:a16="http://schemas.microsoft.com/office/drawing/2014/main" id="{2A19A048-F803-428B-9A66-6DE56F4DE58E}"/>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DB42CDA7-93A6-45DB-9062-E70E51ACB72C}"/>
              </a:ext>
            </a:extLst>
          </p:cNvPr>
          <p:cNvSpPr>
            <a:spLocks noGrp="1"/>
          </p:cNvSpPr>
          <p:nvPr>
            <p:ph type="ftr" sz="quarter" idx="11"/>
          </p:nvPr>
        </p:nvSpPr>
        <p:spPr/>
        <p:txBody>
          <a:bodyPr/>
          <a:lstStyle/>
          <a:p>
            <a:r>
              <a:rPr lang="en-US"/>
              <a:t>Updated October 2022</a:t>
            </a:r>
            <a:endParaRPr lang="en-US" dirty="0"/>
          </a:p>
        </p:txBody>
      </p:sp>
      <p:sp>
        <p:nvSpPr>
          <p:cNvPr id="5" name="Slide Number Placeholder 4">
            <a:extLst>
              <a:ext uri="{FF2B5EF4-FFF2-40B4-BE49-F238E27FC236}">
                <a16:creationId xmlns:a16="http://schemas.microsoft.com/office/drawing/2014/main" id="{B1F08F63-561A-455E-8ED8-20CCE58E722A}"/>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54959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C813-EE84-4C00-BDF7-2FD444FA42A0}"/>
              </a:ext>
            </a:extLst>
          </p:cNvPr>
          <p:cNvSpPr>
            <a:spLocks noGrp="1"/>
          </p:cNvSpPr>
          <p:nvPr>
            <p:ph type="title" hasCustomPrompt="1"/>
          </p:nvPr>
        </p:nvSpPr>
        <p:spPr>
          <a:xfrm>
            <a:off x="1401580" y="942423"/>
            <a:ext cx="4694420" cy="1124392"/>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9" name="Text Placeholder 11">
            <a:extLst>
              <a:ext uri="{FF2B5EF4-FFF2-40B4-BE49-F238E27FC236}">
                <a16:creationId xmlns:a16="http://schemas.microsoft.com/office/drawing/2014/main" id="{41FB44AB-9520-4C96-A83D-2FABD15CBE70}"/>
              </a:ext>
            </a:extLst>
          </p:cNvPr>
          <p:cNvSpPr>
            <a:spLocks noGrp="1"/>
          </p:cNvSpPr>
          <p:nvPr>
            <p:ph type="body" sz="quarter" idx="16" hasCustomPrompt="1"/>
          </p:nvPr>
        </p:nvSpPr>
        <p:spPr>
          <a:xfrm>
            <a:off x="1410587" y="2329867"/>
            <a:ext cx="4058872" cy="3156533"/>
          </a:xfrm>
          <a:prstGeom prst="rect">
            <a:avLst/>
          </a:prstGeom>
        </p:spPr>
        <p:txBody>
          <a:bodyPr/>
          <a:lstStyle>
            <a:lvl1pPr marL="0" indent="0" algn="l">
              <a:lnSpc>
                <a:spcPct val="200000"/>
              </a:lnSpc>
              <a:spcBef>
                <a:spcPts val="0"/>
              </a:spcBef>
              <a:buFont typeface="Segoe UI Light" panose="020B0502040204020203" pitchFamily="34" charset="0"/>
              <a:buNone/>
              <a:defRPr sz="2000" cap="none" spc="50" baseline="0">
                <a:solidFill>
                  <a:schemeClr val="accent4"/>
                </a:solidFill>
                <a:latin typeface="+mn-lt"/>
              </a:defRPr>
            </a:lvl1pPr>
          </a:lstStyle>
          <a:p>
            <a:pPr lvl="0"/>
            <a:r>
              <a:rPr lang="en-US" dirty="0"/>
              <a:t>Click to add text</a:t>
            </a:r>
          </a:p>
        </p:txBody>
      </p:sp>
      <p:sp>
        <p:nvSpPr>
          <p:cNvPr id="7" name="Picture Placeholder 2">
            <a:extLst>
              <a:ext uri="{FF2B5EF4-FFF2-40B4-BE49-F238E27FC236}">
                <a16:creationId xmlns:a16="http://schemas.microsoft.com/office/drawing/2014/main" id="{0285C91D-2914-4BB9-A857-7DFA168C761F}"/>
              </a:ext>
            </a:extLst>
          </p:cNvPr>
          <p:cNvSpPr>
            <a:spLocks noGrp="1"/>
          </p:cNvSpPr>
          <p:nvPr>
            <p:ph type="pic" sz="quarter" idx="14" hasCustomPrompt="1"/>
          </p:nvPr>
        </p:nvSpPr>
        <p:spPr>
          <a:xfrm>
            <a:off x="7183361" y="0"/>
            <a:ext cx="3598052" cy="3258105"/>
          </a:xfrm>
          <a:prstGeom prst="rect">
            <a:avLst/>
          </a:prstGeom>
        </p:spPr>
        <p:txBody>
          <a:bodyPr/>
          <a:lstStyle>
            <a:lvl1pPr marL="0" indent="0" algn="ctr">
              <a:buNone/>
              <a:defRPr spc="400" baseline="0"/>
            </a:lvl1pPr>
          </a:lstStyle>
          <a:p>
            <a:r>
              <a:rPr lang="en-US" dirty="0"/>
              <a:t>Click to add photo</a:t>
            </a:r>
          </a:p>
        </p:txBody>
      </p:sp>
      <p:sp>
        <p:nvSpPr>
          <p:cNvPr id="3" name="Picture Placeholder 2">
            <a:extLst>
              <a:ext uri="{FF2B5EF4-FFF2-40B4-BE49-F238E27FC236}">
                <a16:creationId xmlns:a16="http://schemas.microsoft.com/office/drawing/2014/main" id="{C6896BB5-7888-43CA-A76C-BF7DE06DF2BD}"/>
              </a:ext>
            </a:extLst>
          </p:cNvPr>
          <p:cNvSpPr>
            <a:spLocks noGrp="1"/>
          </p:cNvSpPr>
          <p:nvPr>
            <p:ph type="pic" sz="quarter" idx="13" hasCustomPrompt="1"/>
          </p:nvPr>
        </p:nvSpPr>
        <p:spPr>
          <a:xfrm>
            <a:off x="7183361" y="3599895"/>
            <a:ext cx="3598052" cy="3258105"/>
          </a:xfrm>
          <a:prstGeom prst="rect">
            <a:avLst/>
          </a:prstGeom>
        </p:spPr>
        <p:txBody>
          <a:bodyPr/>
          <a:lstStyle>
            <a:lvl1pPr marL="0" indent="0" algn="ctr">
              <a:buNone/>
              <a:defRPr spc="400" baseline="0"/>
            </a:lvl1pPr>
          </a:lstStyle>
          <a:p>
            <a:r>
              <a:rPr lang="en-US" dirty="0"/>
              <a:t>Click to add photo</a:t>
            </a:r>
          </a:p>
        </p:txBody>
      </p:sp>
      <p:sp>
        <p:nvSpPr>
          <p:cNvPr id="6" name="Slide Number Placeholder 5">
            <a:extLst>
              <a:ext uri="{FF2B5EF4-FFF2-40B4-BE49-F238E27FC236}">
                <a16:creationId xmlns:a16="http://schemas.microsoft.com/office/drawing/2014/main" id="{26C8D158-80CE-4259-AE40-6EC8A072E290}"/>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72902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EC8E4-E66E-43DD-B7F9-77510035ACC4}"/>
              </a:ext>
            </a:extLst>
          </p:cNvPr>
          <p:cNvSpPr>
            <a:spLocks noGrp="1"/>
          </p:cNvSpPr>
          <p:nvPr>
            <p:ph type="title" hasCustomPrompt="1"/>
          </p:nvPr>
        </p:nvSpPr>
        <p:spPr>
          <a:xfrm>
            <a:off x="6197600" y="2921000"/>
            <a:ext cx="4749800" cy="527050"/>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9" name="Picture Placeholder 8">
            <a:extLst>
              <a:ext uri="{FF2B5EF4-FFF2-40B4-BE49-F238E27FC236}">
                <a16:creationId xmlns:a16="http://schemas.microsoft.com/office/drawing/2014/main" id="{3DA549A2-F99E-46CF-BFF2-0F2D5834E10E}"/>
              </a:ext>
            </a:extLst>
          </p:cNvPr>
          <p:cNvSpPr>
            <a:spLocks noGrp="1"/>
          </p:cNvSpPr>
          <p:nvPr>
            <p:ph type="pic" sz="quarter" idx="13" hasCustomPrompt="1"/>
          </p:nvPr>
        </p:nvSpPr>
        <p:spPr>
          <a:xfrm>
            <a:off x="838200" y="492125"/>
            <a:ext cx="4114800" cy="5372100"/>
          </a:xfrm>
          <a:prstGeom prst="rect">
            <a:avLst/>
          </a:prstGeom>
        </p:spPr>
        <p:txBody>
          <a:bodyPr/>
          <a:lstStyle>
            <a:lvl1pPr marL="0" indent="0">
              <a:buNone/>
              <a:defRPr spc="400" baseline="0"/>
            </a:lvl1pPr>
          </a:lstStyle>
          <a:p>
            <a:r>
              <a:rPr lang="en-US" dirty="0"/>
              <a:t>Click to add photo</a:t>
            </a:r>
          </a:p>
        </p:txBody>
      </p:sp>
      <p:sp>
        <p:nvSpPr>
          <p:cNvPr id="13" name="Text Placeholder 11">
            <a:extLst>
              <a:ext uri="{FF2B5EF4-FFF2-40B4-BE49-F238E27FC236}">
                <a16:creationId xmlns:a16="http://schemas.microsoft.com/office/drawing/2014/main" id="{8E76B184-0041-41D4-948C-64DE4AB097C0}"/>
              </a:ext>
            </a:extLst>
          </p:cNvPr>
          <p:cNvSpPr>
            <a:spLocks noGrp="1"/>
          </p:cNvSpPr>
          <p:nvPr>
            <p:ph type="body" sz="quarter" idx="15" hasCustomPrompt="1"/>
          </p:nvPr>
        </p:nvSpPr>
        <p:spPr>
          <a:xfrm>
            <a:off x="6197600" y="3429000"/>
            <a:ext cx="4749800" cy="2129971"/>
          </a:xfrm>
          <a:prstGeom prst="rect">
            <a:avLst/>
          </a:prstGeom>
        </p:spPr>
        <p:txBody>
          <a:bodyPr/>
          <a:lstStyle>
            <a:lvl1pPr marL="0" indent="0" algn="l">
              <a:lnSpc>
                <a:spcPct val="150000"/>
              </a:lnSpc>
              <a:spcBef>
                <a:spcPts val="0"/>
              </a:spcBef>
              <a:buNone/>
              <a:defRPr sz="1400" cap="none" spc="50" baseline="0">
                <a:latin typeface="+mn-lt"/>
              </a:defRPr>
            </a:lvl1pPr>
          </a:lstStyle>
          <a:p>
            <a:pPr lvl="0"/>
            <a:r>
              <a:rPr lang="en-US" dirty="0"/>
              <a:t>Click to add text</a:t>
            </a:r>
          </a:p>
        </p:txBody>
      </p:sp>
      <p:sp>
        <p:nvSpPr>
          <p:cNvPr id="4" name="Date Placeholder 3">
            <a:extLst>
              <a:ext uri="{FF2B5EF4-FFF2-40B4-BE49-F238E27FC236}">
                <a16:creationId xmlns:a16="http://schemas.microsoft.com/office/drawing/2014/main" id="{B89B09CA-52A5-4AB5-AF1F-8A21941819C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BF5B9A3-008F-4631-AAAD-66E8363F3C0F}"/>
              </a:ext>
            </a:extLst>
          </p:cNvPr>
          <p:cNvSpPr>
            <a:spLocks noGrp="1"/>
          </p:cNvSpPr>
          <p:nvPr>
            <p:ph type="ftr" sz="quarter" idx="11"/>
          </p:nvPr>
        </p:nvSpPr>
        <p:spPr/>
        <p:txBody>
          <a:bodyPr/>
          <a:lstStyle/>
          <a:p>
            <a:r>
              <a:rPr lang="en-US"/>
              <a:t>Updated October 2022</a:t>
            </a:r>
            <a:endParaRPr lang="en-US" dirty="0"/>
          </a:p>
        </p:txBody>
      </p:sp>
      <p:sp>
        <p:nvSpPr>
          <p:cNvPr id="6" name="Slide Number Placeholder 5">
            <a:extLst>
              <a:ext uri="{FF2B5EF4-FFF2-40B4-BE49-F238E27FC236}">
                <a16:creationId xmlns:a16="http://schemas.microsoft.com/office/drawing/2014/main" id="{84547ADF-979E-4B05-BD10-4C2F27964C58}"/>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291936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imary Goals">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38C8EB8A-A968-4E47-AE69-9A01E7717EB1}"/>
              </a:ext>
            </a:extLst>
          </p:cNvPr>
          <p:cNvSpPr>
            <a:spLocks noGrp="1"/>
          </p:cNvSpPr>
          <p:nvPr>
            <p:ph type="pic" sz="quarter" idx="14" hasCustomPrompt="1"/>
          </p:nvPr>
        </p:nvSpPr>
        <p:spPr>
          <a:xfrm>
            <a:off x="598402" y="598401"/>
            <a:ext cx="9645056" cy="5661198"/>
          </a:xfrm>
          <a:prstGeom prst="rect">
            <a:avLst/>
          </a:prstGeom>
        </p:spPr>
        <p:txBody>
          <a:bodyPr/>
          <a:lstStyle>
            <a:lvl1pPr marL="0" indent="0" algn="ctr">
              <a:buNone/>
              <a:defRPr spc="400" baseline="0"/>
            </a:lvl1pPr>
          </a:lstStyle>
          <a:p>
            <a:r>
              <a:rPr lang="en-US" dirty="0"/>
              <a:t>Click to add photo</a:t>
            </a:r>
          </a:p>
        </p:txBody>
      </p:sp>
      <p:sp>
        <p:nvSpPr>
          <p:cNvPr id="2" name="Title 1">
            <a:extLst>
              <a:ext uri="{FF2B5EF4-FFF2-40B4-BE49-F238E27FC236}">
                <a16:creationId xmlns:a16="http://schemas.microsoft.com/office/drawing/2014/main" id="{85A198BF-0DCC-40E9-B9E5-892F3CCF5439}"/>
              </a:ext>
            </a:extLst>
          </p:cNvPr>
          <p:cNvSpPr>
            <a:spLocks noGrp="1"/>
          </p:cNvSpPr>
          <p:nvPr>
            <p:ph type="title" hasCustomPrompt="1"/>
          </p:nvPr>
        </p:nvSpPr>
        <p:spPr>
          <a:xfrm>
            <a:off x="6169978" y="3443968"/>
            <a:ext cx="6022021" cy="882499"/>
          </a:xfrm>
          <a:prstGeom prst="rect">
            <a:avLst/>
          </a:prstGeom>
          <a:solidFill>
            <a:schemeClr val="accent4">
              <a:alpha val="80000"/>
            </a:schemeClr>
          </a:solidFill>
        </p:spPr>
        <p:txBody>
          <a:bodyPr lIns="1371600" tIns="457200" anchor="ctr" anchorCtr="0"/>
          <a:lstStyle>
            <a:lvl1pPr>
              <a:defRPr sz="3200" cap="all" spc="200" baseline="0">
                <a:solidFill>
                  <a:schemeClr val="bg1"/>
                </a:solidFill>
              </a:defRPr>
            </a:lvl1pPr>
          </a:lstStyle>
          <a:p>
            <a:r>
              <a:rPr lang="en-US" dirty="0"/>
              <a:t>Click to add title</a:t>
            </a:r>
          </a:p>
        </p:txBody>
      </p:sp>
      <p:sp>
        <p:nvSpPr>
          <p:cNvPr id="9" name="Text Placeholder 11">
            <a:extLst>
              <a:ext uri="{FF2B5EF4-FFF2-40B4-BE49-F238E27FC236}">
                <a16:creationId xmlns:a16="http://schemas.microsoft.com/office/drawing/2014/main" id="{FAD04F8B-0B18-4B5F-B3A8-8EEDC439F5F5}"/>
              </a:ext>
            </a:extLst>
          </p:cNvPr>
          <p:cNvSpPr>
            <a:spLocks noGrp="1"/>
          </p:cNvSpPr>
          <p:nvPr>
            <p:ph type="body" sz="quarter" idx="16" hasCustomPrompt="1"/>
          </p:nvPr>
        </p:nvSpPr>
        <p:spPr>
          <a:xfrm>
            <a:off x="6169979" y="4326467"/>
            <a:ext cx="6022021" cy="830414"/>
          </a:xfrm>
          <a:prstGeom prst="rect">
            <a:avLst/>
          </a:prstGeom>
          <a:solidFill>
            <a:schemeClr val="accent4">
              <a:alpha val="80000"/>
            </a:schemeClr>
          </a:solidFill>
        </p:spPr>
        <p:txBody>
          <a:bodyPr lIns="1371600" bIns="365760" anchor="ctr"/>
          <a:lstStyle>
            <a:lvl1pPr marL="0" indent="0" algn="l">
              <a:buNone/>
              <a:defRPr sz="2000" i="0" cap="none" spc="200" baseline="0">
                <a:solidFill>
                  <a:schemeClr val="bg1"/>
                </a:solidFill>
                <a:latin typeface="+mj-lt"/>
              </a:defRPr>
            </a:lvl1pPr>
          </a:lstStyle>
          <a:p>
            <a:pPr lvl="0"/>
            <a:r>
              <a:rPr lang="en-US" dirty="0"/>
              <a:t>Click to add title</a:t>
            </a:r>
          </a:p>
        </p:txBody>
      </p:sp>
    </p:spTree>
    <p:extLst>
      <p:ext uri="{BB962C8B-B14F-4D97-AF65-F5344CB8AC3E}">
        <p14:creationId xmlns:p14="http://schemas.microsoft.com/office/powerpoint/2010/main" val="1593073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arterly Performanc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EE33C-7BB8-4644-AC43-EAFCF071A501}"/>
              </a:ext>
            </a:extLst>
          </p:cNvPr>
          <p:cNvSpPr>
            <a:spLocks noGrp="1"/>
          </p:cNvSpPr>
          <p:nvPr>
            <p:ph type="title" hasCustomPrompt="1"/>
          </p:nvPr>
        </p:nvSpPr>
        <p:spPr>
          <a:xfrm>
            <a:off x="1109663" y="498928"/>
            <a:ext cx="9972675" cy="567873"/>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7" name="Date Placeholder 6">
            <a:extLst>
              <a:ext uri="{FF2B5EF4-FFF2-40B4-BE49-F238E27FC236}">
                <a16:creationId xmlns:a16="http://schemas.microsoft.com/office/drawing/2014/main" id="{A36A6D30-3C9B-4105-8529-1FC3C4799157}"/>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6F6CE03B-D3BE-49C6-B2A4-0E17803F19AE}"/>
              </a:ext>
            </a:extLst>
          </p:cNvPr>
          <p:cNvSpPr>
            <a:spLocks noGrp="1"/>
          </p:cNvSpPr>
          <p:nvPr>
            <p:ph type="ftr" sz="quarter" idx="11"/>
          </p:nvPr>
        </p:nvSpPr>
        <p:spPr/>
        <p:txBody>
          <a:bodyPr/>
          <a:lstStyle/>
          <a:p>
            <a:r>
              <a:rPr lang="en-US"/>
              <a:t>Updated October 2022</a:t>
            </a:r>
            <a:endParaRPr lang="en-US" dirty="0"/>
          </a:p>
        </p:txBody>
      </p:sp>
      <p:sp>
        <p:nvSpPr>
          <p:cNvPr id="9" name="Slide Number Placeholder 8">
            <a:extLst>
              <a:ext uri="{FF2B5EF4-FFF2-40B4-BE49-F238E27FC236}">
                <a16:creationId xmlns:a16="http://schemas.microsoft.com/office/drawing/2014/main" id="{3DEB961D-2B84-4E52-A71A-1C55CFFD8FFB}"/>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36727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eas of Growt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A794-F088-4753-95A0-021064EE61C0}"/>
              </a:ext>
            </a:extLst>
          </p:cNvPr>
          <p:cNvSpPr>
            <a:spLocks noGrp="1"/>
          </p:cNvSpPr>
          <p:nvPr>
            <p:ph type="title" hasCustomPrompt="1"/>
          </p:nvPr>
        </p:nvSpPr>
        <p:spPr>
          <a:xfrm>
            <a:off x="838200" y="494166"/>
            <a:ext cx="10515600" cy="567873"/>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3" name="Date Placeholder 2">
            <a:extLst>
              <a:ext uri="{FF2B5EF4-FFF2-40B4-BE49-F238E27FC236}">
                <a16:creationId xmlns:a16="http://schemas.microsoft.com/office/drawing/2014/main" id="{57C3E83D-2F76-4F03-9EF6-81DED406531E}"/>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D3D99F77-FE1A-4CD5-8B1C-50D8981A1EE1}"/>
              </a:ext>
            </a:extLst>
          </p:cNvPr>
          <p:cNvSpPr>
            <a:spLocks noGrp="1"/>
          </p:cNvSpPr>
          <p:nvPr>
            <p:ph type="ftr" sz="quarter" idx="11"/>
          </p:nvPr>
        </p:nvSpPr>
        <p:spPr/>
        <p:txBody>
          <a:bodyPr/>
          <a:lstStyle/>
          <a:p>
            <a:r>
              <a:rPr lang="en-US"/>
              <a:t>Updated October 2022</a:t>
            </a:r>
            <a:endParaRPr lang="en-US" dirty="0"/>
          </a:p>
        </p:txBody>
      </p:sp>
      <p:sp>
        <p:nvSpPr>
          <p:cNvPr id="5" name="Slide Number Placeholder 4">
            <a:extLst>
              <a:ext uri="{FF2B5EF4-FFF2-40B4-BE49-F238E27FC236}">
                <a16:creationId xmlns:a16="http://schemas.microsoft.com/office/drawing/2014/main" id="{C84CA1C4-7C3D-4FAE-B5FC-D235F6D9E1E8}"/>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13948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C8E96375-73CE-4ED7-90B6-293AB27ED0AD}"/>
              </a:ext>
            </a:extLst>
          </p:cNvPr>
          <p:cNvSpPr>
            <a:spLocks noGrp="1"/>
          </p:cNvSpPr>
          <p:nvPr>
            <p:ph type="pic" sz="quarter" idx="13" hasCustomPrompt="1"/>
          </p:nvPr>
        </p:nvSpPr>
        <p:spPr>
          <a:xfrm>
            <a:off x="0" y="0"/>
            <a:ext cx="12192000" cy="6858000"/>
          </a:xfrm>
          <a:prstGeom prst="rect">
            <a:avLst/>
          </a:prstGeom>
        </p:spPr>
        <p:txBody>
          <a:bodyPr/>
          <a:lstStyle>
            <a:lvl1pPr marL="0" indent="0" algn="ctr">
              <a:buNone/>
              <a:defRPr spc="400" baseline="0"/>
            </a:lvl1pPr>
          </a:lstStyle>
          <a:p>
            <a:r>
              <a:rPr lang="en-US" dirty="0"/>
              <a:t>Click to add photo</a:t>
            </a:r>
          </a:p>
        </p:txBody>
      </p:sp>
      <p:sp>
        <p:nvSpPr>
          <p:cNvPr id="15" name="Title 14">
            <a:extLst>
              <a:ext uri="{FF2B5EF4-FFF2-40B4-BE49-F238E27FC236}">
                <a16:creationId xmlns:a16="http://schemas.microsoft.com/office/drawing/2014/main" id="{4E8AED7C-EFC3-4427-AD37-E7AA4AF0CF8C}"/>
              </a:ext>
            </a:extLst>
          </p:cNvPr>
          <p:cNvSpPr>
            <a:spLocks noGrp="1"/>
          </p:cNvSpPr>
          <p:nvPr>
            <p:ph type="title" hasCustomPrompt="1"/>
          </p:nvPr>
        </p:nvSpPr>
        <p:spPr>
          <a:xfrm>
            <a:off x="-1" y="1181910"/>
            <a:ext cx="12192000" cy="3352227"/>
          </a:xfrm>
          <a:custGeom>
            <a:avLst/>
            <a:gdLst>
              <a:gd name="connsiteX0" fmla="*/ 11721830 w 12192000"/>
              <a:gd name="connsiteY0" fmla="*/ 0 h 3352227"/>
              <a:gd name="connsiteX1" fmla="*/ 12192000 w 12192000"/>
              <a:gd name="connsiteY1" fmla="*/ 0 h 3352227"/>
              <a:gd name="connsiteX2" fmla="*/ 12192000 w 12192000"/>
              <a:gd name="connsiteY2" fmla="*/ 3352227 h 3352227"/>
              <a:gd name="connsiteX3" fmla="*/ 11721830 w 12192000"/>
              <a:gd name="connsiteY3" fmla="*/ 3352227 h 3352227"/>
              <a:gd name="connsiteX4" fmla="*/ 0 w 12192000"/>
              <a:gd name="connsiteY4" fmla="*/ 0 h 3352227"/>
              <a:gd name="connsiteX5" fmla="*/ 5525311 w 12192000"/>
              <a:gd name="connsiteY5" fmla="*/ 0 h 3352227"/>
              <a:gd name="connsiteX6" fmla="*/ 5525311 w 12192000"/>
              <a:gd name="connsiteY6" fmla="*/ 3352227 h 3352227"/>
              <a:gd name="connsiteX7" fmla="*/ 0 w 12192000"/>
              <a:gd name="connsiteY7" fmla="*/ 3352227 h 335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352227">
                <a:moveTo>
                  <a:pt x="11721830" y="0"/>
                </a:moveTo>
                <a:lnTo>
                  <a:pt x="12192000" y="0"/>
                </a:lnTo>
                <a:lnTo>
                  <a:pt x="12192000" y="3352227"/>
                </a:lnTo>
                <a:lnTo>
                  <a:pt x="11721830" y="3352227"/>
                </a:lnTo>
                <a:close/>
                <a:moveTo>
                  <a:pt x="0" y="0"/>
                </a:moveTo>
                <a:lnTo>
                  <a:pt x="5525311" y="0"/>
                </a:lnTo>
                <a:lnTo>
                  <a:pt x="5525311" y="3352227"/>
                </a:lnTo>
                <a:lnTo>
                  <a:pt x="0" y="3352227"/>
                </a:lnTo>
                <a:close/>
              </a:path>
            </a:pathLst>
          </a:custGeom>
          <a:solidFill>
            <a:schemeClr val="accent4">
              <a:lumMod val="20000"/>
              <a:lumOff val="80000"/>
              <a:alpha val="85000"/>
            </a:schemeClr>
          </a:solidFill>
        </p:spPr>
        <p:txBody>
          <a:bodyPr lIns="960120" rIns="7315200" anchor="b"/>
          <a:lstStyle>
            <a:lvl1pPr>
              <a:defRPr lang="en-US" sz="3200" cap="all" spc="200" baseline="0" dirty="0"/>
            </a:lvl1pPr>
          </a:lstStyle>
          <a:p>
            <a:pPr marL="0" lvl="0"/>
            <a:r>
              <a:rPr lang="en-US" dirty="0"/>
              <a:t>Click to add title</a:t>
            </a:r>
          </a:p>
        </p:txBody>
      </p:sp>
      <p:sp>
        <p:nvSpPr>
          <p:cNvPr id="16" name="Text Placeholder 15">
            <a:extLst>
              <a:ext uri="{FF2B5EF4-FFF2-40B4-BE49-F238E27FC236}">
                <a16:creationId xmlns:a16="http://schemas.microsoft.com/office/drawing/2014/main" id="{72FF0B66-A4D6-423A-AC8B-48E8CD7DF8B7}"/>
              </a:ext>
            </a:extLst>
          </p:cNvPr>
          <p:cNvSpPr>
            <a:spLocks noGrp="1"/>
          </p:cNvSpPr>
          <p:nvPr>
            <p:ph type="body" sz="quarter" idx="16" hasCustomPrompt="1"/>
          </p:nvPr>
        </p:nvSpPr>
        <p:spPr>
          <a:xfrm>
            <a:off x="-1" y="4534137"/>
            <a:ext cx="12192000" cy="1141953"/>
          </a:xfrm>
          <a:custGeom>
            <a:avLst/>
            <a:gdLst>
              <a:gd name="connsiteX0" fmla="*/ 11721830 w 12192000"/>
              <a:gd name="connsiteY0" fmla="*/ 1 h 1141953"/>
              <a:gd name="connsiteX1" fmla="*/ 12192000 w 12192000"/>
              <a:gd name="connsiteY1" fmla="*/ 1 h 1141953"/>
              <a:gd name="connsiteX2" fmla="*/ 12192000 w 12192000"/>
              <a:gd name="connsiteY2" fmla="*/ 1141953 h 1141953"/>
              <a:gd name="connsiteX3" fmla="*/ 11721830 w 12192000"/>
              <a:gd name="connsiteY3" fmla="*/ 1141953 h 1141953"/>
              <a:gd name="connsiteX4" fmla="*/ 0 w 12192000"/>
              <a:gd name="connsiteY4" fmla="*/ 0 h 1141953"/>
              <a:gd name="connsiteX5" fmla="*/ 5525311 w 12192000"/>
              <a:gd name="connsiteY5" fmla="*/ 0 h 1141953"/>
              <a:gd name="connsiteX6" fmla="*/ 5525311 w 12192000"/>
              <a:gd name="connsiteY6" fmla="*/ 1141952 h 1141953"/>
              <a:gd name="connsiteX7" fmla="*/ 0 w 12192000"/>
              <a:gd name="connsiteY7" fmla="*/ 1141952 h 114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141953">
                <a:moveTo>
                  <a:pt x="11721830" y="1"/>
                </a:moveTo>
                <a:lnTo>
                  <a:pt x="12192000" y="1"/>
                </a:lnTo>
                <a:lnTo>
                  <a:pt x="12192000" y="1141953"/>
                </a:lnTo>
                <a:lnTo>
                  <a:pt x="11721830" y="1141953"/>
                </a:lnTo>
                <a:close/>
                <a:moveTo>
                  <a:pt x="0" y="0"/>
                </a:moveTo>
                <a:lnTo>
                  <a:pt x="5525311" y="0"/>
                </a:lnTo>
                <a:lnTo>
                  <a:pt x="5525311" y="1141952"/>
                </a:lnTo>
                <a:lnTo>
                  <a:pt x="0" y="1141952"/>
                </a:lnTo>
                <a:close/>
              </a:path>
            </a:pathLst>
          </a:custGeom>
          <a:solidFill>
            <a:schemeClr val="accent4">
              <a:lumMod val="20000"/>
              <a:lumOff val="80000"/>
              <a:alpha val="85000"/>
            </a:schemeClr>
          </a:solidFill>
        </p:spPr>
        <p:txBody>
          <a:bodyPr lIns="960120" tIns="137160" rIns="6400800" anchor="t"/>
          <a:lstStyle>
            <a:lvl1pPr marL="0" indent="0">
              <a:buNone/>
              <a:defRPr lang="en-US" sz="2000" b="0" i="0" spc="200" baseline="0" dirty="0">
                <a:solidFill>
                  <a:schemeClr val="accent5">
                    <a:lumMod val="50000"/>
                  </a:schemeClr>
                </a:solidFill>
              </a:defRPr>
            </a:lvl1pPr>
          </a:lstStyle>
          <a:p>
            <a:pPr marL="228600" lvl="0" indent="-228600"/>
            <a:r>
              <a:rPr lang="en-US" dirty="0"/>
              <a:t>Click to add name</a:t>
            </a:r>
          </a:p>
        </p:txBody>
      </p:sp>
      <p:sp>
        <p:nvSpPr>
          <p:cNvPr id="2" name="Date Placeholder 1">
            <a:extLst>
              <a:ext uri="{FF2B5EF4-FFF2-40B4-BE49-F238E27FC236}">
                <a16:creationId xmlns:a16="http://schemas.microsoft.com/office/drawing/2014/main" id="{AC52883E-0EA3-4DCA-BB78-AD84BBE53F80}"/>
              </a:ext>
            </a:extLst>
          </p:cNvPr>
          <p:cNvSpPr>
            <a:spLocks noGrp="1"/>
          </p:cNvSpPr>
          <p:nvPr>
            <p:ph type="dt" sz="half" idx="10"/>
          </p:nvPr>
        </p:nvSpPr>
        <p:spPr/>
        <p:txBody>
          <a:bodyPr/>
          <a:lstStyle>
            <a:lvl1pPr>
              <a:defRPr>
                <a:solidFill>
                  <a:schemeClr val="bg1"/>
                </a:solidFill>
                <a:effectLst>
                  <a:outerShdw blurRad="38100" dist="38100" dir="2700000" algn="tl">
                    <a:srgbClr val="000000">
                      <a:alpha val="43137"/>
                    </a:srgbClr>
                  </a:outerShdw>
                </a:effectLst>
              </a:defRPr>
            </a:lvl1pPr>
          </a:lstStyle>
          <a:p>
            <a:endParaRPr lang="en-US" dirty="0"/>
          </a:p>
        </p:txBody>
      </p:sp>
      <p:sp>
        <p:nvSpPr>
          <p:cNvPr id="3" name="Footer Placeholder 2">
            <a:extLst>
              <a:ext uri="{FF2B5EF4-FFF2-40B4-BE49-F238E27FC236}">
                <a16:creationId xmlns:a16="http://schemas.microsoft.com/office/drawing/2014/main" id="{C31860F9-7B15-486D-B68B-1D5E02F61DEA}"/>
              </a:ext>
            </a:extLst>
          </p:cNvPr>
          <p:cNvSpPr>
            <a:spLocks noGrp="1"/>
          </p:cNvSpPr>
          <p:nvPr>
            <p:ph type="ftr" sz="quarter" idx="11"/>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a:t>Updated October 2022</a:t>
            </a:r>
            <a:endParaRPr lang="en-US" dirty="0"/>
          </a:p>
        </p:txBody>
      </p:sp>
      <p:sp>
        <p:nvSpPr>
          <p:cNvPr id="4" name="Slide Number Placeholder 3">
            <a:extLst>
              <a:ext uri="{FF2B5EF4-FFF2-40B4-BE49-F238E27FC236}">
                <a16:creationId xmlns:a16="http://schemas.microsoft.com/office/drawing/2014/main" id="{190B89DE-8ADC-4391-8EAF-C713EA69935F}"/>
              </a:ext>
            </a:extLst>
          </p:cNvPr>
          <p:cNvSpPr>
            <a:spLocks noGrp="1"/>
          </p:cNvSpPr>
          <p:nvPr>
            <p:ph type="sldNum" sz="quarter" idx="12"/>
          </p:nvPr>
        </p:nvSpPr>
        <p:spPr/>
        <p:txBody>
          <a:bodyPr/>
          <a:lstStyle>
            <a:lvl1pPr>
              <a:defRPr>
                <a:solidFill>
                  <a:schemeClr val="bg1"/>
                </a:solidFill>
                <a:effectLst>
                  <a:outerShdw blurRad="38100" dist="38100" dir="2700000" algn="tl">
                    <a:srgbClr val="000000">
                      <a:alpha val="43137"/>
                    </a:srgbClr>
                  </a:outerShdw>
                </a:effectLst>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58006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_4">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886F38-E337-4504-BF25-D65176023E6B}"/>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D93D2BF-453A-45BE-9E29-EC3F8D9F55CE}"/>
              </a:ext>
            </a:extLst>
          </p:cNvPr>
          <p:cNvSpPr>
            <a:spLocks noGrp="1"/>
          </p:cNvSpPr>
          <p:nvPr>
            <p:ph type="title" hasCustomPrompt="1"/>
          </p:nvPr>
        </p:nvSpPr>
        <p:spPr>
          <a:xfrm>
            <a:off x="999846" y="1487527"/>
            <a:ext cx="2581554" cy="1325563"/>
          </a:xfrm>
          <a:prstGeom prst="rect">
            <a:avLst/>
          </a:prstGeom>
        </p:spPr>
        <p:txBody>
          <a:bodyPr anchor="b"/>
          <a:lstStyle>
            <a:lvl1pPr algn="ctr">
              <a:defRPr sz="3200" cap="all" spc="200" baseline="0">
                <a:solidFill>
                  <a:schemeClr val="accent4"/>
                </a:solidFill>
              </a:defRPr>
            </a:lvl1pPr>
          </a:lstStyle>
          <a:p>
            <a:r>
              <a:rPr lang="en-US" dirty="0"/>
              <a:t>Click to add title</a:t>
            </a:r>
          </a:p>
        </p:txBody>
      </p:sp>
      <p:sp>
        <p:nvSpPr>
          <p:cNvPr id="51" name="Picture Placeholder 9">
            <a:extLst>
              <a:ext uri="{FF2B5EF4-FFF2-40B4-BE49-F238E27FC236}">
                <a16:creationId xmlns:a16="http://schemas.microsoft.com/office/drawing/2014/main" id="{C47B8159-559E-42C4-AA5B-7642DE427455}"/>
              </a:ext>
            </a:extLst>
          </p:cNvPr>
          <p:cNvSpPr>
            <a:spLocks noGrp="1"/>
          </p:cNvSpPr>
          <p:nvPr>
            <p:ph type="pic" sz="quarter" idx="23" hasCustomPrompt="1"/>
          </p:nvPr>
        </p:nvSpPr>
        <p:spPr>
          <a:xfrm>
            <a:off x="4793630" y="677419"/>
            <a:ext cx="2357652" cy="1622425"/>
          </a:xfrm>
          <a:prstGeom prst="rect">
            <a:avLst/>
          </a:prstGeom>
        </p:spPr>
        <p:txBody>
          <a:bodyPr/>
          <a:lstStyle>
            <a:lvl1pPr marL="0" indent="0" algn="ctr">
              <a:buNone/>
              <a:defRPr/>
            </a:lvl1pPr>
          </a:lstStyle>
          <a:p>
            <a:r>
              <a:rPr lang="en-US" dirty="0"/>
              <a:t>Click to add photo</a:t>
            </a:r>
          </a:p>
        </p:txBody>
      </p:sp>
      <p:sp>
        <p:nvSpPr>
          <p:cNvPr id="52" name="Text Placeholder 17">
            <a:extLst>
              <a:ext uri="{FF2B5EF4-FFF2-40B4-BE49-F238E27FC236}">
                <a16:creationId xmlns:a16="http://schemas.microsoft.com/office/drawing/2014/main" id="{9E9FA76D-767D-4F48-9238-F384F4D41696}"/>
              </a:ext>
            </a:extLst>
          </p:cNvPr>
          <p:cNvSpPr>
            <a:spLocks noGrp="1"/>
          </p:cNvSpPr>
          <p:nvPr>
            <p:ph type="body" sz="quarter" idx="24" hasCustomPrompt="1"/>
          </p:nvPr>
        </p:nvSpPr>
        <p:spPr>
          <a:xfrm>
            <a:off x="4793628" y="2299842"/>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3" name="Text Placeholder 17">
            <a:extLst>
              <a:ext uri="{FF2B5EF4-FFF2-40B4-BE49-F238E27FC236}">
                <a16:creationId xmlns:a16="http://schemas.microsoft.com/office/drawing/2014/main" id="{40F2B787-B1D2-493C-ABA2-D6E69C4800D1}"/>
              </a:ext>
            </a:extLst>
          </p:cNvPr>
          <p:cNvSpPr>
            <a:spLocks noGrp="1"/>
          </p:cNvSpPr>
          <p:nvPr>
            <p:ph type="body" sz="quarter" idx="25" hasCustomPrompt="1"/>
          </p:nvPr>
        </p:nvSpPr>
        <p:spPr>
          <a:xfrm>
            <a:off x="4793628" y="2774990"/>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4" name="Picture Placeholder 9">
            <a:extLst>
              <a:ext uri="{FF2B5EF4-FFF2-40B4-BE49-F238E27FC236}">
                <a16:creationId xmlns:a16="http://schemas.microsoft.com/office/drawing/2014/main" id="{7FCC4980-412C-49F7-BF30-8693DD9EAC03}"/>
              </a:ext>
            </a:extLst>
          </p:cNvPr>
          <p:cNvSpPr>
            <a:spLocks noGrp="1"/>
          </p:cNvSpPr>
          <p:nvPr>
            <p:ph type="pic" sz="quarter" idx="26" hasCustomPrompt="1"/>
          </p:nvPr>
        </p:nvSpPr>
        <p:spPr>
          <a:xfrm>
            <a:off x="7431774" y="677419"/>
            <a:ext cx="2357652" cy="1622425"/>
          </a:xfrm>
          <a:prstGeom prst="rect">
            <a:avLst/>
          </a:prstGeom>
        </p:spPr>
        <p:txBody>
          <a:bodyPr/>
          <a:lstStyle>
            <a:lvl1pPr marL="0" indent="0" algn="ctr">
              <a:buNone/>
              <a:defRPr/>
            </a:lvl1pPr>
          </a:lstStyle>
          <a:p>
            <a:r>
              <a:rPr lang="en-US" dirty="0"/>
              <a:t>Click to add photo</a:t>
            </a:r>
          </a:p>
        </p:txBody>
      </p:sp>
      <p:sp>
        <p:nvSpPr>
          <p:cNvPr id="55" name="Text Placeholder 17">
            <a:extLst>
              <a:ext uri="{FF2B5EF4-FFF2-40B4-BE49-F238E27FC236}">
                <a16:creationId xmlns:a16="http://schemas.microsoft.com/office/drawing/2014/main" id="{B9BD60DD-95CB-47D1-9C2F-5ACD38820662}"/>
              </a:ext>
            </a:extLst>
          </p:cNvPr>
          <p:cNvSpPr>
            <a:spLocks noGrp="1"/>
          </p:cNvSpPr>
          <p:nvPr>
            <p:ph type="body" sz="quarter" idx="27" hasCustomPrompt="1"/>
          </p:nvPr>
        </p:nvSpPr>
        <p:spPr>
          <a:xfrm>
            <a:off x="7431772" y="2299842"/>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6" name="Text Placeholder 17">
            <a:extLst>
              <a:ext uri="{FF2B5EF4-FFF2-40B4-BE49-F238E27FC236}">
                <a16:creationId xmlns:a16="http://schemas.microsoft.com/office/drawing/2014/main" id="{19FF93B2-766D-4558-94BE-49F215C0FF7B}"/>
              </a:ext>
            </a:extLst>
          </p:cNvPr>
          <p:cNvSpPr>
            <a:spLocks noGrp="1"/>
          </p:cNvSpPr>
          <p:nvPr>
            <p:ph type="body" sz="quarter" idx="28" hasCustomPrompt="1"/>
          </p:nvPr>
        </p:nvSpPr>
        <p:spPr>
          <a:xfrm>
            <a:off x="7431772" y="2774990"/>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7" name="Picture Placeholder 9">
            <a:extLst>
              <a:ext uri="{FF2B5EF4-FFF2-40B4-BE49-F238E27FC236}">
                <a16:creationId xmlns:a16="http://schemas.microsoft.com/office/drawing/2014/main" id="{F16F9FCC-4EE2-4D18-8257-694E9C80F547}"/>
              </a:ext>
            </a:extLst>
          </p:cNvPr>
          <p:cNvSpPr>
            <a:spLocks noGrp="1"/>
          </p:cNvSpPr>
          <p:nvPr>
            <p:ph type="pic" sz="quarter" idx="32" hasCustomPrompt="1"/>
          </p:nvPr>
        </p:nvSpPr>
        <p:spPr>
          <a:xfrm>
            <a:off x="4793630" y="3250138"/>
            <a:ext cx="2357652" cy="1622425"/>
          </a:xfrm>
          <a:prstGeom prst="rect">
            <a:avLst/>
          </a:prstGeom>
        </p:spPr>
        <p:txBody>
          <a:bodyPr/>
          <a:lstStyle>
            <a:lvl1pPr marL="0" indent="0" algn="ctr">
              <a:buNone/>
              <a:defRPr/>
            </a:lvl1pPr>
          </a:lstStyle>
          <a:p>
            <a:r>
              <a:rPr lang="en-US" dirty="0"/>
              <a:t>Click to add photo</a:t>
            </a:r>
          </a:p>
        </p:txBody>
      </p:sp>
      <p:sp>
        <p:nvSpPr>
          <p:cNvPr id="58" name="Text Placeholder 17">
            <a:extLst>
              <a:ext uri="{FF2B5EF4-FFF2-40B4-BE49-F238E27FC236}">
                <a16:creationId xmlns:a16="http://schemas.microsoft.com/office/drawing/2014/main" id="{F434B9BC-2EC7-4433-BAA8-039EB5BED5C0}"/>
              </a:ext>
            </a:extLst>
          </p:cNvPr>
          <p:cNvSpPr>
            <a:spLocks noGrp="1"/>
          </p:cNvSpPr>
          <p:nvPr>
            <p:ph type="body" sz="quarter" idx="33" hasCustomPrompt="1"/>
          </p:nvPr>
        </p:nvSpPr>
        <p:spPr>
          <a:xfrm>
            <a:off x="4793628" y="4872561"/>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9" name="Text Placeholder 17">
            <a:extLst>
              <a:ext uri="{FF2B5EF4-FFF2-40B4-BE49-F238E27FC236}">
                <a16:creationId xmlns:a16="http://schemas.microsoft.com/office/drawing/2014/main" id="{6F08FB05-53FB-4C19-A35C-592C4DFDFF46}"/>
              </a:ext>
            </a:extLst>
          </p:cNvPr>
          <p:cNvSpPr>
            <a:spLocks noGrp="1"/>
          </p:cNvSpPr>
          <p:nvPr>
            <p:ph type="body" sz="quarter" idx="34" hasCustomPrompt="1"/>
          </p:nvPr>
        </p:nvSpPr>
        <p:spPr>
          <a:xfrm>
            <a:off x="4793628" y="5347709"/>
            <a:ext cx="2357652" cy="475147"/>
          </a:xfrm>
          <a:prstGeom prst="rect">
            <a:avLst/>
          </a:prstGeom>
        </p:spPr>
        <p:txBody>
          <a:bodyPr/>
          <a:lstStyle>
            <a:lvl1pPr marL="0" indent="0" algn="ctr">
              <a:lnSpc>
                <a:spcPct val="100000"/>
              </a:lnSpc>
              <a:spcBef>
                <a:spcPts val="0"/>
              </a:spcBef>
              <a:buNone/>
              <a:defRPr sz="1200" b="0" i="0" cap="none" spc="200" baseline="0"/>
            </a:lvl1pPr>
          </a:lstStyle>
          <a:p>
            <a:pPr lvl="0"/>
            <a:r>
              <a:rPr lang="en-US" dirty="0"/>
              <a:t>Click to title</a:t>
            </a:r>
          </a:p>
        </p:txBody>
      </p:sp>
      <p:sp>
        <p:nvSpPr>
          <p:cNvPr id="60" name="Picture Placeholder 9">
            <a:extLst>
              <a:ext uri="{FF2B5EF4-FFF2-40B4-BE49-F238E27FC236}">
                <a16:creationId xmlns:a16="http://schemas.microsoft.com/office/drawing/2014/main" id="{9589D7D2-07DF-415C-A139-E911869A1BCC}"/>
              </a:ext>
            </a:extLst>
          </p:cNvPr>
          <p:cNvSpPr>
            <a:spLocks noGrp="1"/>
          </p:cNvSpPr>
          <p:nvPr>
            <p:ph type="pic" sz="quarter" idx="35" hasCustomPrompt="1"/>
          </p:nvPr>
        </p:nvSpPr>
        <p:spPr>
          <a:xfrm>
            <a:off x="7431774" y="3250138"/>
            <a:ext cx="2357652" cy="1622425"/>
          </a:xfrm>
          <a:prstGeom prst="rect">
            <a:avLst/>
          </a:prstGeom>
        </p:spPr>
        <p:txBody>
          <a:bodyPr/>
          <a:lstStyle>
            <a:lvl1pPr marL="0" indent="0" algn="ctr">
              <a:buNone/>
              <a:defRPr/>
            </a:lvl1pPr>
          </a:lstStyle>
          <a:p>
            <a:r>
              <a:rPr lang="en-US" dirty="0"/>
              <a:t>Click to add photo</a:t>
            </a:r>
          </a:p>
        </p:txBody>
      </p:sp>
      <p:sp>
        <p:nvSpPr>
          <p:cNvPr id="61" name="Text Placeholder 17">
            <a:extLst>
              <a:ext uri="{FF2B5EF4-FFF2-40B4-BE49-F238E27FC236}">
                <a16:creationId xmlns:a16="http://schemas.microsoft.com/office/drawing/2014/main" id="{E622F2E3-2C07-4ABC-A803-40361BBB7386}"/>
              </a:ext>
            </a:extLst>
          </p:cNvPr>
          <p:cNvSpPr>
            <a:spLocks noGrp="1"/>
          </p:cNvSpPr>
          <p:nvPr>
            <p:ph type="body" sz="quarter" idx="36" hasCustomPrompt="1"/>
          </p:nvPr>
        </p:nvSpPr>
        <p:spPr>
          <a:xfrm>
            <a:off x="7431772" y="4872561"/>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62" name="Text Placeholder 17">
            <a:extLst>
              <a:ext uri="{FF2B5EF4-FFF2-40B4-BE49-F238E27FC236}">
                <a16:creationId xmlns:a16="http://schemas.microsoft.com/office/drawing/2014/main" id="{B505FD93-2404-46B6-9EE0-9CABFC5233ED}"/>
              </a:ext>
            </a:extLst>
          </p:cNvPr>
          <p:cNvSpPr>
            <a:spLocks noGrp="1"/>
          </p:cNvSpPr>
          <p:nvPr>
            <p:ph type="body" sz="quarter" idx="37" hasCustomPrompt="1"/>
          </p:nvPr>
        </p:nvSpPr>
        <p:spPr>
          <a:xfrm>
            <a:off x="7431772" y="5347709"/>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 name="Date Placeholder 4">
            <a:extLst>
              <a:ext uri="{FF2B5EF4-FFF2-40B4-BE49-F238E27FC236}">
                <a16:creationId xmlns:a16="http://schemas.microsoft.com/office/drawing/2014/main" id="{5B91FF20-37AD-4448-896C-C37172D16263}"/>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76AF771-F500-4564-96BB-2AC1F13F9D36}"/>
              </a:ext>
            </a:extLst>
          </p:cNvPr>
          <p:cNvSpPr>
            <a:spLocks noGrp="1"/>
          </p:cNvSpPr>
          <p:nvPr>
            <p:ph type="ftr" sz="quarter" idx="11"/>
          </p:nvPr>
        </p:nvSpPr>
        <p:spPr/>
        <p:txBody>
          <a:bodyPr/>
          <a:lstStyle/>
          <a:p>
            <a:r>
              <a:rPr lang="en-US"/>
              <a:t>Updated October 2022</a:t>
            </a:r>
            <a:endParaRPr lang="en-US" dirty="0"/>
          </a:p>
        </p:txBody>
      </p:sp>
      <p:sp>
        <p:nvSpPr>
          <p:cNvPr id="7" name="Slide Number Placeholder 6">
            <a:extLst>
              <a:ext uri="{FF2B5EF4-FFF2-40B4-BE49-F238E27FC236}">
                <a16:creationId xmlns:a16="http://schemas.microsoft.com/office/drawing/2014/main" id="{9254F218-0E34-408C-AB25-76184E9ACC54}"/>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78075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_6">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886F38-E337-4504-BF25-D65176023E6B}"/>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50116A5-69B8-43BF-B141-AC2A4B6CEB97}"/>
              </a:ext>
            </a:extLst>
          </p:cNvPr>
          <p:cNvSpPr>
            <a:spLocks noGrp="1"/>
          </p:cNvSpPr>
          <p:nvPr>
            <p:ph type="title" hasCustomPrompt="1"/>
          </p:nvPr>
        </p:nvSpPr>
        <p:spPr>
          <a:xfrm>
            <a:off x="336217" y="1207697"/>
            <a:ext cx="2970156" cy="1622912"/>
          </a:xfrm>
          <a:prstGeom prst="rect">
            <a:avLst/>
          </a:prstGeom>
        </p:spPr>
        <p:txBody>
          <a:bodyPr anchor="b"/>
          <a:lstStyle>
            <a:lvl1pPr algn="ctr">
              <a:defRPr sz="3200" cap="all" spc="200" baseline="0">
                <a:solidFill>
                  <a:schemeClr val="accent4"/>
                </a:solidFill>
              </a:defRPr>
            </a:lvl1pPr>
          </a:lstStyle>
          <a:p>
            <a:r>
              <a:rPr lang="en-US" dirty="0"/>
              <a:t>Click to add title</a:t>
            </a:r>
          </a:p>
        </p:txBody>
      </p:sp>
      <p:sp>
        <p:nvSpPr>
          <p:cNvPr id="10" name="Picture Placeholder 9">
            <a:extLst>
              <a:ext uri="{FF2B5EF4-FFF2-40B4-BE49-F238E27FC236}">
                <a16:creationId xmlns:a16="http://schemas.microsoft.com/office/drawing/2014/main" id="{6D283EBF-8FBA-4A7A-9DCE-23E0BF7F6AAC}"/>
              </a:ext>
            </a:extLst>
          </p:cNvPr>
          <p:cNvSpPr>
            <a:spLocks noGrp="1"/>
          </p:cNvSpPr>
          <p:nvPr>
            <p:ph type="pic" sz="quarter" idx="15" hasCustomPrompt="1"/>
          </p:nvPr>
        </p:nvSpPr>
        <p:spPr>
          <a:xfrm>
            <a:off x="3780553" y="1153717"/>
            <a:ext cx="1412050" cy="1147276"/>
          </a:xfrm>
          <a:prstGeom prst="rect">
            <a:avLst/>
          </a:prstGeom>
        </p:spPr>
        <p:txBody>
          <a:bodyPr/>
          <a:lstStyle>
            <a:lvl1pPr marL="0" indent="0" algn="ctr">
              <a:buNone/>
              <a:defRPr/>
            </a:lvl1pPr>
          </a:lstStyle>
          <a:p>
            <a:r>
              <a:rPr lang="en-US" dirty="0"/>
              <a:t>Click to add photo</a:t>
            </a:r>
          </a:p>
        </p:txBody>
      </p:sp>
      <p:sp>
        <p:nvSpPr>
          <p:cNvPr id="18" name="Text Placeholder 17">
            <a:extLst>
              <a:ext uri="{FF2B5EF4-FFF2-40B4-BE49-F238E27FC236}">
                <a16:creationId xmlns:a16="http://schemas.microsoft.com/office/drawing/2014/main" id="{48D76D02-A6E3-446F-B85B-CAD9ED06415D}"/>
              </a:ext>
            </a:extLst>
          </p:cNvPr>
          <p:cNvSpPr>
            <a:spLocks noGrp="1"/>
          </p:cNvSpPr>
          <p:nvPr>
            <p:ph type="body" sz="quarter" idx="21" hasCustomPrompt="1"/>
          </p:nvPr>
        </p:nvSpPr>
        <p:spPr>
          <a:xfrm>
            <a:off x="3451733"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9" name="Text Placeholder 17">
            <a:extLst>
              <a:ext uri="{FF2B5EF4-FFF2-40B4-BE49-F238E27FC236}">
                <a16:creationId xmlns:a16="http://schemas.microsoft.com/office/drawing/2014/main" id="{90954B1A-CAD7-4645-A1B3-1A5EFD54C975}"/>
              </a:ext>
            </a:extLst>
          </p:cNvPr>
          <p:cNvSpPr>
            <a:spLocks noGrp="1"/>
          </p:cNvSpPr>
          <p:nvPr>
            <p:ph type="body" sz="quarter" idx="22" hasCustomPrompt="1"/>
          </p:nvPr>
        </p:nvSpPr>
        <p:spPr>
          <a:xfrm>
            <a:off x="3451733"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28" name="Picture Placeholder 9">
            <a:extLst>
              <a:ext uri="{FF2B5EF4-FFF2-40B4-BE49-F238E27FC236}">
                <a16:creationId xmlns:a16="http://schemas.microsoft.com/office/drawing/2014/main" id="{D517EAC0-89E0-4247-B048-92F65C868A7E}"/>
              </a:ext>
            </a:extLst>
          </p:cNvPr>
          <p:cNvSpPr>
            <a:spLocks noGrp="1"/>
          </p:cNvSpPr>
          <p:nvPr>
            <p:ph type="pic" sz="quarter" idx="38" hasCustomPrompt="1"/>
          </p:nvPr>
        </p:nvSpPr>
        <p:spPr>
          <a:xfrm>
            <a:off x="5891925" y="1153717"/>
            <a:ext cx="1412050" cy="1147276"/>
          </a:xfrm>
          <a:prstGeom prst="rect">
            <a:avLst/>
          </a:prstGeom>
        </p:spPr>
        <p:txBody>
          <a:bodyPr/>
          <a:lstStyle>
            <a:lvl1pPr marL="0" indent="0" algn="ctr">
              <a:buNone/>
              <a:defRPr/>
            </a:lvl1pPr>
          </a:lstStyle>
          <a:p>
            <a:r>
              <a:rPr lang="en-US" dirty="0"/>
              <a:t>Click to add photo</a:t>
            </a:r>
          </a:p>
        </p:txBody>
      </p:sp>
      <p:sp>
        <p:nvSpPr>
          <p:cNvPr id="11" name="Text Placeholder 17">
            <a:extLst>
              <a:ext uri="{FF2B5EF4-FFF2-40B4-BE49-F238E27FC236}">
                <a16:creationId xmlns:a16="http://schemas.microsoft.com/office/drawing/2014/main" id="{7F5710E0-5399-4C8A-9D92-390195CB6F27}"/>
              </a:ext>
            </a:extLst>
          </p:cNvPr>
          <p:cNvSpPr>
            <a:spLocks noGrp="1"/>
          </p:cNvSpPr>
          <p:nvPr>
            <p:ph type="body" sz="quarter" idx="24" hasCustomPrompt="1"/>
          </p:nvPr>
        </p:nvSpPr>
        <p:spPr>
          <a:xfrm>
            <a:off x="5563105"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2" name="Text Placeholder 17">
            <a:extLst>
              <a:ext uri="{FF2B5EF4-FFF2-40B4-BE49-F238E27FC236}">
                <a16:creationId xmlns:a16="http://schemas.microsoft.com/office/drawing/2014/main" id="{019883F1-27DD-46A1-AD71-3AE14256007E}"/>
              </a:ext>
            </a:extLst>
          </p:cNvPr>
          <p:cNvSpPr>
            <a:spLocks noGrp="1"/>
          </p:cNvSpPr>
          <p:nvPr>
            <p:ph type="body" sz="quarter" idx="25" hasCustomPrompt="1"/>
          </p:nvPr>
        </p:nvSpPr>
        <p:spPr>
          <a:xfrm>
            <a:off x="5563105"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29" name="Picture Placeholder 9">
            <a:extLst>
              <a:ext uri="{FF2B5EF4-FFF2-40B4-BE49-F238E27FC236}">
                <a16:creationId xmlns:a16="http://schemas.microsoft.com/office/drawing/2014/main" id="{7847BEB8-AC95-445E-AFB4-34B7658BB992}"/>
              </a:ext>
            </a:extLst>
          </p:cNvPr>
          <p:cNvSpPr>
            <a:spLocks noGrp="1"/>
          </p:cNvSpPr>
          <p:nvPr>
            <p:ph type="pic" sz="quarter" idx="39" hasCustomPrompt="1"/>
          </p:nvPr>
        </p:nvSpPr>
        <p:spPr>
          <a:xfrm>
            <a:off x="8003297" y="1153717"/>
            <a:ext cx="1412049" cy="1147276"/>
          </a:xfrm>
          <a:prstGeom prst="rect">
            <a:avLst/>
          </a:prstGeom>
        </p:spPr>
        <p:txBody>
          <a:bodyPr/>
          <a:lstStyle>
            <a:lvl1pPr marL="0" indent="0" algn="ctr">
              <a:buNone/>
              <a:defRPr/>
            </a:lvl1pPr>
          </a:lstStyle>
          <a:p>
            <a:r>
              <a:rPr lang="en-US" dirty="0"/>
              <a:t>Click to add photo</a:t>
            </a:r>
          </a:p>
        </p:txBody>
      </p:sp>
      <p:sp>
        <p:nvSpPr>
          <p:cNvPr id="14" name="Text Placeholder 17">
            <a:extLst>
              <a:ext uri="{FF2B5EF4-FFF2-40B4-BE49-F238E27FC236}">
                <a16:creationId xmlns:a16="http://schemas.microsoft.com/office/drawing/2014/main" id="{82B5CAB5-1932-4DC0-BBBD-8ABA7C5D5DED}"/>
              </a:ext>
            </a:extLst>
          </p:cNvPr>
          <p:cNvSpPr>
            <a:spLocks noGrp="1"/>
          </p:cNvSpPr>
          <p:nvPr>
            <p:ph type="body" sz="quarter" idx="27" hasCustomPrompt="1"/>
          </p:nvPr>
        </p:nvSpPr>
        <p:spPr>
          <a:xfrm>
            <a:off x="7674476"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5" name="Text Placeholder 17">
            <a:extLst>
              <a:ext uri="{FF2B5EF4-FFF2-40B4-BE49-F238E27FC236}">
                <a16:creationId xmlns:a16="http://schemas.microsoft.com/office/drawing/2014/main" id="{E248F87C-2911-41CB-A4BD-6ECD4E13B8C6}"/>
              </a:ext>
            </a:extLst>
          </p:cNvPr>
          <p:cNvSpPr>
            <a:spLocks noGrp="1"/>
          </p:cNvSpPr>
          <p:nvPr>
            <p:ph type="body" sz="quarter" idx="28" hasCustomPrompt="1"/>
          </p:nvPr>
        </p:nvSpPr>
        <p:spPr>
          <a:xfrm>
            <a:off x="7674476"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7" name="Picture Placeholder 9">
            <a:extLst>
              <a:ext uri="{FF2B5EF4-FFF2-40B4-BE49-F238E27FC236}">
                <a16:creationId xmlns:a16="http://schemas.microsoft.com/office/drawing/2014/main" id="{7B6B3681-1E21-44DA-AADA-F5E638A87423}"/>
              </a:ext>
            </a:extLst>
          </p:cNvPr>
          <p:cNvSpPr>
            <a:spLocks noGrp="1"/>
          </p:cNvSpPr>
          <p:nvPr>
            <p:ph type="pic" sz="quarter" idx="47" hasCustomPrompt="1"/>
          </p:nvPr>
        </p:nvSpPr>
        <p:spPr>
          <a:xfrm>
            <a:off x="10114667" y="1153717"/>
            <a:ext cx="1412049" cy="1147276"/>
          </a:xfrm>
          <a:prstGeom prst="rect">
            <a:avLst/>
          </a:prstGeom>
        </p:spPr>
        <p:txBody>
          <a:bodyPr/>
          <a:lstStyle>
            <a:lvl1pPr marL="0" indent="0" algn="ctr">
              <a:buNone/>
              <a:defRPr/>
            </a:lvl1pPr>
          </a:lstStyle>
          <a:p>
            <a:r>
              <a:rPr lang="en-US" dirty="0"/>
              <a:t>Click to add photo</a:t>
            </a:r>
          </a:p>
        </p:txBody>
      </p:sp>
      <p:sp>
        <p:nvSpPr>
          <p:cNvPr id="33" name="Text Placeholder 17">
            <a:extLst>
              <a:ext uri="{FF2B5EF4-FFF2-40B4-BE49-F238E27FC236}">
                <a16:creationId xmlns:a16="http://schemas.microsoft.com/office/drawing/2014/main" id="{2D88AD4B-15C6-42C2-B9A5-BD645DA67D7E}"/>
              </a:ext>
            </a:extLst>
          </p:cNvPr>
          <p:cNvSpPr>
            <a:spLocks noGrp="1"/>
          </p:cNvSpPr>
          <p:nvPr>
            <p:ph type="body" sz="quarter" idx="43" hasCustomPrompt="1"/>
          </p:nvPr>
        </p:nvSpPr>
        <p:spPr>
          <a:xfrm>
            <a:off x="9785846"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34" name="Text Placeholder 17">
            <a:extLst>
              <a:ext uri="{FF2B5EF4-FFF2-40B4-BE49-F238E27FC236}">
                <a16:creationId xmlns:a16="http://schemas.microsoft.com/office/drawing/2014/main" id="{D79E337C-DD94-4BC6-9F28-69AC04CD2B3E}"/>
              </a:ext>
            </a:extLst>
          </p:cNvPr>
          <p:cNvSpPr>
            <a:spLocks noGrp="1"/>
          </p:cNvSpPr>
          <p:nvPr>
            <p:ph type="body" sz="quarter" idx="44" hasCustomPrompt="1"/>
          </p:nvPr>
        </p:nvSpPr>
        <p:spPr>
          <a:xfrm>
            <a:off x="9785846"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0" name="Picture Placeholder 9">
            <a:extLst>
              <a:ext uri="{FF2B5EF4-FFF2-40B4-BE49-F238E27FC236}">
                <a16:creationId xmlns:a16="http://schemas.microsoft.com/office/drawing/2014/main" id="{B50A84FF-F66B-4AB8-837C-E3025F19E9C0}"/>
              </a:ext>
            </a:extLst>
          </p:cNvPr>
          <p:cNvSpPr>
            <a:spLocks noGrp="1"/>
          </p:cNvSpPr>
          <p:nvPr>
            <p:ph type="pic" sz="quarter" idx="40" hasCustomPrompt="1"/>
          </p:nvPr>
        </p:nvSpPr>
        <p:spPr>
          <a:xfrm>
            <a:off x="3780553" y="3614936"/>
            <a:ext cx="1412050" cy="1147276"/>
          </a:xfrm>
          <a:prstGeom prst="rect">
            <a:avLst/>
          </a:prstGeom>
        </p:spPr>
        <p:txBody>
          <a:bodyPr/>
          <a:lstStyle>
            <a:lvl1pPr marL="0" indent="0" algn="ctr">
              <a:buNone/>
              <a:defRPr/>
            </a:lvl1pPr>
          </a:lstStyle>
          <a:p>
            <a:r>
              <a:rPr lang="en-US" dirty="0"/>
              <a:t>Click to add photo</a:t>
            </a:r>
          </a:p>
        </p:txBody>
      </p:sp>
      <p:sp>
        <p:nvSpPr>
          <p:cNvPr id="17" name="Text Placeholder 17">
            <a:extLst>
              <a:ext uri="{FF2B5EF4-FFF2-40B4-BE49-F238E27FC236}">
                <a16:creationId xmlns:a16="http://schemas.microsoft.com/office/drawing/2014/main" id="{540D9937-87C5-40B3-86E6-F1CBFCA40CA0}"/>
              </a:ext>
            </a:extLst>
          </p:cNvPr>
          <p:cNvSpPr>
            <a:spLocks noGrp="1"/>
          </p:cNvSpPr>
          <p:nvPr>
            <p:ph type="body" sz="quarter" idx="30" hasCustomPrompt="1"/>
          </p:nvPr>
        </p:nvSpPr>
        <p:spPr>
          <a:xfrm>
            <a:off x="3451733" y="4767397"/>
            <a:ext cx="2069691" cy="476403"/>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0" name="Text Placeholder 17">
            <a:extLst>
              <a:ext uri="{FF2B5EF4-FFF2-40B4-BE49-F238E27FC236}">
                <a16:creationId xmlns:a16="http://schemas.microsoft.com/office/drawing/2014/main" id="{C81570DE-3568-4F16-9DF8-269B29DDE60E}"/>
              </a:ext>
            </a:extLst>
          </p:cNvPr>
          <p:cNvSpPr>
            <a:spLocks noGrp="1"/>
          </p:cNvSpPr>
          <p:nvPr>
            <p:ph type="body" sz="quarter" idx="31" hasCustomPrompt="1"/>
          </p:nvPr>
        </p:nvSpPr>
        <p:spPr>
          <a:xfrm>
            <a:off x="3451733" y="5242840"/>
            <a:ext cx="2069691" cy="697196"/>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1" name="Picture Placeholder 9">
            <a:extLst>
              <a:ext uri="{FF2B5EF4-FFF2-40B4-BE49-F238E27FC236}">
                <a16:creationId xmlns:a16="http://schemas.microsoft.com/office/drawing/2014/main" id="{41C26642-ECFF-4F11-B242-BBBA5D672DA0}"/>
              </a:ext>
            </a:extLst>
          </p:cNvPr>
          <p:cNvSpPr>
            <a:spLocks noGrp="1"/>
          </p:cNvSpPr>
          <p:nvPr>
            <p:ph type="pic" sz="quarter" idx="41" hasCustomPrompt="1"/>
          </p:nvPr>
        </p:nvSpPr>
        <p:spPr>
          <a:xfrm>
            <a:off x="5891925" y="3614936"/>
            <a:ext cx="1412050" cy="1147276"/>
          </a:xfrm>
          <a:prstGeom prst="rect">
            <a:avLst/>
          </a:prstGeom>
        </p:spPr>
        <p:txBody>
          <a:bodyPr/>
          <a:lstStyle>
            <a:lvl1pPr marL="0" indent="0" algn="ctr">
              <a:buNone/>
              <a:defRPr/>
            </a:lvl1pPr>
          </a:lstStyle>
          <a:p>
            <a:r>
              <a:rPr lang="en-US" dirty="0"/>
              <a:t>Click to add photo</a:t>
            </a:r>
          </a:p>
        </p:txBody>
      </p:sp>
      <p:sp>
        <p:nvSpPr>
          <p:cNvPr id="22" name="Text Placeholder 17">
            <a:extLst>
              <a:ext uri="{FF2B5EF4-FFF2-40B4-BE49-F238E27FC236}">
                <a16:creationId xmlns:a16="http://schemas.microsoft.com/office/drawing/2014/main" id="{5E4E35F3-EC7A-489D-985F-0CA9F0402B0D}"/>
              </a:ext>
            </a:extLst>
          </p:cNvPr>
          <p:cNvSpPr>
            <a:spLocks noGrp="1"/>
          </p:cNvSpPr>
          <p:nvPr>
            <p:ph type="body" sz="quarter" idx="33" hasCustomPrompt="1"/>
          </p:nvPr>
        </p:nvSpPr>
        <p:spPr>
          <a:xfrm>
            <a:off x="5563105" y="4768651"/>
            <a:ext cx="2069691"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3" name="Text Placeholder 17">
            <a:extLst>
              <a:ext uri="{FF2B5EF4-FFF2-40B4-BE49-F238E27FC236}">
                <a16:creationId xmlns:a16="http://schemas.microsoft.com/office/drawing/2014/main" id="{55AFBE6C-8E28-48EC-8798-5E463B8E47ED}"/>
              </a:ext>
            </a:extLst>
          </p:cNvPr>
          <p:cNvSpPr>
            <a:spLocks noGrp="1"/>
          </p:cNvSpPr>
          <p:nvPr>
            <p:ph type="body" sz="quarter" idx="34" hasCustomPrompt="1"/>
          </p:nvPr>
        </p:nvSpPr>
        <p:spPr>
          <a:xfrm>
            <a:off x="5563105" y="5243800"/>
            <a:ext cx="2069691"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2" name="Picture Placeholder 9">
            <a:extLst>
              <a:ext uri="{FF2B5EF4-FFF2-40B4-BE49-F238E27FC236}">
                <a16:creationId xmlns:a16="http://schemas.microsoft.com/office/drawing/2014/main" id="{BCC40003-8966-4A03-9C79-EB95966FFE0C}"/>
              </a:ext>
            </a:extLst>
          </p:cNvPr>
          <p:cNvSpPr>
            <a:spLocks noGrp="1"/>
          </p:cNvSpPr>
          <p:nvPr>
            <p:ph type="pic" sz="quarter" idx="42" hasCustomPrompt="1"/>
          </p:nvPr>
        </p:nvSpPr>
        <p:spPr>
          <a:xfrm>
            <a:off x="8003297" y="3614936"/>
            <a:ext cx="1412049" cy="1147276"/>
          </a:xfrm>
          <a:prstGeom prst="rect">
            <a:avLst/>
          </a:prstGeom>
        </p:spPr>
        <p:txBody>
          <a:bodyPr/>
          <a:lstStyle>
            <a:lvl1pPr marL="0" indent="0" algn="ctr">
              <a:buNone/>
              <a:defRPr/>
            </a:lvl1pPr>
          </a:lstStyle>
          <a:p>
            <a:r>
              <a:rPr lang="en-US" dirty="0"/>
              <a:t>Click to add photo</a:t>
            </a:r>
          </a:p>
        </p:txBody>
      </p:sp>
      <p:sp>
        <p:nvSpPr>
          <p:cNvPr id="25" name="Text Placeholder 17">
            <a:extLst>
              <a:ext uri="{FF2B5EF4-FFF2-40B4-BE49-F238E27FC236}">
                <a16:creationId xmlns:a16="http://schemas.microsoft.com/office/drawing/2014/main" id="{023FE51B-CC62-42E7-BCF7-123DB0B9244A}"/>
              </a:ext>
            </a:extLst>
          </p:cNvPr>
          <p:cNvSpPr>
            <a:spLocks noGrp="1"/>
          </p:cNvSpPr>
          <p:nvPr>
            <p:ph type="body" sz="quarter" idx="36" hasCustomPrompt="1"/>
          </p:nvPr>
        </p:nvSpPr>
        <p:spPr>
          <a:xfrm>
            <a:off x="7674476" y="4768651"/>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6" name="Text Placeholder 17">
            <a:extLst>
              <a:ext uri="{FF2B5EF4-FFF2-40B4-BE49-F238E27FC236}">
                <a16:creationId xmlns:a16="http://schemas.microsoft.com/office/drawing/2014/main" id="{3CA6C07A-2E37-4897-AF99-5152B241E380}"/>
              </a:ext>
            </a:extLst>
          </p:cNvPr>
          <p:cNvSpPr>
            <a:spLocks noGrp="1"/>
          </p:cNvSpPr>
          <p:nvPr>
            <p:ph type="body" sz="quarter" idx="37" hasCustomPrompt="1"/>
          </p:nvPr>
        </p:nvSpPr>
        <p:spPr>
          <a:xfrm>
            <a:off x="7674476" y="5243800"/>
            <a:ext cx="2069690"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8" name="Picture Placeholder 9">
            <a:extLst>
              <a:ext uri="{FF2B5EF4-FFF2-40B4-BE49-F238E27FC236}">
                <a16:creationId xmlns:a16="http://schemas.microsoft.com/office/drawing/2014/main" id="{026B0125-C5D1-4397-BA37-9D1FCB7DA71E}"/>
              </a:ext>
            </a:extLst>
          </p:cNvPr>
          <p:cNvSpPr>
            <a:spLocks noGrp="1"/>
          </p:cNvSpPr>
          <p:nvPr>
            <p:ph type="pic" sz="quarter" idx="48" hasCustomPrompt="1"/>
          </p:nvPr>
        </p:nvSpPr>
        <p:spPr>
          <a:xfrm>
            <a:off x="10114667" y="3614936"/>
            <a:ext cx="1412049" cy="1147276"/>
          </a:xfrm>
          <a:prstGeom prst="rect">
            <a:avLst/>
          </a:prstGeom>
        </p:spPr>
        <p:txBody>
          <a:bodyPr/>
          <a:lstStyle>
            <a:lvl1pPr marL="0" indent="0" algn="ctr">
              <a:buNone/>
              <a:defRPr/>
            </a:lvl1pPr>
          </a:lstStyle>
          <a:p>
            <a:r>
              <a:rPr lang="en-US" dirty="0"/>
              <a:t>Click to add photo</a:t>
            </a:r>
          </a:p>
        </p:txBody>
      </p:sp>
      <p:sp>
        <p:nvSpPr>
          <p:cNvPr id="35" name="Text Placeholder 17">
            <a:extLst>
              <a:ext uri="{FF2B5EF4-FFF2-40B4-BE49-F238E27FC236}">
                <a16:creationId xmlns:a16="http://schemas.microsoft.com/office/drawing/2014/main" id="{A57BE95A-45E1-4F78-9162-0D9005657D71}"/>
              </a:ext>
            </a:extLst>
          </p:cNvPr>
          <p:cNvSpPr>
            <a:spLocks noGrp="1"/>
          </p:cNvSpPr>
          <p:nvPr>
            <p:ph type="body" sz="quarter" idx="45" hasCustomPrompt="1"/>
          </p:nvPr>
        </p:nvSpPr>
        <p:spPr>
          <a:xfrm>
            <a:off x="9785846" y="4768651"/>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36" name="Text Placeholder 17">
            <a:extLst>
              <a:ext uri="{FF2B5EF4-FFF2-40B4-BE49-F238E27FC236}">
                <a16:creationId xmlns:a16="http://schemas.microsoft.com/office/drawing/2014/main" id="{EF2F2B86-E2A2-406A-9EED-2FBD66017988}"/>
              </a:ext>
            </a:extLst>
          </p:cNvPr>
          <p:cNvSpPr>
            <a:spLocks noGrp="1"/>
          </p:cNvSpPr>
          <p:nvPr>
            <p:ph type="body" sz="quarter" idx="46" hasCustomPrompt="1"/>
          </p:nvPr>
        </p:nvSpPr>
        <p:spPr>
          <a:xfrm>
            <a:off x="9785846" y="5243800"/>
            <a:ext cx="2069690"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5" name="Date Placeholder 4">
            <a:extLst>
              <a:ext uri="{FF2B5EF4-FFF2-40B4-BE49-F238E27FC236}">
                <a16:creationId xmlns:a16="http://schemas.microsoft.com/office/drawing/2014/main" id="{5B91FF20-37AD-4448-896C-C37172D16263}"/>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76AF771-F500-4564-96BB-2AC1F13F9D36}"/>
              </a:ext>
            </a:extLst>
          </p:cNvPr>
          <p:cNvSpPr>
            <a:spLocks noGrp="1"/>
          </p:cNvSpPr>
          <p:nvPr>
            <p:ph type="ftr" sz="quarter" idx="11"/>
          </p:nvPr>
        </p:nvSpPr>
        <p:spPr/>
        <p:txBody>
          <a:bodyPr/>
          <a:lstStyle/>
          <a:p>
            <a:r>
              <a:rPr lang="en-US"/>
              <a:t>Updated October 2022</a:t>
            </a:r>
            <a:endParaRPr lang="en-US" dirty="0"/>
          </a:p>
        </p:txBody>
      </p:sp>
      <p:sp>
        <p:nvSpPr>
          <p:cNvPr id="7" name="Slide Number Placeholder 6">
            <a:extLst>
              <a:ext uri="{FF2B5EF4-FFF2-40B4-BE49-F238E27FC236}">
                <a16:creationId xmlns:a16="http://schemas.microsoft.com/office/drawing/2014/main" id="{9254F218-0E34-408C-AB25-76184E9ACC54}"/>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67772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FB4E19-B10C-43FA-AB4B-5D0396BD6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cap="all" spc="150" baseline="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3E5C552B-0CAD-4920-B258-233A9F86DF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cap="all" spc="150" baseline="0">
                <a:solidFill>
                  <a:schemeClr val="tx1">
                    <a:tint val="75000"/>
                  </a:schemeClr>
                </a:solidFill>
              </a:defRPr>
            </a:lvl1pPr>
          </a:lstStyle>
          <a:p>
            <a:r>
              <a:rPr lang="en-US"/>
              <a:t>Updated October 2022</a:t>
            </a:r>
            <a:endParaRPr lang="en-US" dirty="0"/>
          </a:p>
        </p:txBody>
      </p:sp>
      <p:sp>
        <p:nvSpPr>
          <p:cNvPr id="6" name="Slide Number Placeholder 5">
            <a:extLst>
              <a:ext uri="{FF2B5EF4-FFF2-40B4-BE49-F238E27FC236}">
                <a16:creationId xmlns:a16="http://schemas.microsoft.com/office/drawing/2014/main" id="{CE983FFB-15A3-4B11-A130-4565577A3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cap="all" spc="150" baseline="0">
                <a:solidFill>
                  <a:schemeClr val="tx1">
                    <a:tint val="75000"/>
                  </a:schemeClr>
                </a:solidFill>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3587109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63" r:id="rId8"/>
    <p:sldLayoutId id="2147483656" r:id="rId9"/>
    <p:sldLayoutId id="2147483657" r:id="rId10"/>
    <p:sldLayoutId id="2147483664" r:id="rId11"/>
    <p:sldLayoutId id="2147483658" r:id="rId12"/>
    <p:sldLayoutId id="2147483659" r:id="rId13"/>
    <p:sldLayoutId id="2147483660" r:id="rId14"/>
    <p:sldLayoutId id="2147483661" r:id="rId15"/>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23.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22.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8.xml"/><Relationship Id="rId5" Type="http://schemas.openxmlformats.org/officeDocument/2006/relationships/slide" Target="slide6.xml"/><Relationship Id="rId15" Type="http://schemas.openxmlformats.org/officeDocument/2006/relationships/slide" Target="slide25.xml"/><Relationship Id="rId10" Type="http://schemas.openxmlformats.org/officeDocument/2006/relationships/slide" Target="slide15.xml"/><Relationship Id="rId4" Type="http://schemas.openxmlformats.org/officeDocument/2006/relationships/slide" Target="slide5.xml"/><Relationship Id="rId9" Type="http://schemas.openxmlformats.org/officeDocument/2006/relationships/slide" Target="slide12.xml"/><Relationship Id="rId14" Type="http://schemas.openxmlformats.org/officeDocument/2006/relationships/slide" Target="slide2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ertfordshire.gov.uk/microsites/families-first/families-first.aspx"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www.hpft.nhs.uk/services/community-services/wellbeing-service/" TargetMode="External"/><Relationship Id="rId7" Type="http://schemas.openxmlformats.org/officeDocument/2006/relationships/image" Target="../media/image1.png"/><Relationship Id="rId2" Type="http://schemas.openxmlformats.org/officeDocument/2006/relationships/hyperlink" Target="https://www.hertfordshire.gov.uk/microsites/families-first/families-first.aspx" TargetMode="External"/><Relationship Id="rId1" Type="http://schemas.openxmlformats.org/officeDocument/2006/relationships/slideLayout" Target="../slideLayouts/slideLayout2.xml"/><Relationship Id="rId6" Type="http://schemas.openxmlformats.org/officeDocument/2006/relationships/hyperlink" Target="https://kooth.com/" TargetMode="External"/><Relationship Id="rId5" Type="http://schemas.openxmlformats.org/officeDocument/2006/relationships/hyperlink" Target="https://servicesforyoungpeople.org/" TargetMode="External"/><Relationship Id="rId4" Type="http://schemas.openxmlformats.org/officeDocument/2006/relationships/hyperlink" Target="https://www.familylives.org.uk/"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victimsupport.org.uk/" TargetMode="External"/><Relationship Id="rId3" Type="http://schemas.openxmlformats.org/officeDocument/2006/relationships/hyperlink" Target="https://thegrid.org.uk/safeguarding-and-child-protection/prevent-in-education" TargetMode="External"/><Relationship Id="rId7" Type="http://schemas.openxmlformats.org/officeDocument/2006/relationships/hyperlink" Target="http://www.thegrid.org.uk/info/welfare/child_protection/proformas/index.shtml" TargetMode="External"/><Relationship Id="rId2" Type="http://schemas.openxmlformats.org/officeDocument/2006/relationships/hyperlink" Target="https://view.officeapps.live.com/op/view.aspx?src=https%3A%2F%2Fwww.hertfordshire.gov.uk%2Fmedia-library%2Fdocuments%2Fchildrens-services%2Fhscb%2Fprofessionals%2Fhertfordshire-police-cse-reporting-form-new.docx&amp;wdOrigin=BROWSELINK" TargetMode="External"/><Relationship Id="rId1" Type="http://schemas.openxmlformats.org/officeDocument/2006/relationships/slideLayout" Target="../slideLayouts/slideLayout2.xml"/><Relationship Id="rId6" Type="http://schemas.openxmlformats.org/officeDocument/2006/relationships/hyperlink" Target="https://www.changegrowlive.org/spectrum-fyp-hertfordshire/info" TargetMode="External"/><Relationship Id="rId5" Type="http://schemas.openxmlformats.org/officeDocument/2006/relationships/hyperlink" Target="http://www.hpft.nhs.uk/services/community-services/wellbeing-service/" TargetMode="External"/><Relationship Id="rId10" Type="http://schemas.openxmlformats.org/officeDocument/2006/relationships/image" Target="../media/image2.jpeg"/><Relationship Id="rId4" Type="http://schemas.openxmlformats.org/officeDocument/2006/relationships/hyperlink" Target="https://www.hct.nhs.uk/our-services/step-2-camhs" TargetMode="External"/><Relationship Id="rId9" Type="http://schemas.openxmlformats.org/officeDocument/2006/relationships/image" Target="../media/image1.png"/></Relationships>
</file>

<file path=ppt/slides/_rels/slide25.xml.rels><?xml version="1.0" encoding="UTF-8" standalone="yes"?>
<Relationships xmlns="http://schemas.openxmlformats.org/package/2006/relationships"><Relationship Id="rId8" Type="http://schemas.openxmlformats.org/officeDocument/2006/relationships/hyperlink" Target="http://www.nspcc.org.uk/ctac" TargetMode="External"/><Relationship Id="rId3" Type="http://schemas.openxmlformats.org/officeDocument/2006/relationships/hyperlink" Target="https://view.officeapps.live.com/op/view.aspx?src=https%3A%2F%2Fwww.hertfordshire.gov.uk%2Fmedia-library%2Fdocuments%2Fchildrens-services%2Fhscb%2Fprofessionals%2Fhertfordshire-police-cse-reporting-form-new.docx&amp;wdOrigin=BROWSELINK" TargetMode="External"/><Relationship Id="rId7" Type="http://schemas.openxmlformats.org/officeDocument/2006/relationships/hyperlink" Target="https://www.gov.uk/government/publications/human-trafficking-victims-referral-and-assessment-forms" TargetMode="External"/><Relationship Id="rId12" Type="http://schemas.openxmlformats.org/officeDocument/2006/relationships/image" Target="../media/image2.jpeg"/><Relationship Id="rId2" Type="http://schemas.openxmlformats.org/officeDocument/2006/relationships/hyperlink" Target="https://www.hertfordshire.gov.uk/services/childrens-social-care/child-protection/report-child-protection-concern.aspx" TargetMode="External"/><Relationship Id="rId1" Type="http://schemas.openxmlformats.org/officeDocument/2006/relationships/slideLayout" Target="../slideLayouts/slideLayout2.xml"/><Relationship Id="rId6" Type="http://schemas.openxmlformats.org/officeDocument/2006/relationships/hyperlink" Target="http://www.thegrid.org.uk/info/welfare/child_protection/reference/sexual_exploitation.shtml" TargetMode="External"/><Relationship Id="rId11" Type="http://schemas.openxmlformats.org/officeDocument/2006/relationships/image" Target="../media/image1.png"/><Relationship Id="rId5" Type="http://schemas.openxmlformats.org/officeDocument/2006/relationships/hyperlink" Target="http://www.thegrid.org.uk/info/welfare/child_protection/proformas/index.shtml" TargetMode="External"/><Relationship Id="rId10" Type="http://schemas.openxmlformats.org/officeDocument/2006/relationships/hyperlink" Target="http://www.hpft.nhs.uk/services/community-services/wellbeing-service/" TargetMode="External"/><Relationship Id="rId4" Type="http://schemas.openxmlformats.org/officeDocument/2006/relationships/hyperlink" Target="http://hertsscb.proceduresonline.com/chapters/p_prevent_guide.html" TargetMode="External"/><Relationship Id="rId9" Type="http://schemas.openxmlformats.org/officeDocument/2006/relationships/hyperlink" Target="https://www.victimsupport.org.uk/"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assets.publishing.service.gov.uk/government/uploads/system/uploads/attachment_data/file/756031/Protecting_children_from_criminal_exploitation_human_trafficking_modern_slavery_addendum_141118.pdf" TargetMode="External"/><Relationship Id="rId13" Type="http://schemas.openxmlformats.org/officeDocument/2006/relationships/hyperlink" Target="http://www.thegrid.org.uk/info/welfare/child_protection/referral/consultation.shtml" TargetMode="External"/><Relationship Id="rId3" Type="http://schemas.openxmlformats.org/officeDocument/2006/relationships/hyperlink" Target="https://hertsscb.proceduresonline.com/search/search.html" TargetMode="External"/><Relationship Id="rId7" Type="http://schemas.openxmlformats.org/officeDocument/2006/relationships/hyperlink" Target="https://www.gov.uk/government/publications/working-together-to-safeguard-children--2" TargetMode="External"/><Relationship Id="rId12" Type="http://schemas.openxmlformats.org/officeDocument/2006/relationships/hyperlink" Target="https://eservices.hertfordshire.gov.uk/services/child-protection-referral" TargetMode="External"/><Relationship Id="rId17" Type="http://schemas.openxmlformats.org/officeDocument/2006/relationships/image" Target="../media/image2.jpeg"/><Relationship Id="rId2" Type="http://schemas.openxmlformats.org/officeDocument/2006/relationships/hyperlink" Target="https://www.hertfordshire.gov.uk/media-library/documents/childrens-services/hscb/professionals/continuum-of-needs-hscb.pdf" TargetMode="Externa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gov.uk/government/publications/children-missing-education" TargetMode="External"/><Relationship Id="rId11" Type="http://schemas.openxmlformats.org/officeDocument/2006/relationships/hyperlink" Target="https://assets.publishing.service.gov.uk/government/uploads/system/uploads/attachment_data/file/1101454/Keeping_children_safe_in_education_2022.pdf" TargetMode="External"/><Relationship Id="rId5" Type="http://schemas.openxmlformats.org/officeDocument/2006/relationships/hyperlink" Target="https://assets.publishing.service.gov.uk/government/uploads/system/uploads/attachment_data/file/741194/HOCountyLinesGuidanceSept2018.pdf" TargetMode="External"/><Relationship Id="rId15" Type="http://schemas.openxmlformats.org/officeDocument/2006/relationships/hyperlink" Target="https://www.hpft.nhs.uk/contact-us/" TargetMode="External"/><Relationship Id="rId10" Type="http://schemas.openxmlformats.org/officeDocument/2006/relationships/hyperlink" Target="https://www.gov.uk/government/publications/child-sexual-exploitation-definition-and-guide-for-practitioners" TargetMode="External"/><Relationship Id="rId4" Type="http://schemas.openxmlformats.org/officeDocument/2006/relationships/hyperlink" Target="http://www.thegrid.org.uk/info/welfare/child_protection/policy/national.shtml" TargetMode="External"/><Relationship Id="rId9" Type="http://schemas.openxmlformats.org/officeDocument/2006/relationships/hyperlink" Target="https://www.gov.uk/government/uploads/system/uploads/attachment_data/file/418131/Preventing_youth_violence_and_gang_involvement_v3_March2015.pdf" TargetMode="External"/><Relationship Id="rId14" Type="http://schemas.openxmlformats.org/officeDocument/2006/relationships/hyperlink" Target="http://www.thegrid.org.uk/info/welfare/child_protection/referral/form.shtml"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slide" Target="slide15.xml"/></Relationships>
</file>

<file path=ppt/slides/_rels/slide8.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2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06CDEB7-77E8-4351-9B76-07896E7317C0}"/>
              </a:ext>
              <a:ext uri="{C183D7F6-B498-43B3-948B-1728B52AA6E4}">
                <adec:decorative xmlns:adec="http://schemas.microsoft.com/office/drawing/2017/decorative" val="1"/>
              </a:ext>
            </a:extLst>
          </p:cNvPr>
          <p:cNvSpPr/>
          <p:nvPr/>
        </p:nvSpPr>
        <p:spPr>
          <a:xfrm>
            <a:off x="0" y="0"/>
            <a:ext cx="12192000" cy="6858000"/>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A3D64C50-A740-468A-8AB6-F949358D80A6}"/>
              </a:ext>
            </a:extLst>
          </p:cNvPr>
          <p:cNvSpPr>
            <a:spLocks noGrp="1"/>
          </p:cNvSpPr>
          <p:nvPr>
            <p:ph type="title"/>
          </p:nvPr>
        </p:nvSpPr>
        <p:spPr>
          <a:xfrm>
            <a:off x="4012919" y="566776"/>
            <a:ext cx="8179081" cy="1800644"/>
          </a:xfrm>
          <a:solidFill>
            <a:schemeClr val="bg1"/>
          </a:solidFill>
        </p:spPr>
        <p:txBody>
          <a:bodyPr/>
          <a:lstStyle/>
          <a:p>
            <a:r>
              <a:rPr lang="en-US" sz="4000" dirty="0">
                <a:latin typeface="Calibri" panose="020F0502020204030204" pitchFamily="34" charset="0"/>
                <a:cs typeface="Calibri" panose="020F0502020204030204" pitchFamily="34" charset="0"/>
              </a:rPr>
              <a:t>Part one: Screening tool</a:t>
            </a:r>
          </a:p>
        </p:txBody>
      </p:sp>
      <p:sp>
        <p:nvSpPr>
          <p:cNvPr id="5" name="Text Placeholder 4">
            <a:extLst>
              <a:ext uri="{FF2B5EF4-FFF2-40B4-BE49-F238E27FC236}">
                <a16:creationId xmlns:a16="http://schemas.microsoft.com/office/drawing/2014/main" id="{28F94A06-38B8-4C8F-ABF0-FB763704D01F}"/>
              </a:ext>
            </a:extLst>
          </p:cNvPr>
          <p:cNvSpPr>
            <a:spLocks noGrp="1"/>
          </p:cNvSpPr>
          <p:nvPr>
            <p:ph type="body" sz="quarter" idx="10"/>
          </p:nvPr>
        </p:nvSpPr>
        <p:spPr>
          <a:xfrm>
            <a:off x="4012919" y="2367420"/>
            <a:ext cx="8179081" cy="2918564"/>
          </a:xfrm>
          <a:solidFill>
            <a:schemeClr val="bg1"/>
          </a:solidFill>
        </p:spPr>
        <p:txBody>
          <a:bodyPr/>
          <a:lstStyle/>
          <a:p>
            <a:r>
              <a:rPr lang="en-US" sz="2800" dirty="0">
                <a:solidFill>
                  <a:sysClr val="windowText" lastClr="000000"/>
                </a:solidFill>
                <a:latin typeface="Calibri" panose="020F0502020204030204" pitchFamily="34" charset="0"/>
                <a:cs typeface="Calibri" panose="020F0502020204030204" pitchFamily="34" charset="0"/>
              </a:rPr>
              <a:t>Practitioner Toolkit</a:t>
            </a:r>
          </a:p>
          <a:p>
            <a:r>
              <a:rPr lang="en-US" dirty="0">
                <a:solidFill>
                  <a:sysClr val="windowText" lastClr="000000"/>
                </a:solidFill>
                <a:latin typeface="Calibri" panose="020F0502020204030204" pitchFamily="34" charset="0"/>
                <a:cs typeface="Calibri" panose="020F0502020204030204" pitchFamily="34" charset="0"/>
              </a:rPr>
              <a:t>To support identification of children &amp; young people who may be vulnerable to exploitation</a:t>
            </a:r>
          </a:p>
        </p:txBody>
      </p:sp>
      <p:cxnSp>
        <p:nvCxnSpPr>
          <p:cNvPr id="8" name="Straight Connector 7">
            <a:extLst>
              <a:ext uri="{FF2B5EF4-FFF2-40B4-BE49-F238E27FC236}">
                <a16:creationId xmlns:a16="http://schemas.microsoft.com/office/drawing/2014/main" id="{01D4A36D-5EDE-4CF2-ABBE-5D72E32B787B}"/>
              </a:ext>
              <a:ext uri="{C183D7F6-B498-43B3-948B-1728B52AA6E4}">
                <adec:decorative xmlns:adec="http://schemas.microsoft.com/office/drawing/2017/decorative" val="1"/>
              </a:ext>
            </a:extLst>
          </p:cNvPr>
          <p:cNvCxnSpPr/>
          <p:nvPr/>
        </p:nvCxnSpPr>
        <p:spPr>
          <a:xfrm>
            <a:off x="4012919" y="2311400"/>
            <a:ext cx="8179081" cy="0"/>
          </a:xfrm>
          <a:prstGeom prst="line">
            <a:avLst/>
          </a:prstGeom>
          <a:ln w="28575">
            <a:solidFill>
              <a:srgbClr val="00A4E2"/>
            </a:solidFill>
          </a:ln>
        </p:spPr>
        <p:style>
          <a:lnRef idx="1">
            <a:schemeClr val="accent1"/>
          </a:lnRef>
          <a:fillRef idx="0">
            <a:schemeClr val="accent1"/>
          </a:fillRef>
          <a:effectRef idx="0">
            <a:schemeClr val="accent1"/>
          </a:effectRef>
          <a:fontRef idx="minor">
            <a:schemeClr val="tx1"/>
          </a:fontRef>
        </p:style>
      </p:cxnSp>
      <p:pic>
        <p:nvPicPr>
          <p:cNvPr id="10" name="Picture 9" descr="Families First Logo">
            <a:extLst>
              <a:ext uri="{FF2B5EF4-FFF2-40B4-BE49-F238E27FC236}">
                <a16:creationId xmlns:a16="http://schemas.microsoft.com/office/drawing/2014/main" id="{7277A920-7EA8-4041-B3F8-F963B27E9A67}"/>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8189" y="3968496"/>
            <a:ext cx="2040347" cy="1101616"/>
          </a:xfrm>
          <a:prstGeom prst="rect">
            <a:avLst/>
          </a:prstGeom>
          <a:ln>
            <a:noFill/>
          </a:ln>
        </p:spPr>
      </p:pic>
      <p:pic>
        <p:nvPicPr>
          <p:cNvPr id="11" name="Picture 10" descr="Hertfordshire safeguarding children partnership logo">
            <a:extLst>
              <a:ext uri="{FF2B5EF4-FFF2-40B4-BE49-F238E27FC236}">
                <a16:creationId xmlns:a16="http://schemas.microsoft.com/office/drawing/2014/main" id="{5BE20323-366C-4AE9-9D0E-3F37388A16FA}"/>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89580" y="3968496"/>
            <a:ext cx="3219026" cy="1056262"/>
          </a:xfrm>
          <a:prstGeom prst="rect">
            <a:avLst/>
          </a:prstGeom>
          <a:ln>
            <a:noFill/>
          </a:ln>
        </p:spPr>
      </p:pic>
      <p:sp>
        <p:nvSpPr>
          <p:cNvPr id="2" name="TextBox 1">
            <a:extLst>
              <a:ext uri="{FF2B5EF4-FFF2-40B4-BE49-F238E27FC236}">
                <a16:creationId xmlns:a16="http://schemas.microsoft.com/office/drawing/2014/main" id="{AF8C36E8-7FC8-4BA6-8A39-ECCBB83BFEBE}"/>
              </a:ext>
            </a:extLst>
          </p:cNvPr>
          <p:cNvSpPr txBox="1"/>
          <p:nvPr/>
        </p:nvSpPr>
        <p:spPr>
          <a:xfrm>
            <a:off x="0" y="6429983"/>
            <a:ext cx="1605064" cy="276999"/>
          </a:xfrm>
          <a:prstGeom prst="rect">
            <a:avLst/>
          </a:prstGeom>
          <a:solidFill>
            <a:schemeClr val="bg1"/>
          </a:solidFill>
        </p:spPr>
        <p:txBody>
          <a:bodyPr wrap="square" rtlCol="0">
            <a:spAutoFit/>
          </a:bodyPr>
          <a:lstStyle/>
          <a:p>
            <a:r>
              <a:rPr lang="en-GB" sz="1200" i="1" dirty="0">
                <a:latin typeface="Calibri" panose="020F0502020204030204" pitchFamily="34" charset="0"/>
                <a:cs typeface="Calibri" panose="020F0502020204030204" pitchFamily="34" charset="0"/>
              </a:rPr>
              <a:t>Updated October 2022</a:t>
            </a:r>
          </a:p>
        </p:txBody>
      </p:sp>
    </p:spTree>
    <p:extLst>
      <p:ext uri="{BB962C8B-B14F-4D97-AF65-F5344CB8AC3E}">
        <p14:creationId xmlns:p14="http://schemas.microsoft.com/office/powerpoint/2010/main" val="972569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E454A3C-B579-4DAB-9255-B904C635F933}"/>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161813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Low Level Indicators</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19" y="1239715"/>
            <a:ext cx="5481085" cy="5262979"/>
          </a:xfrm>
          <a:prstGeom prst="rect">
            <a:avLst/>
          </a:prstGeom>
          <a:noFill/>
        </p:spPr>
        <p:txBody>
          <a:bodyPr wrap="square" numCol="1">
            <a:spAutoFit/>
          </a:bodyPr>
          <a:lstStyle/>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endParaRPr lang="en-GB" sz="1400" b="1" u="sng" dirty="0">
              <a:latin typeface="Calibri" panose="020F0502020204030204" pitchFamily="34" charset="0"/>
              <a:cs typeface="Calibri" panose="020F0502020204030204" pitchFamily="34" charset="0"/>
            </a:endParaRPr>
          </a:p>
          <a:p>
            <a:pPr marL="0" indent="0" fontAlgn="t">
              <a:buNone/>
            </a:pPr>
            <a:endParaRPr lang="en-GB" sz="1400" b="1" u="sng"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Feelings</a:t>
            </a:r>
            <a:endParaRPr lang="en-GB" sz="1400" dirty="0">
              <a:latin typeface="Calibri" panose="020F0502020204030204" pitchFamily="34" charset="0"/>
              <a:cs typeface="Calibri" panose="020F0502020204030204" pitchFamily="34" charset="0"/>
            </a:endParaRPr>
          </a:p>
          <a:p>
            <a:pPr marL="0" indent="0" fontAlgn="t">
              <a:buNone/>
            </a:pPr>
            <a:r>
              <a:rPr lang="en-GB" sz="1400" dirty="0">
                <a:latin typeface="Calibri" panose="020F0502020204030204" pitchFamily="34" charset="0"/>
                <a:cs typeface="Calibri" panose="020F0502020204030204" pitchFamily="34" charset="0"/>
                <a:sym typeface="Wingdings" panose="05000000000000000000" pitchFamily="2" charset="2"/>
              </a:rPr>
              <a:t>  </a:t>
            </a:r>
            <a:r>
              <a:rPr lang="en-GB" sz="1400" dirty="0">
                <a:latin typeface="Calibri" panose="020F0502020204030204" pitchFamily="34" charset="0"/>
                <a:cs typeface="Calibri" panose="020F0502020204030204" pitchFamily="34" charset="0"/>
              </a:rPr>
              <a:t>Anxious</a:t>
            </a:r>
          </a:p>
          <a:p>
            <a:pPr marL="0" indent="0" fontAlgn="t">
              <a:buNone/>
            </a:pPr>
            <a:r>
              <a:rPr lang="en-GB" sz="1400" dirty="0">
                <a:latin typeface="Calibri" panose="020F0502020204030204" pitchFamily="34" charset="0"/>
                <a:cs typeface="Calibri" panose="020F0502020204030204" pitchFamily="34" charset="0"/>
                <a:sym typeface="Wingdings" panose="05000000000000000000" pitchFamily="2" charset="2"/>
              </a:rPr>
              <a:t>  </a:t>
            </a:r>
            <a:r>
              <a:rPr lang="en-GB" sz="1400" dirty="0">
                <a:latin typeface="Calibri" panose="020F0502020204030204" pitchFamily="34" charset="0"/>
                <a:cs typeface="Calibri" panose="020F0502020204030204" pitchFamily="34" charset="0"/>
              </a:rPr>
              <a:t>Poor self-image</a:t>
            </a:r>
          </a:p>
          <a:p>
            <a:pPr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  Irritable</a:t>
            </a:r>
          </a:p>
          <a:p>
            <a:pPr fontAlgn="t">
              <a:buFont typeface="Wingdings" panose="05000000000000000000" pitchFamily="2" charset="2"/>
              <a:buChar char="q"/>
            </a:pPr>
            <a:endParaRPr lang="en-GB" sz="1400"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Actions &amp; Behaviours</a:t>
            </a:r>
            <a:endParaRPr lang="en-GB" sz="1400" dirty="0">
              <a:latin typeface="Calibri" panose="020F0502020204030204" pitchFamily="34" charset="0"/>
              <a:cs typeface="Calibri" panose="020F0502020204030204" pitchFamily="34" charset="0"/>
            </a:endParaRP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Inappropriate sexual behaviour / language</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Special educational needs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Schools staff have recently identified CYP as having emerging unmet social and emotional needs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Lateness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Absconding</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CYP has been / is in receipt of universal services / previous intervention</a:t>
            </a:r>
          </a:p>
        </p:txBody>
      </p:sp>
      <p:graphicFrame>
        <p:nvGraphicFramePr>
          <p:cNvPr id="6" name="Table 6">
            <a:extLst>
              <a:ext uri="{FF2B5EF4-FFF2-40B4-BE49-F238E27FC236}">
                <a16:creationId xmlns:a16="http://schemas.microsoft.com/office/drawing/2014/main" id="{90226E61-CC2C-40BC-AF44-0FEBAB2BE594}"/>
              </a:ext>
            </a:extLst>
          </p:cNvPr>
          <p:cNvGraphicFramePr>
            <a:graphicFrameLocks noGrp="1"/>
          </p:cNvGraphicFramePr>
          <p:nvPr>
            <p:extLst>
              <p:ext uri="{D42A27DB-BD31-4B8C-83A1-F6EECF244321}">
                <p14:modId xmlns:p14="http://schemas.microsoft.com/office/powerpoint/2010/main" val="1095998593"/>
              </p:ext>
            </p:extLst>
          </p:nvPr>
        </p:nvGraphicFramePr>
        <p:xfrm>
          <a:off x="209919" y="1392578"/>
          <a:ext cx="4655701" cy="1569720"/>
        </p:xfrm>
        <a:graphic>
          <a:graphicData uri="http://schemas.openxmlformats.org/drawingml/2006/table">
            <a:tbl>
              <a:tblPr firstRow="1" bandRow="1">
                <a:tableStyleId>{5940675A-B579-460E-94D1-54222C63F5DA}</a:tableStyleId>
              </a:tblPr>
              <a:tblGrid>
                <a:gridCol w="724091">
                  <a:extLst>
                    <a:ext uri="{9D8B030D-6E8A-4147-A177-3AD203B41FA5}">
                      <a16:colId xmlns:a16="http://schemas.microsoft.com/office/drawing/2014/main" val="1913387316"/>
                    </a:ext>
                  </a:extLst>
                </a:gridCol>
                <a:gridCol w="1370271">
                  <a:extLst>
                    <a:ext uri="{9D8B030D-6E8A-4147-A177-3AD203B41FA5}">
                      <a16:colId xmlns:a16="http://schemas.microsoft.com/office/drawing/2014/main" val="280369339"/>
                    </a:ext>
                  </a:extLst>
                </a:gridCol>
                <a:gridCol w="1178221">
                  <a:extLst>
                    <a:ext uri="{9D8B030D-6E8A-4147-A177-3AD203B41FA5}">
                      <a16:colId xmlns:a16="http://schemas.microsoft.com/office/drawing/2014/main" val="2415767225"/>
                    </a:ext>
                  </a:extLst>
                </a:gridCol>
                <a:gridCol w="1383118">
                  <a:extLst>
                    <a:ext uri="{9D8B030D-6E8A-4147-A177-3AD203B41FA5}">
                      <a16:colId xmlns:a16="http://schemas.microsoft.com/office/drawing/2014/main" val="1771101504"/>
                    </a:ext>
                  </a:extLst>
                </a:gridCol>
              </a:tblGrid>
              <a:tr h="370840">
                <a:tc>
                  <a:txBody>
                    <a:bodyPr/>
                    <a:lstStyle/>
                    <a:p>
                      <a:r>
                        <a:rPr lang="en-GB" sz="1200" b="1" dirty="0">
                          <a:latin typeface="Calibri" panose="020F0502020204030204" pitchFamily="34" charset="0"/>
                          <a:cs typeface="Calibri" panose="020F0502020204030204" pitchFamily="34" charset="0"/>
                        </a:rPr>
                        <a:t>CYP</a:t>
                      </a:r>
                    </a:p>
                  </a:txBody>
                  <a:tcPr>
                    <a:lnR w="12700" cap="flat" cmpd="sng" algn="ctr">
                      <a:noFill/>
                      <a:prstDash val="solid"/>
                      <a:round/>
                      <a:headEnd type="none" w="med" len="med"/>
                      <a:tailEnd type="none" w="med" len="med"/>
                    </a:lnR>
                    <a:solidFill>
                      <a:schemeClr val="bg1">
                        <a:lumMod val="95000"/>
                      </a:schemeClr>
                    </a:solidFill>
                  </a:tcPr>
                </a:tc>
                <a:tc>
                  <a:txBody>
                    <a:bodyPr/>
                    <a:lstStyle/>
                    <a:p>
                      <a:endParaRPr lang="en-GB" sz="1200" b="1"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solidFill>
                      <a:schemeClr val="bg1">
                        <a:lumMod val="95000"/>
                      </a:schemeClr>
                    </a:solidFill>
                  </a:tcPr>
                </a:tc>
                <a:tc>
                  <a:txBody>
                    <a:bodyPr/>
                    <a:lstStyle/>
                    <a:p>
                      <a:r>
                        <a:rPr lang="en-GB" sz="1200" b="1" dirty="0">
                          <a:latin typeface="Calibri" panose="020F0502020204030204" pitchFamily="34" charset="0"/>
                          <a:cs typeface="Calibri" panose="020F0502020204030204" pitchFamily="34" charset="0"/>
                        </a:rPr>
                        <a:t>DSP / Professional</a:t>
                      </a:r>
                    </a:p>
                  </a:txBody>
                  <a:tcPr>
                    <a:lnR w="12700" cap="flat" cmpd="sng" algn="ctr">
                      <a:noFill/>
                      <a:prstDash val="solid"/>
                      <a:round/>
                      <a:headEnd type="none" w="med" len="med"/>
                      <a:tailEnd type="none" w="med" len="med"/>
                    </a:lnR>
                    <a:solidFill>
                      <a:schemeClr val="bg1">
                        <a:lumMod val="95000"/>
                      </a:schemeClr>
                    </a:solidFill>
                  </a:tcPr>
                </a:tc>
                <a:tc>
                  <a:txBody>
                    <a:bodyPr/>
                    <a:lstStyle/>
                    <a:p>
                      <a:endParaRPr lang="en-GB" sz="1200" b="1"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2776072139"/>
                  </a:ext>
                </a:extLst>
              </a:tr>
              <a:tr h="370840">
                <a:tc>
                  <a:txBody>
                    <a:bodyPr/>
                    <a:lstStyle/>
                    <a:p>
                      <a:r>
                        <a:rPr lang="en-GB" sz="1200" b="1" dirty="0">
                          <a:latin typeface="Calibri" panose="020F0502020204030204" pitchFamily="34" charset="0"/>
                          <a:cs typeface="Calibri" panose="020F0502020204030204" pitchFamily="34" charset="0"/>
                        </a:rPr>
                        <a:t>Name</a:t>
                      </a:r>
                    </a:p>
                  </a:txBody>
                  <a:tcPr/>
                </a:tc>
                <a:tc>
                  <a:txBody>
                    <a:bodyPr/>
                    <a:lstStyle/>
                    <a:p>
                      <a:endParaRPr lang="en-GB" sz="1200" b="1" dirty="0">
                        <a:latin typeface="Calibri" panose="020F0502020204030204" pitchFamily="34" charset="0"/>
                        <a:cs typeface="Calibri" panose="020F0502020204030204" pitchFamily="34" charset="0"/>
                      </a:endParaRPr>
                    </a:p>
                  </a:txBody>
                  <a:tcPr/>
                </a:tc>
                <a:tc>
                  <a:txBody>
                    <a:bodyPr/>
                    <a:lstStyle/>
                    <a:p>
                      <a:r>
                        <a:rPr lang="en-GB" sz="1200" b="1" dirty="0">
                          <a:latin typeface="Calibri" panose="020F0502020204030204" pitchFamily="34" charset="0"/>
                          <a:cs typeface="Calibri" panose="020F0502020204030204" pitchFamily="34" charset="0"/>
                        </a:rPr>
                        <a:t>Name</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97516113"/>
                  </a:ext>
                </a:extLst>
              </a:tr>
              <a:tr h="370840">
                <a:tc>
                  <a:txBody>
                    <a:bodyPr/>
                    <a:lstStyle/>
                    <a:p>
                      <a:r>
                        <a:rPr lang="en-GB" sz="1200" b="1" dirty="0">
                          <a:latin typeface="Calibri" panose="020F0502020204030204" pitchFamily="34" charset="0"/>
                          <a:cs typeface="Calibri" panose="020F0502020204030204" pitchFamily="34" charset="0"/>
                        </a:rPr>
                        <a:t>DOB</a:t>
                      </a:r>
                    </a:p>
                  </a:txBody>
                  <a:tcPr/>
                </a:tc>
                <a:tc>
                  <a:txBody>
                    <a:bodyPr/>
                    <a:lstStyle/>
                    <a:p>
                      <a:endParaRPr lang="en-GB" sz="1200" b="1" dirty="0">
                        <a:latin typeface="Calibri" panose="020F0502020204030204" pitchFamily="34" charset="0"/>
                        <a:cs typeface="Calibri" panose="020F0502020204030204" pitchFamily="34" charset="0"/>
                      </a:endParaRPr>
                    </a:p>
                  </a:txBody>
                  <a:tcPr/>
                </a:tc>
                <a:tc>
                  <a:txBody>
                    <a:bodyPr/>
                    <a:lstStyle/>
                    <a:p>
                      <a:r>
                        <a:rPr lang="en-GB" sz="1200" b="1" dirty="0">
                          <a:latin typeface="Calibri" panose="020F0502020204030204" pitchFamily="34" charset="0"/>
                          <a:cs typeface="Calibri" panose="020F0502020204030204" pitchFamily="34" charset="0"/>
                        </a:rPr>
                        <a:t>Agency</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45264045"/>
                  </a:ext>
                </a:extLst>
              </a:tr>
              <a:tr h="370840">
                <a:tc>
                  <a:txBody>
                    <a:bodyPr/>
                    <a:lstStyle/>
                    <a:p>
                      <a:r>
                        <a:rPr lang="en-GB" sz="1200" b="1" dirty="0">
                          <a:latin typeface="Calibri" panose="020F0502020204030204" pitchFamily="34" charset="0"/>
                          <a:cs typeface="Calibri" panose="020F0502020204030204" pitchFamily="34" charset="0"/>
                        </a:rPr>
                        <a:t>Address</a:t>
                      </a:r>
                    </a:p>
                  </a:txBody>
                  <a:tcPr/>
                </a:tc>
                <a:tc>
                  <a:txBody>
                    <a:bodyPr/>
                    <a:lstStyle/>
                    <a:p>
                      <a:endParaRPr lang="en-GB" sz="1200" b="1" dirty="0">
                        <a:latin typeface="Calibri" panose="020F0502020204030204" pitchFamily="34" charset="0"/>
                        <a:cs typeface="Calibri" panose="020F0502020204030204" pitchFamily="34" charset="0"/>
                      </a:endParaRPr>
                    </a:p>
                  </a:txBody>
                  <a:tcPr/>
                </a:tc>
                <a:tc>
                  <a:txBody>
                    <a:bodyPr/>
                    <a:lstStyle/>
                    <a:p>
                      <a:r>
                        <a:rPr lang="en-GB" sz="1200" b="1" dirty="0">
                          <a:latin typeface="Calibri" panose="020F0502020204030204" pitchFamily="34" charset="0"/>
                          <a:cs typeface="Calibri" panose="020F0502020204030204" pitchFamily="34" charset="0"/>
                        </a:rPr>
                        <a:t>Contact Details</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8175655"/>
                  </a:ext>
                </a:extLst>
              </a:tr>
            </a:tbl>
          </a:graphicData>
        </a:graphic>
      </p:graphicFrame>
      <p:sp>
        <p:nvSpPr>
          <p:cNvPr id="14" name="TextBox 13">
            <a:extLst>
              <a:ext uri="{FF2B5EF4-FFF2-40B4-BE49-F238E27FC236}">
                <a16:creationId xmlns:a16="http://schemas.microsoft.com/office/drawing/2014/main" id="{963916A6-5FAB-495F-9BBE-9D65661DA406}"/>
              </a:ext>
            </a:extLst>
          </p:cNvPr>
          <p:cNvSpPr txBox="1"/>
          <p:nvPr/>
        </p:nvSpPr>
        <p:spPr>
          <a:xfrm>
            <a:off x="6500998" y="1392578"/>
            <a:ext cx="5247980" cy="4185761"/>
          </a:xfrm>
          <a:prstGeom prst="rect">
            <a:avLst/>
          </a:prstGeom>
          <a:noFill/>
        </p:spPr>
        <p:txBody>
          <a:bodyPr wrap="square">
            <a:spAutoFit/>
          </a:bodyPr>
          <a:lstStyle/>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History / current existence of parental mental health difficulties, substance misuse or domestic abuse but no impact on parenting capacity</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Sudden changes in behaviour</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Withdrawn</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Clingy</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Limited access to bathroom / hygiene facilities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Eating disorder</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Superficial self-harm</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Signs of physical neglect – hygiene, lack of health needs met</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Poor concentration</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Unsociable with peers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CLA placement breakdown</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Truancy/Disengaging with education</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May not be register with a schools / GP practice</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Stealing / low-level anti-social behaviour</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Aggressive / non-cooperative</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Isolated / lack of friends</a:t>
            </a:r>
          </a:p>
          <a:p>
            <a:pPr marL="285750" indent="-285750" fontAlgn="t">
              <a:buFont typeface="Wingdings" panose="05000000000000000000" pitchFamily="2" charset="2"/>
              <a:buChar char="q"/>
            </a:pPr>
            <a:r>
              <a:rPr lang="en-GB" sz="1400" dirty="0">
                <a:latin typeface="Calibri" panose="020F0502020204030204" pitchFamily="34" charset="0"/>
                <a:cs typeface="Calibri" panose="020F0502020204030204" pitchFamily="34" charset="0"/>
              </a:rPr>
              <a:t>Minimal parental contact / supervision</a:t>
            </a:r>
          </a:p>
        </p:txBody>
      </p:sp>
      <p:pic>
        <p:nvPicPr>
          <p:cNvPr id="8" name="Picture 7" descr="Families First Logo">
            <a:extLst>
              <a:ext uri="{FF2B5EF4-FFF2-40B4-BE49-F238E27FC236}">
                <a16:creationId xmlns:a16="http://schemas.microsoft.com/office/drawing/2014/main" id="{7E566C81-69D3-47BC-8674-6099E6B59B6D}"/>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9" name="Picture 8" descr="Hertfordshire safeguarding children partnership logo">
            <a:extLst>
              <a:ext uri="{FF2B5EF4-FFF2-40B4-BE49-F238E27FC236}">
                <a16:creationId xmlns:a16="http://schemas.microsoft.com/office/drawing/2014/main" id="{D48F5213-D94F-4E45-806B-1BD304DC085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86386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A281AB-E95D-45FF-A35B-5A48A2008905}"/>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1618135"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summary – low level indicators</a:t>
            </a: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2017085877"/>
              </p:ext>
            </p:extLst>
          </p:nvPr>
        </p:nvGraphicFramePr>
        <p:xfrm>
          <a:off x="209919" y="1574799"/>
          <a:ext cx="11618134" cy="4059984"/>
        </p:xfrm>
        <a:graphic>
          <a:graphicData uri="http://schemas.openxmlformats.org/drawingml/2006/table">
            <a:tbl>
              <a:tblPr firstRow="1" bandRow="1">
                <a:tableStyleId>{5940675A-B579-460E-94D1-54222C63F5DA}</a:tableStyleId>
              </a:tblPr>
              <a:tblGrid>
                <a:gridCol w="11618134">
                  <a:extLst>
                    <a:ext uri="{9D8B030D-6E8A-4147-A177-3AD203B41FA5}">
                      <a16:colId xmlns:a16="http://schemas.microsoft.com/office/drawing/2014/main" val="4214224588"/>
                    </a:ext>
                  </a:extLst>
                </a:gridCol>
              </a:tblGrid>
              <a:tr h="665362">
                <a:tc>
                  <a:txBody>
                    <a:bodyPr/>
                    <a:lstStyle/>
                    <a:p>
                      <a:r>
                        <a:rPr lang="en-GB" sz="1600" b="1" dirty="0">
                          <a:latin typeface="Calibri" panose="020F0502020204030204" pitchFamily="34" charset="0"/>
                          <a:cs typeface="Calibri" panose="020F0502020204030204" pitchFamily="34" charset="0"/>
                        </a:rPr>
                        <a:t>Number of Low Level Indicators:</a:t>
                      </a:r>
                    </a:p>
                  </a:txBody>
                  <a:tcPr/>
                </a:tc>
                <a:extLst>
                  <a:ext uri="{0D108BD9-81ED-4DB2-BD59-A6C34878D82A}">
                    <a16:rowId xmlns:a16="http://schemas.microsoft.com/office/drawing/2014/main" val="866851439"/>
                  </a:ext>
                </a:extLst>
              </a:tr>
              <a:tr h="386081">
                <a:tc>
                  <a:txBody>
                    <a:bodyPr/>
                    <a:lstStyle/>
                    <a:p>
                      <a:r>
                        <a:rPr lang="en-GB" sz="1600" dirty="0">
                          <a:latin typeface="Calibri" panose="020F0502020204030204" pitchFamily="34" charset="0"/>
                          <a:cs typeface="Calibri" panose="020F0502020204030204" pitchFamily="34" charset="0"/>
                        </a:rPr>
                        <a:t>Supporting Evidence (including whether historic or current):</a:t>
                      </a:r>
                    </a:p>
                  </a:txBody>
                  <a:tcPr/>
                </a:tc>
                <a:extLst>
                  <a:ext uri="{0D108BD9-81ED-4DB2-BD59-A6C34878D82A}">
                    <a16:rowId xmlns:a16="http://schemas.microsoft.com/office/drawing/2014/main" val="2259756011"/>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600" dirty="0">
                          <a:latin typeface="Calibri" panose="020F0502020204030204" pitchFamily="34" charset="0"/>
                          <a:cs typeface="Calibri" panose="020F0502020204030204" pitchFamily="34" charset="0"/>
                        </a:rPr>
                        <a:t>Voice of the Child / Young Person:</a:t>
                      </a: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bl>
          </a:graphicData>
        </a:graphic>
      </p:graphicFrame>
      <p:pic>
        <p:nvPicPr>
          <p:cNvPr id="6" name="Picture 5" descr="Families First Logo">
            <a:extLst>
              <a:ext uri="{FF2B5EF4-FFF2-40B4-BE49-F238E27FC236}">
                <a16:creationId xmlns:a16="http://schemas.microsoft.com/office/drawing/2014/main" id="{5CFD9BDF-F7A6-473C-9332-492E78E74436}"/>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2A65C719-DC79-4B48-AF51-4B2710C1595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2659576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DDAAE2-05D9-4069-8CF1-AB156363D8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1618134"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medium Level Indicators</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20" y="1491376"/>
            <a:ext cx="5481085" cy="4832092"/>
          </a:xfrm>
          <a:prstGeom prst="rect">
            <a:avLst/>
          </a:prstGeom>
          <a:noFill/>
        </p:spPr>
        <p:txBody>
          <a:bodyPr wrap="square" numCol="1">
            <a:spAutoFit/>
          </a:bodyPr>
          <a:lstStyle/>
          <a:p>
            <a:pPr marL="0" indent="0" fontAlgn="t">
              <a:buNone/>
            </a:pPr>
            <a:r>
              <a:rPr lang="en-GB" sz="1400" b="1" dirty="0">
                <a:latin typeface="Calibri" panose="020F0502020204030204" pitchFamily="34" charset="0"/>
                <a:cs typeface="Calibri" panose="020F0502020204030204" pitchFamily="34" charset="0"/>
              </a:rPr>
              <a:t>Feelings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Depression/feelings of hopelessness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Self assurance/confidence that is not expected of age of child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Frightened/scared </a:t>
            </a:r>
          </a:p>
          <a:p>
            <a:pPr marL="285750" indent="-285750">
              <a:buFont typeface="Wingdings" panose="05000000000000000000" pitchFamily="2" charset="2"/>
              <a:buChar char="q"/>
            </a:pPr>
            <a:endParaRPr lang="en-GB" sz="1400"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Actions &amp; Behaviours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Threats against the individual or their family members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CLA child/does not have support network</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Getting in to cars with unknown adults (over age of 18)</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Overtly sexualised dressing</a:t>
            </a:r>
            <a:r>
              <a:rPr lang="en-GB" sz="1400" dirty="0">
                <a:solidFill>
                  <a:srgbClr val="FF0000"/>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Breakdown of residential placement due to behaviour</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Association with other people at risk of CSE or who are being sexually exploited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Reduced contact with family, friends and other support networks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Expressing aggressive or intimidating views towards other groups or children/young people*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Aggressive</a:t>
            </a:r>
            <a:r>
              <a:rPr lang="en-GB" sz="1400" dirty="0">
                <a:solidFill>
                  <a:srgbClr val="FF0000"/>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Eating disorder</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Bed wetting (if age appropriate)</a:t>
            </a:r>
            <a:r>
              <a:rPr lang="en-GB" sz="1400" dirty="0">
                <a:solidFill>
                  <a:srgbClr val="FF0000"/>
                </a:solidFill>
                <a:latin typeface="Calibri" panose="020F0502020204030204" pitchFamily="34" charset="0"/>
                <a:cs typeface="Calibri" panose="020F0502020204030204" pitchFamily="34" charset="0"/>
              </a:rPr>
              <a:t>*</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Taking risks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Soils clothes (if age appropriate)</a:t>
            </a:r>
            <a:r>
              <a:rPr lang="en-GB" sz="1400" dirty="0">
                <a:solidFill>
                  <a:srgbClr val="FF0000"/>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Missing school</a:t>
            </a:r>
          </a:p>
        </p:txBody>
      </p:sp>
      <p:sp>
        <p:nvSpPr>
          <p:cNvPr id="14" name="TextBox 13">
            <a:extLst>
              <a:ext uri="{FF2B5EF4-FFF2-40B4-BE49-F238E27FC236}">
                <a16:creationId xmlns:a16="http://schemas.microsoft.com/office/drawing/2014/main" id="{963916A6-5FAB-495F-9BBE-9D65661DA406}"/>
              </a:ext>
            </a:extLst>
          </p:cNvPr>
          <p:cNvSpPr txBox="1"/>
          <p:nvPr/>
        </p:nvSpPr>
        <p:spPr>
          <a:xfrm>
            <a:off x="6500996" y="1499175"/>
            <a:ext cx="5247980" cy="4616648"/>
          </a:xfrm>
          <a:prstGeom prst="rect">
            <a:avLst/>
          </a:prstGeom>
          <a:noFill/>
        </p:spPr>
        <p:txBody>
          <a:bodyPr wrap="square">
            <a:spAutoFit/>
          </a:bodyPr>
          <a:lstStyle/>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Thoughts about suicide (but no evidence of planning)</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Living apart from their family, often in unregulated private foster care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Isn’t sure which country or town they are in*</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 unable or reluctant to give details of accommodation or personal details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Might not be registered with a GP or school*</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 seen in inappropriate places at certain times of the day</a:t>
            </a:r>
            <a:r>
              <a:rPr lang="en-GB" sz="1400" dirty="0">
                <a:solidFill>
                  <a:srgbClr val="FF0000"/>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Gives prepared story which is very similar to other children's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Fear/threats of being handed over to authorities</a:t>
            </a: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Child with special educational needs, mental health problems or disabilities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Child who is emotionally vulnerable e.g. experiencing problems at home, absent/busy parents or bereavement</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Others trying to distract you from your enquiries*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Imposed work conditions (if older student with part time work)*</a:t>
            </a: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Afraid to talk to persons in authority*</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Missing from education</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Sexting</a:t>
            </a:r>
            <a:r>
              <a:rPr lang="en-GB" sz="1400" dirty="0">
                <a:solidFill>
                  <a:srgbClr val="FF0000"/>
                </a:solidFill>
                <a:latin typeface="Calibri" panose="020F0502020204030204" pitchFamily="34" charset="0"/>
                <a:cs typeface="Calibri" panose="020F0502020204030204" pitchFamily="34" charset="0"/>
              </a:rPr>
              <a:t>*</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Risk of sexually transmitted infection/pregnant</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Change of appearance e.g. clothes/language</a:t>
            </a:r>
            <a:endParaRPr lang="en-GB"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194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58817A5-6DC6-42B7-9DF3-22664A2F35D7}"/>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1618134"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medium Level Indicators (cont.)</a:t>
            </a:r>
          </a:p>
        </p:txBody>
      </p:sp>
      <p:sp>
        <p:nvSpPr>
          <p:cNvPr id="14" name="TextBox 13">
            <a:extLst>
              <a:ext uri="{FF2B5EF4-FFF2-40B4-BE49-F238E27FC236}">
                <a16:creationId xmlns:a16="http://schemas.microsoft.com/office/drawing/2014/main" id="{963916A6-5FAB-495F-9BBE-9D65661DA406}"/>
              </a:ext>
            </a:extLst>
          </p:cNvPr>
          <p:cNvSpPr txBox="1"/>
          <p:nvPr/>
        </p:nvSpPr>
        <p:spPr>
          <a:xfrm>
            <a:off x="209919" y="1382217"/>
            <a:ext cx="5247980" cy="4616648"/>
          </a:xfrm>
          <a:prstGeom prst="rect">
            <a:avLst/>
          </a:prstGeom>
          <a:noFill/>
        </p:spPr>
        <p:txBody>
          <a:bodyPr wrap="square">
            <a:spAutoFit/>
          </a:bodyPr>
          <a:lstStyle/>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Change of appearance e.g. clothes/language</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Under age marriage</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Exhibiting maturity that is not expected of age of child</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New nickname*</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Graffiti style tags on possessions*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Accompanied by an adult who is not legal guardian, no parental/carer support</a:t>
            </a: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Psychological trauma or numbing</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Cultural and language barriers</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School staff have had ongoing concerns about child/young person as having targeted unmet emotional and social needs that DSP has escalated to early help and/or sought advice from the consultation hub</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Child/ young person and sibling have had/are currently being supported by Families First assessment or have been in receipt of targeted /intensive support previously.</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Non engagement with previous intervention offered</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Current existence of parental mental health difficulties, substance misuse or domestic abuse but parents/carers access support</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Previous incidents of risk taking behaviour, including online activities</a:t>
            </a:r>
            <a:endParaRPr lang="en-GB" sz="1400" dirty="0">
              <a:solidFill>
                <a:prstClr val="black"/>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B1156A7C-C2C2-41F2-8284-773F0447ABB2}"/>
              </a:ext>
            </a:extLst>
          </p:cNvPr>
          <p:cNvSpPr txBox="1"/>
          <p:nvPr/>
        </p:nvSpPr>
        <p:spPr>
          <a:xfrm>
            <a:off x="6316552" y="1382217"/>
            <a:ext cx="5247980" cy="1508105"/>
          </a:xfrm>
          <a:prstGeom prst="rect">
            <a:avLst/>
          </a:prstGeom>
          <a:noFill/>
        </p:spPr>
        <p:txBody>
          <a:bodyPr wrap="square">
            <a:spAutoFit/>
          </a:bodyPr>
          <a:lstStyle/>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Being scared when entering certain areas*</a:t>
            </a: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solidFill>
                  <a:prstClr val="black"/>
                </a:solidFill>
                <a:latin typeface="Calibri" panose="020F0502020204030204" pitchFamily="34" charset="0"/>
                <a:cs typeface="Calibri" panose="020F0502020204030204" pitchFamily="34" charset="0"/>
              </a:rPr>
              <a:t>P</a:t>
            </a:r>
            <a:r>
              <a:rPr lang="en-GB" sz="1400" dirty="0">
                <a:solidFill>
                  <a:srgbClr val="000000"/>
                </a:solidFill>
                <a:latin typeface="Calibri" panose="020F0502020204030204" pitchFamily="34" charset="0"/>
                <a:cs typeface="Calibri" panose="020F0502020204030204" pitchFamily="34" charset="0"/>
              </a:rPr>
              <a:t>ossession of hotel keys/cards or keys to unknown premises </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Possesses unaccounted money and goods</a:t>
            </a:r>
          </a:p>
          <a:p>
            <a:pPr marL="285750" indent="-285750">
              <a:buFont typeface="Wingdings" panose="05000000000000000000" pitchFamily="2" charset="2"/>
              <a:buChar char="q"/>
            </a:pPr>
            <a:r>
              <a:rPr lang="en-GB" sz="1400" dirty="0">
                <a:solidFill>
                  <a:srgbClr val="000000"/>
                </a:solidFill>
                <a:latin typeface="Calibri" panose="020F0502020204030204" pitchFamily="34" charset="0"/>
                <a:cs typeface="Calibri" panose="020F0502020204030204" pitchFamily="34" charset="0"/>
              </a:rPr>
              <a:t>FGM – Female Genital Mutilation***</a:t>
            </a:r>
          </a:p>
          <a:p>
            <a:r>
              <a:rPr lang="en-GB" sz="1200" i="1" dirty="0">
                <a:latin typeface="Calibri" panose="020F0502020204030204" pitchFamily="34" charset="0"/>
                <a:cs typeface="Calibri" panose="020F0502020204030204" pitchFamily="34" charset="0"/>
              </a:rPr>
              <a:t>(***please note, this indicator is included to consider the wider risk to the child of CSE however, clearly any known cases of FGM should be reported to Children’s Services and Police in line with the Mandatory Reporting Duty for teachers)</a:t>
            </a:r>
          </a:p>
        </p:txBody>
      </p:sp>
      <p:pic>
        <p:nvPicPr>
          <p:cNvPr id="8" name="Picture 7" descr="Families First Logo">
            <a:extLst>
              <a:ext uri="{FF2B5EF4-FFF2-40B4-BE49-F238E27FC236}">
                <a16:creationId xmlns:a16="http://schemas.microsoft.com/office/drawing/2014/main" id="{042CEAAA-4E58-437B-A693-D2C462402C3D}"/>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9" name="Picture 8" descr="Hertfordshire safeguarding children partnership logo">
            <a:extLst>
              <a:ext uri="{FF2B5EF4-FFF2-40B4-BE49-F238E27FC236}">
                <a16:creationId xmlns:a16="http://schemas.microsoft.com/office/drawing/2014/main" id="{0E8BAAFD-8539-4C8E-BA12-829F3247E67D}"/>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4049595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E3B6BA-6487-497C-BC78-B18A8BB1A66D}"/>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1618135"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summary – Medium level indicators</a:t>
            </a: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2470564500"/>
              </p:ext>
            </p:extLst>
          </p:nvPr>
        </p:nvGraphicFramePr>
        <p:xfrm>
          <a:off x="209919" y="1574799"/>
          <a:ext cx="11618134" cy="4059984"/>
        </p:xfrm>
        <a:graphic>
          <a:graphicData uri="http://schemas.openxmlformats.org/drawingml/2006/table">
            <a:tbl>
              <a:tblPr firstRow="1" bandRow="1">
                <a:tableStyleId>{5940675A-B579-460E-94D1-54222C63F5DA}</a:tableStyleId>
              </a:tblPr>
              <a:tblGrid>
                <a:gridCol w="11618134">
                  <a:extLst>
                    <a:ext uri="{9D8B030D-6E8A-4147-A177-3AD203B41FA5}">
                      <a16:colId xmlns:a16="http://schemas.microsoft.com/office/drawing/2014/main" val="4214224588"/>
                    </a:ext>
                  </a:extLst>
                </a:gridCol>
              </a:tblGrid>
              <a:tr h="665362">
                <a:tc>
                  <a:txBody>
                    <a:bodyPr/>
                    <a:lstStyle/>
                    <a:p>
                      <a:r>
                        <a:rPr lang="en-GB" sz="1600" b="1" dirty="0">
                          <a:latin typeface="Calibri" panose="020F0502020204030204" pitchFamily="34" charset="0"/>
                          <a:cs typeface="Calibri" panose="020F0502020204030204" pitchFamily="34" charset="0"/>
                        </a:rPr>
                        <a:t>Number of Medium Level Indicators:</a:t>
                      </a:r>
                    </a:p>
                  </a:txBody>
                  <a:tcPr/>
                </a:tc>
                <a:extLst>
                  <a:ext uri="{0D108BD9-81ED-4DB2-BD59-A6C34878D82A}">
                    <a16:rowId xmlns:a16="http://schemas.microsoft.com/office/drawing/2014/main" val="866851439"/>
                  </a:ext>
                </a:extLst>
              </a:tr>
              <a:tr h="386081">
                <a:tc>
                  <a:txBody>
                    <a:bodyPr/>
                    <a:lstStyle/>
                    <a:p>
                      <a:r>
                        <a:rPr lang="en-GB" sz="1600" dirty="0">
                          <a:latin typeface="Calibri" panose="020F0502020204030204" pitchFamily="34" charset="0"/>
                          <a:cs typeface="Calibri" panose="020F0502020204030204" pitchFamily="34" charset="0"/>
                        </a:rPr>
                        <a:t>Supporting Evidence (including whether historic or current):</a:t>
                      </a:r>
                    </a:p>
                  </a:txBody>
                  <a:tcPr/>
                </a:tc>
                <a:extLst>
                  <a:ext uri="{0D108BD9-81ED-4DB2-BD59-A6C34878D82A}">
                    <a16:rowId xmlns:a16="http://schemas.microsoft.com/office/drawing/2014/main" val="2259756011"/>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600" dirty="0">
                          <a:latin typeface="Calibri" panose="020F0502020204030204" pitchFamily="34" charset="0"/>
                          <a:cs typeface="Calibri" panose="020F0502020204030204" pitchFamily="34" charset="0"/>
                        </a:rPr>
                        <a:t>Voice of the Child / Young Person:</a:t>
                      </a: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bl>
          </a:graphicData>
        </a:graphic>
      </p:graphicFrame>
      <p:pic>
        <p:nvPicPr>
          <p:cNvPr id="6" name="Picture 5" descr="Families First Logo">
            <a:extLst>
              <a:ext uri="{FF2B5EF4-FFF2-40B4-BE49-F238E27FC236}">
                <a16:creationId xmlns:a16="http://schemas.microsoft.com/office/drawing/2014/main" id="{DA8F09B7-F824-4ADE-9C68-608EBAE8E7DB}"/>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B10B8694-3DDE-49B5-ADD3-1E536C7D90D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3182400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22263D1-C634-4884-9CDF-21448334AB78}"/>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1539057"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high Level Indicators (CSE)</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20" y="1513572"/>
            <a:ext cx="5481085" cy="4678204"/>
          </a:xfrm>
          <a:prstGeom prst="rect">
            <a:avLst/>
          </a:prstGeom>
          <a:noFill/>
        </p:spPr>
        <p:txBody>
          <a:bodyPr wrap="square" numCol="1">
            <a:spAutoFit/>
          </a:bodyPr>
          <a:lstStyle/>
          <a:p>
            <a:pPr marL="0" indent="0" fontAlgn="t">
              <a:buNone/>
            </a:pPr>
            <a:r>
              <a:rPr lang="en-GB" b="1" dirty="0">
                <a:solidFill>
                  <a:srgbClr val="CC0033"/>
                </a:solidFill>
                <a:latin typeface="Calibri" panose="020F0502020204030204" pitchFamily="34" charset="0"/>
                <a:cs typeface="Calibri" panose="020F0502020204030204" pitchFamily="34" charset="0"/>
              </a:rPr>
              <a:t>SEXUAL EXPLOITATION</a:t>
            </a: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Feelings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Denial</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Self blame/hatred</a:t>
            </a:r>
            <a:r>
              <a:rPr lang="en-GB" sz="1400" dirty="0">
                <a:solidFill>
                  <a:srgbClr val="FF0000"/>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Apathy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Anger/irritability/depression</a:t>
            </a:r>
          </a:p>
          <a:p>
            <a:pPr marL="285750" indent="-285750">
              <a:buFont typeface="Wingdings" panose="05000000000000000000" pitchFamily="2" charset="2"/>
              <a:buChar char="q"/>
            </a:pPr>
            <a:endParaRPr lang="en-GB" sz="1400"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Actions &amp; Behaviours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Child under 13 engaging in sexual activity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Pattern of homelessness and staying with an adult believed to be sexually exploiting them</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Child under 16 meeting different adults and exchanging or selling sexual activity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Being taken to clubs and hotels by adults and engaging in sexual activity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Disclosure of serious sexual assault and then withdrawal of statement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Sexting that has met a criminal threshold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Emotional/mental health concerns that increase vulnerability to exploitation </a:t>
            </a:r>
            <a:r>
              <a:rPr lang="en-GB" sz="1400" i="1" dirty="0">
                <a:latin typeface="Calibri" panose="020F0502020204030204" pitchFamily="34" charset="0"/>
                <a:cs typeface="Calibri" panose="020F0502020204030204" pitchFamily="34" charset="0"/>
              </a:rPr>
              <a:t>(Please provide evidence of implication/relevance of this) </a:t>
            </a:r>
          </a:p>
        </p:txBody>
      </p:sp>
      <p:sp>
        <p:nvSpPr>
          <p:cNvPr id="14" name="TextBox 13">
            <a:extLst>
              <a:ext uri="{FF2B5EF4-FFF2-40B4-BE49-F238E27FC236}">
                <a16:creationId xmlns:a16="http://schemas.microsoft.com/office/drawing/2014/main" id="{963916A6-5FAB-495F-9BBE-9D65661DA406}"/>
              </a:ext>
            </a:extLst>
          </p:cNvPr>
          <p:cNvSpPr txBox="1"/>
          <p:nvPr/>
        </p:nvSpPr>
        <p:spPr>
          <a:xfrm>
            <a:off x="6500996" y="1499175"/>
            <a:ext cx="5247980" cy="4185761"/>
          </a:xfrm>
          <a:prstGeom prst="rect">
            <a:avLst/>
          </a:prstGeom>
          <a:noFill/>
        </p:spPr>
        <p:txBody>
          <a:bodyPr wrap="square">
            <a:spAutoFit/>
          </a:bodyPr>
          <a:lstStyle/>
          <a:p>
            <a:pPr marL="285750" indent="-285750">
              <a:spcBef>
                <a:spcPts val="0"/>
              </a:spcBef>
              <a:buFont typeface="Wingdings" panose="05000000000000000000" pitchFamily="2" charset="2"/>
              <a:buChar char="q"/>
              <a:defRPr/>
            </a:pPr>
            <a:r>
              <a:rPr lang="en-GB" sz="1400" dirty="0">
                <a:latin typeface="Calibri" panose="020F0502020204030204" pitchFamily="34" charset="0"/>
                <a:cs typeface="Calibri" panose="020F0502020204030204" pitchFamily="34" charset="0"/>
              </a:rPr>
              <a:t>Learning Disability that increase vulnerability to exploitation </a:t>
            </a:r>
            <a:r>
              <a:rPr lang="en-GB" sz="1400" i="1" dirty="0">
                <a:latin typeface="Calibri" panose="020F0502020204030204" pitchFamily="34" charset="0"/>
                <a:cs typeface="Calibri" panose="020F0502020204030204" pitchFamily="34" charset="0"/>
              </a:rPr>
              <a:t>(Please provide evidence of implication/relevance of this) </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Associating with known CSE adults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Being groomed on the internet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Clipping i.e. offering to have sex for money or other payments and then running before the sex takes place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Disclosure of a physical assault with no substantiating evidence to warrant a S47 (Child Protection) enquiry then withdrawing complaint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Being involved in CSE through being seen in hotspots i.e. known houses or recruiting grounds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Having an older boyfriend/girlfriend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Non-school attendance or excluded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Staying out overnight with no explanation</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Unaccounted money or goods including mobile phones, drugs or alcohol</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Presence of sexually transmitted disease/pregnancy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Self-harming that requires hospital treatment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Repeat offending</a:t>
            </a:r>
          </a:p>
        </p:txBody>
      </p:sp>
      <p:pic>
        <p:nvPicPr>
          <p:cNvPr id="7" name="Picture 6" descr="Families First Logo">
            <a:extLst>
              <a:ext uri="{FF2B5EF4-FFF2-40B4-BE49-F238E27FC236}">
                <a16:creationId xmlns:a16="http://schemas.microsoft.com/office/drawing/2014/main" id="{D20D891B-BD0D-419A-AE15-99171C689DD8}"/>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8" name="Picture 7" descr="Hertfordshire safeguarding children partnership logo">
            <a:extLst>
              <a:ext uri="{FF2B5EF4-FFF2-40B4-BE49-F238E27FC236}">
                <a16:creationId xmlns:a16="http://schemas.microsoft.com/office/drawing/2014/main" id="{88FAA50C-DFE3-4A0D-953D-2D1F7B80C20E}"/>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27885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EF0411-A853-4175-998B-ABF46347B333}"/>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1618134"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high Level Indicators (Cont.)</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20" y="1513572"/>
            <a:ext cx="5481085" cy="4247317"/>
          </a:xfrm>
          <a:prstGeom prst="rect">
            <a:avLst/>
          </a:prstGeom>
          <a:noFill/>
        </p:spPr>
        <p:txBody>
          <a:bodyPr wrap="square" numCol="1">
            <a:spAutoFit/>
          </a:bodyPr>
          <a:lstStyle/>
          <a:p>
            <a:r>
              <a:rPr lang="en-GB" b="1" dirty="0">
                <a:solidFill>
                  <a:srgbClr val="CC0033"/>
                </a:solidFill>
                <a:latin typeface="Calibri" panose="020F0502020204030204" pitchFamily="34" charset="0"/>
                <a:cs typeface="Calibri" panose="020F0502020204030204" pitchFamily="34" charset="0"/>
              </a:rPr>
              <a:t>SEXUAL EXPLOITATION</a:t>
            </a:r>
          </a:p>
          <a:p>
            <a:pPr marL="285750" indent="-285750">
              <a:buFont typeface="Wingdings" panose="05000000000000000000" pitchFamily="2" charset="2"/>
              <a:buChar char="q"/>
            </a:pPr>
            <a:endParaRPr lang="en-GB" sz="1400" dirty="0">
              <a:solidFill>
                <a:prstClr val="black"/>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Gang member or association with gangs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Experimenting with drugs or alcohol</a:t>
            </a:r>
          </a:p>
          <a:p>
            <a:pPr marL="285750" indent="-285750">
              <a:buFont typeface="Wingdings" panose="05000000000000000000" pitchFamily="2" charset="2"/>
              <a:buChar char="q"/>
            </a:pPr>
            <a:r>
              <a:rPr lang="en-GB" sz="1400" dirty="0">
                <a:solidFill>
                  <a:prstClr val="black"/>
                </a:solidFill>
                <a:latin typeface="Calibri" panose="020F0502020204030204" pitchFamily="34" charset="0"/>
                <a:cs typeface="Calibri" panose="020F0502020204030204" pitchFamily="34" charset="0"/>
              </a:rPr>
              <a:t>School staff have reported concerns regarding child/young person as having serious unmet social and emotional needs that have been escalated to Child Protection (regardless if threshold was met)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Regularly coming home late or going missing from home/placement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Sexualised risk taking including on the internet</a:t>
            </a:r>
          </a:p>
          <a:p>
            <a:pPr marL="285750" indent="-285750">
              <a:buFont typeface="Wingdings" panose="05000000000000000000" pitchFamily="2" charset="2"/>
              <a:buChar char="q"/>
              <a:defRPr/>
            </a:pPr>
            <a:r>
              <a:rPr lang="en-GB" sz="1400" dirty="0">
                <a:latin typeface="Calibri" panose="020F0502020204030204" pitchFamily="34" charset="0"/>
                <a:cs typeface="Calibri" panose="020F0502020204030204" pitchFamily="34" charset="0"/>
              </a:rPr>
              <a:t>Child/young person (or sibling) has been subject to CIN/CP plans previously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Current existence of parental mental health difficulties, substance misuse or domestic abuse that parents/carers are not willing to access support for and this is impacting upon parenting capacity.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Siblings involved in CSE/known to be vulnerable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Excess internet usage/repeated incidence's of getting into trouble on line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At risk of/vulnerable to radicalisation </a:t>
            </a:r>
            <a:r>
              <a:rPr lang="en-GB" sz="1400" i="1" dirty="0">
                <a:latin typeface="Calibri" panose="020F0502020204030204" pitchFamily="34" charset="0"/>
                <a:cs typeface="Calibri" panose="020F0502020204030204" pitchFamily="34" charset="0"/>
              </a:rPr>
              <a:t>(if ticking this, please consider contacting PREVENT team – see details in ‘Pathway guidance’)</a:t>
            </a:r>
          </a:p>
        </p:txBody>
      </p:sp>
      <p:pic>
        <p:nvPicPr>
          <p:cNvPr id="6" name="Picture 5" descr="Families First Logo">
            <a:extLst>
              <a:ext uri="{FF2B5EF4-FFF2-40B4-BE49-F238E27FC236}">
                <a16:creationId xmlns:a16="http://schemas.microsoft.com/office/drawing/2014/main" id="{A3F770D6-FF63-424E-B705-411D0F6B71CE}"/>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33AAE30D-5913-4BF7-920F-DF65FA55CF0C}"/>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3106238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78C5EC-3FA4-48CD-9663-1F766CE091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1618135"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summary – HIGH level indicators (CSE)</a:t>
            </a: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3473059146"/>
              </p:ext>
            </p:extLst>
          </p:nvPr>
        </p:nvGraphicFramePr>
        <p:xfrm>
          <a:off x="209919" y="1574799"/>
          <a:ext cx="11618134" cy="4059984"/>
        </p:xfrm>
        <a:graphic>
          <a:graphicData uri="http://schemas.openxmlformats.org/drawingml/2006/table">
            <a:tbl>
              <a:tblPr firstRow="1" bandRow="1">
                <a:tableStyleId>{5940675A-B579-460E-94D1-54222C63F5DA}</a:tableStyleId>
              </a:tblPr>
              <a:tblGrid>
                <a:gridCol w="11618134">
                  <a:extLst>
                    <a:ext uri="{9D8B030D-6E8A-4147-A177-3AD203B41FA5}">
                      <a16:colId xmlns:a16="http://schemas.microsoft.com/office/drawing/2014/main" val="4214224588"/>
                    </a:ext>
                  </a:extLst>
                </a:gridCol>
              </a:tblGrid>
              <a:tr h="665362">
                <a:tc>
                  <a:txBody>
                    <a:bodyPr/>
                    <a:lstStyle/>
                    <a:p>
                      <a:r>
                        <a:rPr lang="en-GB" sz="1600" b="1" dirty="0">
                          <a:solidFill>
                            <a:srgbClr val="CC0033"/>
                          </a:solidFill>
                          <a:latin typeface="Calibri" panose="020F0502020204030204" pitchFamily="34" charset="0"/>
                          <a:cs typeface="Calibri" panose="020F0502020204030204" pitchFamily="34" charset="0"/>
                        </a:rPr>
                        <a:t>SEXUAL EXPLOITATION</a:t>
                      </a:r>
                    </a:p>
                    <a:p>
                      <a:r>
                        <a:rPr lang="en-GB" sz="1600" b="1" dirty="0">
                          <a:latin typeface="Calibri" panose="020F0502020204030204" pitchFamily="34" charset="0"/>
                          <a:cs typeface="Calibri" panose="020F0502020204030204" pitchFamily="34" charset="0"/>
                        </a:rPr>
                        <a:t>Number of High Level Indicators:</a:t>
                      </a:r>
                    </a:p>
                  </a:txBody>
                  <a:tcPr/>
                </a:tc>
                <a:extLst>
                  <a:ext uri="{0D108BD9-81ED-4DB2-BD59-A6C34878D82A}">
                    <a16:rowId xmlns:a16="http://schemas.microsoft.com/office/drawing/2014/main" val="866851439"/>
                  </a:ext>
                </a:extLst>
              </a:tr>
              <a:tr h="386081">
                <a:tc>
                  <a:txBody>
                    <a:bodyPr/>
                    <a:lstStyle/>
                    <a:p>
                      <a:r>
                        <a:rPr lang="en-GB" sz="1600" dirty="0">
                          <a:latin typeface="Calibri" panose="020F0502020204030204" pitchFamily="34" charset="0"/>
                          <a:cs typeface="Calibri" panose="020F0502020204030204" pitchFamily="34" charset="0"/>
                        </a:rPr>
                        <a:t>Supporting Evidence (including whether historic or current):</a:t>
                      </a:r>
                    </a:p>
                  </a:txBody>
                  <a:tcPr/>
                </a:tc>
                <a:extLst>
                  <a:ext uri="{0D108BD9-81ED-4DB2-BD59-A6C34878D82A}">
                    <a16:rowId xmlns:a16="http://schemas.microsoft.com/office/drawing/2014/main" val="2259756011"/>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600" dirty="0">
                          <a:latin typeface="Calibri" panose="020F0502020204030204" pitchFamily="34" charset="0"/>
                          <a:cs typeface="Calibri" panose="020F0502020204030204" pitchFamily="34" charset="0"/>
                        </a:rPr>
                        <a:t>Voice of the Child / Young Person:</a:t>
                      </a: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bl>
          </a:graphicData>
        </a:graphic>
      </p:graphicFrame>
      <p:pic>
        <p:nvPicPr>
          <p:cNvPr id="6" name="Picture 5" descr="Families First Logo">
            <a:extLst>
              <a:ext uri="{FF2B5EF4-FFF2-40B4-BE49-F238E27FC236}">
                <a16:creationId xmlns:a16="http://schemas.microsoft.com/office/drawing/2014/main" id="{F49E3309-6F81-444C-9E83-FEAC99CAB205}"/>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6367698A-5D95-409F-97EE-4DE62BBEFE93}"/>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3462415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2CAD86-FF42-473C-811E-F7E26B269B9D}"/>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1539057"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high Level Indicators (CCE)</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20" y="1513572"/>
            <a:ext cx="5481085" cy="4893647"/>
          </a:xfrm>
          <a:prstGeom prst="rect">
            <a:avLst/>
          </a:prstGeom>
          <a:noFill/>
        </p:spPr>
        <p:txBody>
          <a:bodyPr wrap="square" numCol="1">
            <a:spAutoFit/>
          </a:bodyPr>
          <a:lstStyle/>
          <a:p>
            <a:pPr marL="0" indent="0" fontAlgn="t">
              <a:buNone/>
            </a:pPr>
            <a:r>
              <a:rPr lang="en-GB" b="1" dirty="0">
                <a:solidFill>
                  <a:srgbClr val="CC0033"/>
                </a:solidFill>
                <a:latin typeface="Calibri" panose="020F0502020204030204" pitchFamily="34" charset="0"/>
                <a:cs typeface="Calibri" panose="020F0502020204030204" pitchFamily="34" charset="0"/>
              </a:rPr>
              <a:t>CRIMINAL EXPLOITATION</a:t>
            </a:r>
          </a:p>
          <a:p>
            <a:pPr marL="0" indent="0" fontAlgn="t">
              <a:buNone/>
            </a:pPr>
            <a:endParaRPr lang="en-GB" sz="1400" b="1"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Feelings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Denial</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Invincibility</a:t>
            </a:r>
            <a:endParaRPr lang="en-GB" sz="1400" dirty="0">
              <a:solidFill>
                <a:srgbClr val="FF0000"/>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Apathy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Anger/irritability/depression</a:t>
            </a:r>
          </a:p>
          <a:p>
            <a:pPr marL="285750" indent="-285750">
              <a:buFont typeface="Wingdings" panose="05000000000000000000" pitchFamily="2" charset="2"/>
              <a:buChar char="q"/>
            </a:pPr>
            <a:endParaRPr lang="en-GB" sz="1400" dirty="0">
              <a:latin typeface="Calibri" panose="020F0502020204030204" pitchFamily="34" charset="0"/>
              <a:cs typeface="Calibri" panose="020F0502020204030204" pitchFamily="34" charset="0"/>
            </a:endParaRPr>
          </a:p>
          <a:p>
            <a:pPr marL="0" indent="0" fontAlgn="t">
              <a:buNone/>
            </a:pPr>
            <a:r>
              <a:rPr lang="en-GB" sz="1400" b="1" dirty="0">
                <a:latin typeface="Calibri" panose="020F0502020204030204" pitchFamily="34" charset="0"/>
                <a:cs typeface="Calibri" panose="020F0502020204030204" pitchFamily="34" charset="0"/>
              </a:rPr>
              <a:t>Actions &amp; Behaviours</a:t>
            </a: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Isn’t sure which country, city or town they’re in</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No documents or falsified documents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Has no access to their parents or guardians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Sexting that has met a criminal threshold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Emotional/mental health concerns that increase vulnerability to exploitation </a:t>
            </a:r>
            <a:r>
              <a:rPr lang="en-GB" sz="1400" i="1" dirty="0">
                <a:latin typeface="Calibri" panose="020F0502020204030204" pitchFamily="34" charset="0"/>
                <a:cs typeface="Calibri" panose="020F0502020204030204" pitchFamily="34" charset="0"/>
              </a:rPr>
              <a:t>(Please provide evidence of implication/relevance of this) </a:t>
            </a:r>
          </a:p>
          <a:p>
            <a:pPr marL="285750" indent="-285750">
              <a:spcBef>
                <a:spcPts val="0"/>
              </a:spcBef>
              <a:buFont typeface="Wingdings" panose="05000000000000000000" pitchFamily="2" charset="2"/>
              <a:buChar char="q"/>
              <a:defRPr/>
            </a:pPr>
            <a:r>
              <a:rPr lang="en-GB" sz="1400" dirty="0">
                <a:latin typeface="Calibri" panose="020F0502020204030204" pitchFamily="34" charset="0"/>
                <a:cs typeface="Calibri" panose="020F0502020204030204" pitchFamily="34" charset="0"/>
              </a:rPr>
              <a:t>Learning disability that increases vulnerability to exploitation </a:t>
            </a:r>
            <a:r>
              <a:rPr lang="en-GB" sz="1400" i="1" dirty="0">
                <a:latin typeface="Calibri" panose="020F0502020204030204" pitchFamily="34" charset="0"/>
                <a:cs typeface="Calibri" panose="020F0502020204030204" pitchFamily="34" charset="0"/>
              </a:rPr>
              <a:t>(Please provide evidence of implication/relevance of this) </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Possesses unaccounted for money or possessions including mobile phones of different grades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Unexplained injuries old or new</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Transport / accommodation / money supplied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Documents held by someone else</a:t>
            </a:r>
          </a:p>
        </p:txBody>
      </p:sp>
      <p:sp>
        <p:nvSpPr>
          <p:cNvPr id="14" name="TextBox 13">
            <a:extLst>
              <a:ext uri="{FF2B5EF4-FFF2-40B4-BE49-F238E27FC236}">
                <a16:creationId xmlns:a16="http://schemas.microsoft.com/office/drawing/2014/main" id="{963916A6-5FAB-495F-9BBE-9D65661DA406}"/>
              </a:ext>
            </a:extLst>
          </p:cNvPr>
          <p:cNvSpPr txBox="1"/>
          <p:nvPr/>
        </p:nvSpPr>
        <p:spPr>
          <a:xfrm>
            <a:off x="6500996" y="1499175"/>
            <a:ext cx="5247980" cy="3970318"/>
          </a:xfrm>
          <a:prstGeom prst="rect">
            <a:avLst/>
          </a:prstGeom>
          <a:noFill/>
        </p:spPr>
        <p:txBody>
          <a:bodyPr wrap="square">
            <a:spAutoFit/>
          </a:bodyPr>
          <a:lstStyle/>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Young person been arrested for possession with intent to supply of significant quantities of drugs, particularly heroin and crack cocaine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Young person arrested away from their home area</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Young person arrested on public transport, particularly a train</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Young person arrested in a cuckooed address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Young person in care, particularly residential care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Carrying a weapon when arrested</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Carrying a weapon in school</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Have unexplained injury possibly caused by a knife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Arrested with/or are accompanied by older males or females</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Rarely leaves their house, has no freedom of movement or time for playing</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 living apart from their families, usually in unregulated private foster care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Is unable or reluctant to give details of accommodation</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Missing from home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Anti-social/criminal behaviour</a:t>
            </a:r>
          </a:p>
        </p:txBody>
      </p:sp>
      <p:pic>
        <p:nvPicPr>
          <p:cNvPr id="7" name="Picture 6" descr="Families First Logo">
            <a:extLst>
              <a:ext uri="{FF2B5EF4-FFF2-40B4-BE49-F238E27FC236}">
                <a16:creationId xmlns:a16="http://schemas.microsoft.com/office/drawing/2014/main" id="{2BADE37B-6806-41CA-94F0-86D6343DE139}"/>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8" name="Picture 7" descr="Hertfordshire safeguarding children partnership logo">
            <a:extLst>
              <a:ext uri="{FF2B5EF4-FFF2-40B4-BE49-F238E27FC236}">
                <a16:creationId xmlns:a16="http://schemas.microsoft.com/office/drawing/2014/main" id="{9FA46136-0720-47FB-AAF9-DC5D505ADCE7}"/>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1929403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826F9-46C4-4C3B-ABCF-144743770DF5}"/>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1727615"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checklist – high Level Indicators CCE (cont.)</a:t>
            </a:r>
          </a:p>
        </p:txBody>
      </p:sp>
      <p:sp>
        <p:nvSpPr>
          <p:cNvPr id="11" name="TextBox 10">
            <a:extLst>
              <a:ext uri="{FF2B5EF4-FFF2-40B4-BE49-F238E27FC236}">
                <a16:creationId xmlns:a16="http://schemas.microsoft.com/office/drawing/2014/main" id="{2AC36D6D-87F0-46E9-B41E-095A3CA3F375}"/>
              </a:ext>
            </a:extLst>
          </p:cNvPr>
          <p:cNvSpPr txBox="1"/>
          <p:nvPr/>
        </p:nvSpPr>
        <p:spPr>
          <a:xfrm>
            <a:off x="209920" y="1513572"/>
            <a:ext cx="5481085" cy="3816429"/>
          </a:xfrm>
          <a:prstGeom prst="rect">
            <a:avLst/>
          </a:prstGeom>
          <a:noFill/>
        </p:spPr>
        <p:txBody>
          <a:bodyPr wrap="square" numCol="1">
            <a:spAutoFit/>
          </a:bodyPr>
          <a:lstStyle/>
          <a:p>
            <a:pPr>
              <a:defRPr/>
            </a:pPr>
            <a:r>
              <a:rPr lang="en-GB" b="1" dirty="0">
                <a:solidFill>
                  <a:srgbClr val="CC0033"/>
                </a:solidFill>
                <a:latin typeface="Calibri" panose="020F0502020204030204" pitchFamily="34" charset="0"/>
                <a:cs typeface="Calibri" panose="020F0502020204030204" pitchFamily="34" charset="0"/>
              </a:rPr>
              <a:t>CRIMINAL EXPLOITATION</a:t>
            </a:r>
          </a:p>
          <a:p>
            <a:pPr marL="285750" indent="-285750">
              <a:buFont typeface="Wingdings" panose="05000000000000000000" pitchFamily="2" charset="2"/>
              <a:buChar char="q"/>
              <a:defRPr/>
            </a:pPr>
            <a:endParaRPr lang="en-GB"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Regularly coming home late or going missing from home/placement</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School staff have reported concerns regarding child/young person as having serious unmet social and emotional needs that have been escalated to Child Protection (regardless if threshold was met)</a:t>
            </a:r>
          </a:p>
          <a:p>
            <a:pPr marL="285750" indent="-285750">
              <a:buFont typeface="Wingdings" panose="05000000000000000000" pitchFamily="2" charset="2"/>
              <a:buChar char="q"/>
              <a:defRPr/>
            </a:pPr>
            <a:r>
              <a:rPr lang="en-GB" sz="1400" dirty="0">
                <a:latin typeface="Calibri" panose="020F0502020204030204" pitchFamily="34" charset="0"/>
                <a:cs typeface="Calibri" panose="020F0502020204030204" pitchFamily="34" charset="0"/>
              </a:rPr>
              <a:t>Child/Young person (or sibling) has been subject to CIN/CP plans previously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Current existence of parental mental health difficulties, substance misuse or domestic abuse that parents/carers are not willing to access support for and this is impacting upon parenting capacity</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Siblings involved in gang activity/antisocial behaviour/known to be vulnerable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Excessive internet usage/repeated incidences of getting into trouble online</a:t>
            </a:r>
          </a:p>
          <a:p>
            <a:pPr marL="285750" indent="-285750">
              <a:buFont typeface="Wingdings" panose="05000000000000000000" pitchFamily="2" charset="2"/>
              <a:buChar char="q"/>
            </a:pPr>
            <a:r>
              <a:rPr lang="en-GB" sz="1400" dirty="0">
                <a:latin typeface="Calibri" panose="020F0502020204030204" pitchFamily="34" charset="0"/>
                <a:cs typeface="Calibri" panose="020F0502020204030204" pitchFamily="34" charset="0"/>
              </a:rPr>
              <a:t>At risk of/vulnerable to radicalisation </a:t>
            </a:r>
            <a:r>
              <a:rPr lang="en-GB" sz="1400" i="1" dirty="0">
                <a:latin typeface="Calibri" panose="020F0502020204030204" pitchFamily="34" charset="0"/>
                <a:cs typeface="Calibri" panose="020F0502020204030204" pitchFamily="34" charset="0"/>
              </a:rPr>
              <a:t>(if ticking this please consider contacting PREVENT team- see pathway guidance)</a:t>
            </a:r>
          </a:p>
        </p:txBody>
      </p:sp>
      <p:pic>
        <p:nvPicPr>
          <p:cNvPr id="6" name="Picture 5" descr="Families First Logo">
            <a:extLst>
              <a:ext uri="{FF2B5EF4-FFF2-40B4-BE49-F238E27FC236}">
                <a16:creationId xmlns:a16="http://schemas.microsoft.com/office/drawing/2014/main" id="{7005AC89-D6DD-4365-A4D2-5C9345C4FC85}"/>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C4C99AF9-9FCF-47B2-A114-42332D3B868B}"/>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140230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92252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1" y="407786"/>
            <a:ext cx="4518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Contents</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669281" y="407786"/>
            <a:ext cx="6100962" cy="5737611"/>
          </a:xfrm>
        </p:spPr>
        <p:txBody>
          <a:bodyPr/>
          <a:lstStyle/>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Introduction​</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2" action="ppaction://hlinksldjump"/>
              </a:rPr>
              <a:t>Purpose of Toolkit</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3" action="ppaction://hlinksldjump"/>
              </a:rPr>
              <a:t>Overview </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4" action="ppaction://hlinksldjump"/>
              </a:rPr>
              <a:t>What is Child Exploitation?</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5" action="ppaction://hlinksldjump"/>
              </a:rPr>
              <a:t>Vulnerable Groups</a:t>
            </a:r>
            <a:endParaRPr lang="en-US" sz="1600" dirty="0">
              <a:latin typeface="Calibri" panose="020F0502020204030204" pitchFamily="34" charset="0"/>
              <a:cs typeface="Calibri" panose="020F0502020204030204" pitchFamily="34" charset="0"/>
            </a:endParaRP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Guidance</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6" action="ppaction://hlinksldjump"/>
              </a:rPr>
              <a:t>Why is your professional judgement so important?</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7" action="ppaction://hlinksldjump"/>
              </a:rPr>
              <a:t>Process &amp; Important Points</a:t>
            </a:r>
            <a:endParaRPr lang="en-GB" sz="1400" dirty="0">
              <a:latin typeface="Calibri" panose="020F0502020204030204" pitchFamily="34" charset="0"/>
              <a:cs typeface="Calibri" panose="020F0502020204030204" pitchFamily="34" charset="0"/>
            </a:endParaRP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Indicators Checklist</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8" action="ppaction://hlinksldjump"/>
              </a:rPr>
              <a:t>Low Level Checklist</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9" action="ppaction://hlinksldjump"/>
              </a:rPr>
              <a:t>Medium Level Checklist</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10" action="ppaction://hlinksldjump"/>
              </a:rPr>
              <a:t>High Level Checklist – Sexual Exploitation</a:t>
            </a:r>
            <a:endParaRPr lang="en-GB" sz="1400" dirty="0">
              <a:latin typeface="Calibri" panose="020F0502020204030204" pitchFamily="34" charset="0"/>
              <a:cs typeface="Calibri" panose="020F0502020204030204" pitchFamily="34" charset="0"/>
            </a:endParaRP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hlinkClick r:id="rId11" action="ppaction://hlinksldjump"/>
              </a:rPr>
              <a:t>High Level Checklist – Criminal Exploitation</a:t>
            </a:r>
            <a:endParaRPr lang="en-US" sz="1600" dirty="0">
              <a:latin typeface="Calibri" panose="020F0502020204030204" pitchFamily="34" charset="0"/>
              <a:cs typeface="Calibri" panose="020F0502020204030204" pitchFamily="34" charset="0"/>
            </a:endParaRP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Analysis of Checklist</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Pathway Guidance</a:t>
            </a:r>
          </a:p>
          <a:p>
            <a:pPr marL="457200" lvl="1" indent="0">
              <a:buNone/>
            </a:pPr>
            <a:r>
              <a:rPr lang="en-GB" sz="1400" dirty="0">
                <a:latin typeface="Calibri" panose="020F0502020204030204" pitchFamily="34" charset="0"/>
                <a:cs typeface="Calibri" panose="020F0502020204030204" pitchFamily="34" charset="0"/>
                <a:hlinkClick r:id="rId12" action="ppaction://hlinksldjump"/>
              </a:rPr>
              <a:t>Low Risk</a:t>
            </a:r>
            <a:endParaRPr lang="en-GB" sz="1400" dirty="0">
              <a:latin typeface="Calibri" panose="020F0502020204030204" pitchFamily="34" charset="0"/>
              <a:cs typeface="Calibri" panose="020F0502020204030204" pitchFamily="34" charset="0"/>
            </a:endParaRPr>
          </a:p>
          <a:p>
            <a:pPr marL="457200" lvl="1" indent="0">
              <a:buNone/>
            </a:pPr>
            <a:r>
              <a:rPr lang="en-GB" sz="1400" dirty="0">
                <a:latin typeface="Calibri" panose="020F0502020204030204" pitchFamily="34" charset="0"/>
                <a:cs typeface="Calibri" panose="020F0502020204030204" pitchFamily="34" charset="0"/>
                <a:hlinkClick r:id="rId13" action="ppaction://hlinksldjump"/>
              </a:rPr>
              <a:t>Low to Medium Risk</a:t>
            </a:r>
            <a:endParaRPr lang="en-GB" sz="1400" dirty="0">
              <a:latin typeface="Calibri" panose="020F0502020204030204" pitchFamily="34" charset="0"/>
              <a:cs typeface="Calibri" panose="020F0502020204030204" pitchFamily="34" charset="0"/>
            </a:endParaRPr>
          </a:p>
          <a:p>
            <a:pPr marL="457200" lvl="1" indent="0">
              <a:buNone/>
            </a:pPr>
            <a:r>
              <a:rPr lang="en-GB" sz="1400" dirty="0">
                <a:latin typeface="Calibri" panose="020F0502020204030204" pitchFamily="34" charset="0"/>
                <a:cs typeface="Calibri" panose="020F0502020204030204" pitchFamily="34" charset="0"/>
                <a:hlinkClick r:id="rId14" action="ppaction://hlinksldjump"/>
              </a:rPr>
              <a:t>Medium Risk</a:t>
            </a:r>
            <a:endParaRPr lang="en-GB" sz="1400" dirty="0">
              <a:latin typeface="Calibri" panose="020F0502020204030204" pitchFamily="34" charset="0"/>
              <a:cs typeface="Calibri" panose="020F0502020204030204" pitchFamily="34" charset="0"/>
            </a:endParaRPr>
          </a:p>
          <a:p>
            <a:pPr marL="457200" lvl="1" indent="0">
              <a:buNone/>
            </a:pPr>
            <a:r>
              <a:rPr lang="en-GB" sz="1400" dirty="0">
                <a:latin typeface="Calibri" panose="020F0502020204030204" pitchFamily="34" charset="0"/>
                <a:cs typeface="Calibri" panose="020F0502020204030204" pitchFamily="34" charset="0"/>
                <a:hlinkClick r:id="rId15" action="ppaction://hlinksldjump"/>
              </a:rPr>
              <a:t>High Risk</a:t>
            </a:r>
            <a:endParaRPr lang="en-US" sz="1600" dirty="0">
              <a:latin typeface="Calibri" panose="020F0502020204030204" pitchFamily="34" charset="0"/>
              <a:cs typeface="Calibri" panose="020F0502020204030204" pitchFamily="34" charset="0"/>
            </a:endParaRP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Additional Resources/Support</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Acknowledgements</a:t>
            </a:r>
          </a:p>
        </p:txBody>
      </p:sp>
    </p:spTree>
    <p:extLst>
      <p:ext uri="{BB962C8B-B14F-4D97-AF65-F5344CB8AC3E}">
        <p14:creationId xmlns:p14="http://schemas.microsoft.com/office/powerpoint/2010/main" val="2060042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97FE412-DE71-4427-802C-E016FEE9F8FC}"/>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7" y="407786"/>
            <a:ext cx="11464631"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Indicator summary – HIGH level indicators (CE)</a:t>
            </a: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2200437462"/>
              </p:ext>
            </p:extLst>
          </p:nvPr>
        </p:nvGraphicFramePr>
        <p:xfrm>
          <a:off x="209919" y="1574799"/>
          <a:ext cx="11464630" cy="4059984"/>
        </p:xfrm>
        <a:graphic>
          <a:graphicData uri="http://schemas.openxmlformats.org/drawingml/2006/table">
            <a:tbl>
              <a:tblPr firstRow="1" bandRow="1">
                <a:tableStyleId>{5940675A-B579-460E-94D1-54222C63F5DA}</a:tableStyleId>
              </a:tblPr>
              <a:tblGrid>
                <a:gridCol w="11464630">
                  <a:extLst>
                    <a:ext uri="{9D8B030D-6E8A-4147-A177-3AD203B41FA5}">
                      <a16:colId xmlns:a16="http://schemas.microsoft.com/office/drawing/2014/main" val="4214224588"/>
                    </a:ext>
                  </a:extLst>
                </a:gridCol>
              </a:tblGrid>
              <a:tr h="665362">
                <a:tc>
                  <a:txBody>
                    <a:bodyPr/>
                    <a:lstStyle/>
                    <a:p>
                      <a:r>
                        <a:rPr lang="en-GB" sz="1600" b="1" dirty="0">
                          <a:solidFill>
                            <a:srgbClr val="CC0033"/>
                          </a:solidFill>
                          <a:latin typeface="Calibri" panose="020F0502020204030204" pitchFamily="34" charset="0"/>
                          <a:cs typeface="Calibri" panose="020F0502020204030204" pitchFamily="34" charset="0"/>
                        </a:rPr>
                        <a:t>CRIMINAL EXPLOITATION</a:t>
                      </a:r>
                    </a:p>
                    <a:p>
                      <a:r>
                        <a:rPr lang="en-GB" sz="1600" b="1" dirty="0">
                          <a:latin typeface="Calibri" panose="020F0502020204030204" pitchFamily="34" charset="0"/>
                          <a:cs typeface="Calibri" panose="020F0502020204030204" pitchFamily="34" charset="0"/>
                        </a:rPr>
                        <a:t>Number of High Level Indicators:</a:t>
                      </a:r>
                    </a:p>
                  </a:txBody>
                  <a:tcPr/>
                </a:tc>
                <a:extLst>
                  <a:ext uri="{0D108BD9-81ED-4DB2-BD59-A6C34878D82A}">
                    <a16:rowId xmlns:a16="http://schemas.microsoft.com/office/drawing/2014/main" val="866851439"/>
                  </a:ext>
                </a:extLst>
              </a:tr>
              <a:tr h="386081">
                <a:tc>
                  <a:txBody>
                    <a:bodyPr/>
                    <a:lstStyle/>
                    <a:p>
                      <a:r>
                        <a:rPr lang="en-GB" sz="1600" dirty="0">
                          <a:latin typeface="Calibri" panose="020F0502020204030204" pitchFamily="34" charset="0"/>
                          <a:cs typeface="Calibri" panose="020F0502020204030204" pitchFamily="34" charset="0"/>
                        </a:rPr>
                        <a:t>Supporting Evidence (including whether historic or current):</a:t>
                      </a:r>
                    </a:p>
                  </a:txBody>
                  <a:tcPr/>
                </a:tc>
                <a:extLst>
                  <a:ext uri="{0D108BD9-81ED-4DB2-BD59-A6C34878D82A}">
                    <a16:rowId xmlns:a16="http://schemas.microsoft.com/office/drawing/2014/main" val="2259756011"/>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600" dirty="0">
                          <a:latin typeface="Calibri" panose="020F0502020204030204" pitchFamily="34" charset="0"/>
                          <a:cs typeface="Calibri" panose="020F0502020204030204" pitchFamily="34" charset="0"/>
                        </a:rPr>
                        <a:t>Voice of the Child / Young Person:</a:t>
                      </a: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bl>
          </a:graphicData>
        </a:graphic>
      </p:graphicFrame>
      <p:pic>
        <p:nvPicPr>
          <p:cNvPr id="6" name="Picture 5" descr="Families First Logo">
            <a:extLst>
              <a:ext uri="{FF2B5EF4-FFF2-40B4-BE49-F238E27FC236}">
                <a16:creationId xmlns:a16="http://schemas.microsoft.com/office/drawing/2014/main" id="{008D8DD6-1DAE-417A-843A-FE6D0D4D5935}"/>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F463C8EE-D3C7-4439-8A21-1A116A09E346}"/>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698867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694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Analysis of checklist</a:t>
            </a:r>
          </a:p>
        </p:txBody>
      </p:sp>
      <p:sp>
        <p:nvSpPr>
          <p:cNvPr id="12" name="TextBox 11">
            <a:extLst>
              <a:ext uri="{FF2B5EF4-FFF2-40B4-BE49-F238E27FC236}">
                <a16:creationId xmlns:a16="http://schemas.microsoft.com/office/drawing/2014/main" id="{1D73B0F4-B22F-4CEF-947C-4A8AD1DDCEB9}"/>
              </a:ext>
            </a:extLst>
          </p:cNvPr>
          <p:cNvSpPr txBox="1"/>
          <p:nvPr/>
        </p:nvSpPr>
        <p:spPr>
          <a:xfrm>
            <a:off x="277270" y="1387951"/>
            <a:ext cx="11524870" cy="1169551"/>
          </a:xfrm>
          <a:prstGeom prst="rect">
            <a:avLst/>
          </a:prstGeom>
          <a:noFill/>
        </p:spPr>
        <p:txBody>
          <a:bodyPr wrap="square">
            <a:spAutoFit/>
          </a:bodyPr>
          <a:lstStyle/>
          <a:p>
            <a:pPr marL="0" indent="0">
              <a:buNone/>
            </a:pPr>
            <a:r>
              <a:rPr lang="en-GB" sz="1400" dirty="0">
                <a:latin typeface="Calibri" panose="020F0502020204030204" pitchFamily="34" charset="0"/>
                <a:cs typeface="Calibri" panose="020F0502020204030204" pitchFamily="34" charset="0"/>
              </a:rPr>
              <a:t>The analysis matrix is intended to support decision making about the level of risk and appropriate response. No screening tool/matrix alone should be relied on to safeguard children, nor should it replace professional judgement. </a:t>
            </a:r>
          </a:p>
          <a:p>
            <a:pPr marL="0" indent="0">
              <a:buNone/>
            </a:pPr>
            <a:r>
              <a:rPr lang="en-GB" sz="1400" dirty="0">
                <a:latin typeface="Calibri" panose="020F0502020204030204" pitchFamily="34" charset="0"/>
                <a:cs typeface="Calibri" panose="020F0502020204030204" pitchFamily="34" charset="0"/>
              </a:rPr>
              <a:t>If unsure as to whether a child protection referral should be made, seek advice from the Consultation Hub on 01438 737511.</a:t>
            </a: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b="1" dirty="0">
                <a:latin typeface="Calibri" panose="020F0502020204030204" pitchFamily="34" charset="0"/>
                <a:cs typeface="Calibri" panose="020F0502020204030204" pitchFamily="34" charset="0"/>
              </a:rPr>
              <a:t>Count up the number of indicators you have marked across all three levels and record them below.</a:t>
            </a:r>
          </a:p>
        </p:txBody>
      </p:sp>
      <p:graphicFrame>
        <p:nvGraphicFramePr>
          <p:cNvPr id="2" name="Table 2">
            <a:extLst>
              <a:ext uri="{FF2B5EF4-FFF2-40B4-BE49-F238E27FC236}">
                <a16:creationId xmlns:a16="http://schemas.microsoft.com/office/drawing/2014/main" id="{D3B997A8-7C27-49A2-81C8-17A025E92EB6}"/>
              </a:ext>
            </a:extLst>
          </p:cNvPr>
          <p:cNvGraphicFramePr>
            <a:graphicFrameLocks noGrp="1"/>
          </p:cNvGraphicFramePr>
          <p:nvPr>
            <p:extLst>
              <p:ext uri="{D42A27DB-BD31-4B8C-83A1-F6EECF244321}">
                <p14:modId xmlns:p14="http://schemas.microsoft.com/office/powerpoint/2010/main" val="2778426589"/>
              </p:ext>
            </p:extLst>
          </p:nvPr>
        </p:nvGraphicFramePr>
        <p:xfrm>
          <a:off x="492342" y="2712829"/>
          <a:ext cx="11094722" cy="370840"/>
        </p:xfrm>
        <a:graphic>
          <a:graphicData uri="http://schemas.openxmlformats.org/drawingml/2006/table">
            <a:tbl>
              <a:tblPr firstRow="1" bandRow="1">
                <a:tableStyleId>{5C22544A-7EE6-4342-B048-85BDC9FD1C3A}</a:tableStyleId>
              </a:tblPr>
              <a:tblGrid>
                <a:gridCol w="2179003">
                  <a:extLst>
                    <a:ext uri="{9D8B030D-6E8A-4147-A177-3AD203B41FA5}">
                      <a16:colId xmlns:a16="http://schemas.microsoft.com/office/drawing/2014/main" val="2233791026"/>
                    </a:ext>
                  </a:extLst>
                </a:gridCol>
                <a:gridCol w="1354667">
                  <a:extLst>
                    <a:ext uri="{9D8B030D-6E8A-4147-A177-3AD203B41FA5}">
                      <a16:colId xmlns:a16="http://schemas.microsoft.com/office/drawing/2014/main" val="1296443493"/>
                    </a:ext>
                  </a:extLst>
                </a:gridCol>
                <a:gridCol w="2582228">
                  <a:extLst>
                    <a:ext uri="{9D8B030D-6E8A-4147-A177-3AD203B41FA5}">
                      <a16:colId xmlns:a16="http://schemas.microsoft.com/office/drawing/2014/main" val="3592839323"/>
                    </a:ext>
                  </a:extLst>
                </a:gridCol>
                <a:gridCol w="1354667">
                  <a:extLst>
                    <a:ext uri="{9D8B030D-6E8A-4147-A177-3AD203B41FA5}">
                      <a16:colId xmlns:a16="http://schemas.microsoft.com/office/drawing/2014/main" val="1943718476"/>
                    </a:ext>
                  </a:extLst>
                </a:gridCol>
                <a:gridCol w="2269490">
                  <a:extLst>
                    <a:ext uri="{9D8B030D-6E8A-4147-A177-3AD203B41FA5}">
                      <a16:colId xmlns:a16="http://schemas.microsoft.com/office/drawing/2014/main" val="3414443091"/>
                    </a:ext>
                  </a:extLst>
                </a:gridCol>
                <a:gridCol w="1354667">
                  <a:extLst>
                    <a:ext uri="{9D8B030D-6E8A-4147-A177-3AD203B41FA5}">
                      <a16:colId xmlns:a16="http://schemas.microsoft.com/office/drawing/2014/main" val="3394029727"/>
                    </a:ext>
                  </a:extLst>
                </a:gridCol>
              </a:tblGrid>
              <a:tr h="370840">
                <a:tc>
                  <a:txBody>
                    <a:bodyPr/>
                    <a:lstStyle/>
                    <a:p>
                      <a:r>
                        <a:rPr lang="en-GB" dirty="0">
                          <a:solidFill>
                            <a:srgbClr val="9D3F97"/>
                          </a:solidFill>
                        </a:rPr>
                        <a:t>Low Level Indicators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rgbClr val="FF9900"/>
                          </a:solidFill>
                        </a:rPr>
                        <a:t>Medium Level Indicators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rgbClr val="CC0033"/>
                          </a:solidFill>
                        </a:rPr>
                        <a:t>High Level Indicators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2210763"/>
                  </a:ext>
                </a:extLst>
              </a:tr>
            </a:tbl>
          </a:graphicData>
        </a:graphic>
      </p:graphicFrame>
      <p:graphicFrame>
        <p:nvGraphicFramePr>
          <p:cNvPr id="5" name="Diagram 4" descr="Visual showing suggested response levels based on risk scores.&#10;15 or more low level indicators ticked  -  Universal services/emerging Needs/Universal plus (including school/education action)&#10;10 medium risk indicators ticked (plus 5 or more low risk indicators) - Targeted and/or Intensive support Please note, if the child is under 13 or has a learning disability or difficulty that you feel increases vulnerability to exploitation, please consider calling for a professional consultation on 01438 737511 due to increased vulnerability.&#10;1-5 high risk indicators (plus 5 or more medium and low risk indicators) – Safeguarding/ Specialist response&#10;&#10;">
            <a:extLst>
              <a:ext uri="{FF2B5EF4-FFF2-40B4-BE49-F238E27FC236}">
                <a16:creationId xmlns:a16="http://schemas.microsoft.com/office/drawing/2014/main" id="{BE9E97A9-E48F-4FED-A506-547E4FC6C58D}"/>
              </a:ext>
            </a:extLst>
          </p:cNvPr>
          <p:cNvGraphicFramePr/>
          <p:nvPr>
            <p:extLst>
              <p:ext uri="{D42A27DB-BD31-4B8C-83A1-F6EECF244321}">
                <p14:modId xmlns:p14="http://schemas.microsoft.com/office/powerpoint/2010/main" val="4223753292"/>
              </p:ext>
            </p:extLst>
          </p:nvPr>
        </p:nvGraphicFramePr>
        <p:xfrm>
          <a:off x="277270" y="2700899"/>
          <a:ext cx="11422388" cy="4586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3530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7680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476453" cy="729898"/>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Pathway guidance</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295015" y="407786"/>
            <a:ext cx="6475228" cy="5737611"/>
          </a:xfrm>
        </p:spPr>
        <p:txBody>
          <a:bodyPr/>
          <a:lstStyle/>
          <a:p>
            <a:pPr marL="0" indent="0" fontAlgn="t">
              <a:lnSpc>
                <a:spcPct val="115000"/>
              </a:lnSpc>
              <a:spcBef>
                <a:spcPts val="0"/>
              </a:spcBef>
              <a:buNone/>
            </a:pPr>
            <a:r>
              <a:rPr lang="en-GB" sz="1800" dirty="0">
                <a:solidFill>
                  <a:srgbClr val="9D3F97"/>
                </a:solidFill>
                <a:latin typeface="Calibri" panose="020F0502020204030204" pitchFamily="34" charset="0"/>
                <a:cs typeface="Calibri" panose="020F0502020204030204" pitchFamily="34" charset="0"/>
              </a:rPr>
              <a:t>Low Level </a:t>
            </a:r>
            <a:r>
              <a:rPr lang="en-GB" sz="1800" dirty="0">
                <a:solidFill>
                  <a:schemeClr val="tx1"/>
                </a:solidFill>
                <a:latin typeface="Calibri" panose="020F0502020204030204" pitchFamily="34" charset="0"/>
                <a:cs typeface="Calibri" panose="020F0502020204030204" pitchFamily="34" charset="0"/>
              </a:rPr>
              <a:t>Risk Indicators </a:t>
            </a:r>
          </a:p>
          <a:p>
            <a:pPr marL="0" indent="0" fontAlgn="t">
              <a:lnSpc>
                <a:spcPct val="115000"/>
              </a:lnSpc>
              <a:spcBef>
                <a:spcPts val="0"/>
              </a:spcBef>
              <a:buNone/>
            </a:pPr>
            <a:r>
              <a:rPr lang="en-GB" sz="1600" b="1" spc="0" dirty="0">
                <a:solidFill>
                  <a:schemeClr val="tx1"/>
                </a:solidFill>
                <a:latin typeface="Calibri" panose="020F0502020204030204" pitchFamily="34" charset="0"/>
                <a:ea typeface="Calibri"/>
                <a:cs typeface="Calibri" panose="020F0502020204030204" pitchFamily="34" charset="0"/>
              </a:rPr>
              <a:t>Universal Services </a:t>
            </a:r>
          </a:p>
          <a:p>
            <a:pPr marL="0" indent="0" fontAlgn="t">
              <a:lnSpc>
                <a:spcPct val="115000"/>
              </a:lnSpc>
              <a:spcBef>
                <a:spcPts val="0"/>
              </a:spcBef>
              <a:buNone/>
            </a:pPr>
            <a:endParaRPr lang="en-GB" sz="1600" spc="0" dirty="0">
              <a:solidFill>
                <a:schemeClr val="tx1"/>
              </a:solidFill>
              <a:latin typeface="Calibri" panose="020F0502020204030204" pitchFamily="34" charset="0"/>
              <a:ea typeface="Calibri"/>
              <a:cs typeface="Calibri" panose="020F0502020204030204" pitchFamily="34" charset="0"/>
            </a:endParaRPr>
          </a:p>
          <a:p>
            <a:pPr marL="0" indent="0" fontAlgn="t">
              <a:lnSpc>
                <a:spcPct val="115000"/>
              </a:lnSpc>
              <a:spcBef>
                <a:spcPts val="0"/>
              </a:spcBef>
              <a:buNone/>
            </a:pPr>
            <a:r>
              <a:rPr lang="en-GB" sz="1600" spc="0" dirty="0">
                <a:solidFill>
                  <a:schemeClr val="tx1"/>
                </a:solidFill>
                <a:latin typeface="Calibri" panose="020F0502020204030204" pitchFamily="34" charset="0"/>
                <a:ea typeface="Calibri"/>
                <a:cs typeface="Calibri" panose="020F0502020204030204" pitchFamily="34" charset="0"/>
              </a:rPr>
              <a:t>Whilst there may be concerns for the welfare of the child / young person which may require service provision, the assessment or risk indicates that there is no current risk to the child / young person of being at risk of, or experiencing exploitation.</a:t>
            </a:r>
          </a:p>
          <a:p>
            <a:pPr marL="0" indent="0">
              <a:lnSpc>
                <a:spcPct val="115000"/>
              </a:lnSpc>
              <a:spcAft>
                <a:spcPts val="0"/>
              </a:spcAft>
              <a:buNone/>
            </a:pPr>
            <a:endParaRPr lang="en-GB" sz="1600" spc="0" dirty="0">
              <a:solidFill>
                <a:schemeClr val="tx1"/>
              </a:solidFill>
              <a:latin typeface="Calibri" panose="020F0502020204030204" pitchFamily="34" charset="0"/>
              <a:ea typeface="Calibri"/>
              <a:cs typeface="Calibri" panose="020F0502020204030204" pitchFamily="34" charset="0"/>
            </a:endParaRPr>
          </a:p>
          <a:p>
            <a:pPr marL="0" indent="0">
              <a:lnSpc>
                <a:spcPct val="115000"/>
              </a:lnSpc>
              <a:spcAft>
                <a:spcPts val="0"/>
              </a:spcAft>
              <a:buNone/>
            </a:pPr>
            <a:r>
              <a:rPr lang="en-GB" sz="1600" b="1" spc="0" dirty="0">
                <a:solidFill>
                  <a:schemeClr val="tx1"/>
                </a:solidFill>
                <a:latin typeface="Calibri" panose="020F0502020204030204" pitchFamily="34" charset="0"/>
                <a:ea typeface="Calibri"/>
                <a:cs typeface="Calibri" panose="020F0502020204030204" pitchFamily="34" charset="0"/>
              </a:rPr>
              <a:t>ASSOCIATED ACTIONS</a:t>
            </a:r>
          </a:p>
          <a:p>
            <a:pPr marL="285750" lvl="0" indent="-285750">
              <a:lnSpc>
                <a:spcPct val="115000"/>
              </a:lnSpc>
              <a:buFont typeface="Arial" panose="020B0604020202020204" pitchFamily="34" charset="0"/>
              <a:buChar char="•"/>
            </a:pPr>
            <a:r>
              <a:rPr lang="en-GB" sz="1400" spc="0" dirty="0">
                <a:solidFill>
                  <a:srgbClr val="000000"/>
                </a:solidFill>
                <a:latin typeface="Calibri" panose="020F0502020204030204" pitchFamily="34" charset="0"/>
                <a:ea typeface="Calibri"/>
                <a:cs typeface="Calibri" panose="020F0502020204030204" pitchFamily="34" charset="0"/>
              </a:rPr>
              <a:t>Signpost to </a:t>
            </a:r>
            <a:r>
              <a:rPr lang="en-GB" sz="1400" b="1" u="sng" spc="0" dirty="0">
                <a:solidFill>
                  <a:srgbClr val="0000FF"/>
                </a:solidFill>
                <a:latin typeface="Calibri" panose="020F0502020204030204" pitchFamily="34" charset="0"/>
                <a:ea typeface="Calibri"/>
                <a:cs typeface="Calibri" panose="020F0502020204030204" pitchFamily="34" charset="0"/>
                <a:hlinkClick r:id="rId2"/>
              </a:rPr>
              <a:t>Families First Portal</a:t>
            </a:r>
            <a:endParaRPr lang="en-GB" sz="1400" spc="0" dirty="0">
              <a:latin typeface="Calibri" panose="020F0502020204030204" pitchFamily="34" charset="0"/>
              <a:ea typeface="Calibri"/>
              <a:cs typeface="Calibri" panose="020F0502020204030204" pitchFamily="34" charset="0"/>
            </a:endParaRP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Signpost/refer to</a:t>
            </a:r>
            <a:r>
              <a:rPr lang="en-GB" sz="1400" b="1" spc="0" dirty="0">
                <a:solidFill>
                  <a:schemeClr val="tx1"/>
                </a:solidFill>
                <a:latin typeface="Calibri" panose="020F0502020204030204" pitchFamily="34" charset="0"/>
                <a:ea typeface="Calibri"/>
                <a:cs typeface="Calibri" panose="020F0502020204030204" pitchFamily="34" charset="0"/>
              </a:rPr>
              <a:t> </a:t>
            </a:r>
            <a:r>
              <a:rPr lang="en-GB" sz="1400" spc="0" dirty="0">
                <a:solidFill>
                  <a:schemeClr val="tx1"/>
                </a:solidFill>
                <a:latin typeface="Calibri" panose="020F0502020204030204" pitchFamily="34" charset="0"/>
                <a:ea typeface="Calibri"/>
                <a:cs typeface="Calibri" panose="020F0502020204030204" pitchFamily="34" charset="0"/>
              </a:rPr>
              <a:t>GP/School Nurse/ Health Visitor/Sexual Health Advice /counselling/ play therapy </a:t>
            </a: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Organisational approach – See Part Two, Appendix 4</a:t>
            </a: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Safeguarding through the curriculum - See Part Two, Appendices 5-7</a:t>
            </a:r>
          </a:p>
        </p:txBody>
      </p:sp>
      <p:pic>
        <p:nvPicPr>
          <p:cNvPr id="6" name="Picture 5" descr="Families First Logo">
            <a:extLst>
              <a:ext uri="{FF2B5EF4-FFF2-40B4-BE49-F238E27FC236}">
                <a16:creationId xmlns:a16="http://schemas.microsoft.com/office/drawing/2014/main" id="{98E850D1-0345-4285-B6CF-51C8313B9A91}"/>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FB77BB4A-28E0-47E8-95E1-21A6673C73B8}"/>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2736537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7680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476453" cy="1070818"/>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Pathway guidance – Low to Medium </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209953" y="407786"/>
            <a:ext cx="6560289" cy="5737611"/>
          </a:xfrm>
        </p:spPr>
        <p:txBody>
          <a:bodyPr/>
          <a:lstStyle/>
          <a:p>
            <a:pPr marL="0" indent="0" fontAlgn="t">
              <a:lnSpc>
                <a:spcPct val="115000"/>
              </a:lnSpc>
              <a:spcBef>
                <a:spcPts val="0"/>
              </a:spcBef>
              <a:buNone/>
            </a:pPr>
            <a:r>
              <a:rPr lang="en-GB" sz="1800" dirty="0">
                <a:solidFill>
                  <a:srgbClr val="9D3F97"/>
                </a:solidFill>
                <a:latin typeface="Calibri" panose="020F0502020204030204" pitchFamily="34" charset="0"/>
                <a:cs typeface="Calibri" panose="020F0502020204030204" pitchFamily="34" charset="0"/>
              </a:rPr>
              <a:t>Low Level </a:t>
            </a:r>
            <a:r>
              <a:rPr lang="en-GB" sz="1800" dirty="0">
                <a:solidFill>
                  <a:schemeClr val="tx1"/>
                </a:solidFill>
                <a:latin typeface="Calibri" panose="020F0502020204030204" pitchFamily="34" charset="0"/>
                <a:cs typeface="Calibri" panose="020F0502020204030204" pitchFamily="34" charset="0"/>
              </a:rPr>
              <a:t>to</a:t>
            </a:r>
            <a:r>
              <a:rPr lang="en-GB" sz="1800" dirty="0">
                <a:solidFill>
                  <a:srgbClr val="9D3F97"/>
                </a:solidFill>
                <a:latin typeface="Calibri" panose="020F0502020204030204" pitchFamily="34" charset="0"/>
                <a:cs typeface="Calibri" panose="020F0502020204030204" pitchFamily="34" charset="0"/>
              </a:rPr>
              <a:t> </a:t>
            </a:r>
            <a:r>
              <a:rPr lang="en-GB" sz="1800" dirty="0">
                <a:solidFill>
                  <a:srgbClr val="FF9900"/>
                </a:solidFill>
                <a:latin typeface="Calibri" panose="020F0502020204030204" pitchFamily="34" charset="0"/>
                <a:cs typeface="Calibri" panose="020F0502020204030204" pitchFamily="34" charset="0"/>
              </a:rPr>
              <a:t>Medium Level </a:t>
            </a:r>
            <a:r>
              <a:rPr lang="en-GB" sz="1800" dirty="0">
                <a:solidFill>
                  <a:schemeClr val="tx1"/>
                </a:solidFill>
                <a:latin typeface="Calibri" panose="020F0502020204030204" pitchFamily="34" charset="0"/>
                <a:cs typeface="Calibri" panose="020F0502020204030204" pitchFamily="34" charset="0"/>
              </a:rPr>
              <a:t>Risk Indicators </a:t>
            </a:r>
          </a:p>
          <a:p>
            <a:pPr fontAlgn="t">
              <a:lnSpc>
                <a:spcPct val="115000"/>
              </a:lnSpc>
            </a:pPr>
            <a:r>
              <a:rPr lang="en-GB" sz="1600" b="1" spc="0" dirty="0">
                <a:solidFill>
                  <a:schemeClr val="tx1"/>
                </a:solidFill>
                <a:latin typeface="Calibri" panose="020F0502020204030204" pitchFamily="34" charset="0"/>
                <a:ea typeface="Calibri"/>
                <a:cs typeface="Calibri" panose="020F0502020204030204" pitchFamily="34" charset="0"/>
              </a:rPr>
              <a:t>Emerging Needs / Universal plus </a:t>
            </a:r>
            <a:r>
              <a:rPr lang="en-GB" sz="1600" spc="0" dirty="0">
                <a:solidFill>
                  <a:schemeClr val="tx1"/>
                </a:solidFill>
                <a:latin typeface="Calibri" panose="020F0502020204030204" pitchFamily="34" charset="0"/>
                <a:ea typeface="Calibri"/>
                <a:cs typeface="Calibri" panose="020F0502020204030204" pitchFamily="34" charset="0"/>
              </a:rPr>
              <a:t>(including school/education action) </a:t>
            </a:r>
          </a:p>
          <a:p>
            <a:pPr marL="0" indent="0">
              <a:lnSpc>
                <a:spcPct val="115000"/>
              </a:lnSpc>
              <a:spcAft>
                <a:spcPts val="0"/>
              </a:spcAft>
              <a:buNone/>
            </a:pPr>
            <a:endParaRPr lang="en-GB" sz="1600" dirty="0">
              <a:latin typeface="Calibri Light" panose="020F0302020204030204" pitchFamily="34" charset="0"/>
              <a:ea typeface="Calibri"/>
              <a:cs typeface="Calibri Light" panose="020F0302020204030204" pitchFamily="34" charset="0"/>
            </a:endParaRPr>
          </a:p>
          <a:p>
            <a:pPr marL="0" indent="0">
              <a:lnSpc>
                <a:spcPct val="115000"/>
              </a:lnSpc>
              <a:spcAft>
                <a:spcPts val="0"/>
              </a:spcAft>
              <a:buNone/>
            </a:pPr>
            <a:r>
              <a:rPr lang="en-GB" sz="1600" spc="0" dirty="0">
                <a:solidFill>
                  <a:schemeClr val="tx1"/>
                </a:solidFill>
                <a:latin typeface="Calibri" panose="020F0502020204030204" pitchFamily="34" charset="0"/>
                <a:ea typeface="Calibri"/>
                <a:cs typeface="Calibri" panose="020F0502020204030204" pitchFamily="34" charset="0"/>
              </a:rPr>
              <a:t>The indicators and assessment raise some concerns that the child / young person is at risk of exploitation, and /or places him / or herself at risk. Concern that the child / young person is at risk of being targeted or groomed, but there are positive protective factors in the child /young person life.</a:t>
            </a:r>
            <a:r>
              <a:rPr lang="en-GB" sz="1600" spc="0" dirty="0">
                <a:solidFill>
                  <a:schemeClr val="tx1"/>
                </a:solidFill>
                <a:latin typeface="Calibri" panose="020F0502020204030204" pitchFamily="34" charset="0"/>
                <a:ea typeface="Times New Roman"/>
                <a:cs typeface="Calibri" panose="020F0502020204030204" pitchFamily="34" charset="0"/>
              </a:rPr>
              <a:t> </a:t>
            </a:r>
          </a:p>
          <a:p>
            <a:pPr marL="0" indent="0">
              <a:lnSpc>
                <a:spcPct val="115000"/>
              </a:lnSpc>
              <a:spcAft>
                <a:spcPts val="0"/>
              </a:spcAft>
              <a:buNone/>
            </a:pPr>
            <a:endParaRPr lang="en-GB" sz="1600" spc="0" dirty="0">
              <a:solidFill>
                <a:schemeClr val="tx1"/>
              </a:solidFill>
              <a:latin typeface="Calibri" panose="020F0502020204030204" pitchFamily="34" charset="0"/>
              <a:ea typeface="Calibri"/>
              <a:cs typeface="Calibri" panose="020F0502020204030204" pitchFamily="34" charset="0"/>
            </a:endParaRPr>
          </a:p>
          <a:p>
            <a:pPr marL="0" indent="0">
              <a:lnSpc>
                <a:spcPct val="115000"/>
              </a:lnSpc>
              <a:spcAft>
                <a:spcPts val="0"/>
              </a:spcAft>
              <a:buNone/>
            </a:pPr>
            <a:r>
              <a:rPr lang="en-GB" sz="1600" b="1" spc="0" dirty="0">
                <a:solidFill>
                  <a:schemeClr val="tx1"/>
                </a:solidFill>
                <a:latin typeface="Calibri" panose="020F0502020204030204" pitchFamily="34" charset="0"/>
                <a:ea typeface="Calibri"/>
                <a:cs typeface="Calibri" panose="020F0502020204030204" pitchFamily="34" charset="0"/>
              </a:rPr>
              <a:t>ASSOCIATED ACTIONS</a:t>
            </a:r>
          </a:p>
          <a:p>
            <a:pPr marL="285750" indent="-285750">
              <a:lnSpc>
                <a:spcPct val="115000"/>
              </a:lnSpc>
              <a:spcAft>
                <a:spcPts val="0"/>
              </a:spcAft>
              <a:buFont typeface="Arial" panose="020B0604020202020204" pitchFamily="34" charset="0"/>
              <a:buChar char="•"/>
            </a:pPr>
            <a:r>
              <a:rPr lang="en-GB" sz="1400" spc="0" dirty="0">
                <a:solidFill>
                  <a:srgbClr val="000000"/>
                </a:solidFill>
                <a:latin typeface="Calibri" panose="020F0502020204030204" pitchFamily="34" charset="0"/>
                <a:ea typeface="Calibri"/>
                <a:cs typeface="Calibri" panose="020F0502020204030204" pitchFamily="34" charset="0"/>
              </a:rPr>
              <a:t>Signpost to </a:t>
            </a:r>
            <a:r>
              <a:rPr lang="en-GB" sz="1400" b="1" u="sng" spc="0" dirty="0">
                <a:solidFill>
                  <a:srgbClr val="0000FF"/>
                </a:solidFill>
                <a:latin typeface="Calibri" panose="020F0502020204030204" pitchFamily="34" charset="0"/>
                <a:ea typeface="Calibri"/>
                <a:cs typeface="Calibri" panose="020F0502020204030204" pitchFamily="34" charset="0"/>
                <a:hlinkClick r:id="rId2"/>
              </a:rPr>
              <a:t>Families First Portal</a:t>
            </a:r>
            <a:endParaRPr lang="en-GB" sz="1400" spc="0" dirty="0">
              <a:latin typeface="Calibri" panose="020F0502020204030204" pitchFamily="34" charset="0"/>
              <a:ea typeface="Calibri"/>
              <a:cs typeface="Calibri" panose="020F0502020204030204" pitchFamily="34" charset="0"/>
            </a:endParaRP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Consider referral to a Family Support Worker or Initiate a Families First Assessment </a:t>
            </a:r>
          </a:p>
          <a:p>
            <a:pPr marL="28575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Signpost/refer to</a:t>
            </a:r>
            <a:r>
              <a:rPr lang="en-GB" sz="1400" b="1" spc="0" dirty="0">
                <a:solidFill>
                  <a:schemeClr val="tx1"/>
                </a:solidFill>
                <a:latin typeface="Calibri" panose="020F0502020204030204" pitchFamily="34" charset="0"/>
                <a:ea typeface="Calibri"/>
                <a:cs typeface="Calibri" panose="020F0502020204030204" pitchFamily="34" charset="0"/>
              </a:rPr>
              <a:t> </a:t>
            </a:r>
            <a:r>
              <a:rPr lang="en-GB" sz="1400" spc="0" dirty="0">
                <a:solidFill>
                  <a:schemeClr val="tx1"/>
                </a:solidFill>
                <a:latin typeface="Calibri" panose="020F0502020204030204" pitchFamily="34" charset="0"/>
                <a:ea typeface="Calibri"/>
                <a:cs typeface="Calibri" panose="020F0502020204030204" pitchFamily="34" charset="0"/>
              </a:rPr>
              <a:t>GP/School Nurse/Sexual Health advice/counselling/play or art therapy or </a:t>
            </a:r>
            <a:r>
              <a:rPr lang="en-GB" sz="1400" b="1" u="sng" spc="0" dirty="0">
                <a:solidFill>
                  <a:srgbClr val="000000"/>
                </a:solidFill>
                <a:latin typeface="Calibri" panose="020F0502020204030204" pitchFamily="34" charset="0"/>
                <a:ea typeface="Calibri"/>
                <a:cs typeface="Calibri" panose="020F0502020204030204" pitchFamily="34" charset="0"/>
                <a:hlinkClick r:id="rId3"/>
              </a:rPr>
              <a:t>NHS Wellbeing Service (over 16’s)</a:t>
            </a:r>
            <a:endParaRPr lang="en-GB" sz="1400" spc="0" dirty="0">
              <a:latin typeface="Calibri" panose="020F0502020204030204" pitchFamily="34" charset="0"/>
              <a:cs typeface="Calibri" panose="020F0502020204030204" pitchFamily="34" charset="0"/>
            </a:endParaRPr>
          </a:p>
          <a:p>
            <a:pPr marL="285750" indent="-285750">
              <a:lnSpc>
                <a:spcPct val="115000"/>
              </a:lnSpc>
              <a:buFont typeface="Arial" panose="020B0604020202020204" pitchFamily="34" charset="0"/>
              <a:buChar char="•"/>
            </a:pPr>
            <a:r>
              <a:rPr lang="en-GB" sz="1400" spc="0" dirty="0">
                <a:solidFill>
                  <a:srgbClr val="000000"/>
                </a:solidFill>
                <a:latin typeface="Calibri" panose="020F0502020204030204" pitchFamily="34" charset="0"/>
                <a:ea typeface="Calibri"/>
                <a:cs typeface="Calibri" panose="020F0502020204030204" pitchFamily="34" charset="0"/>
              </a:rPr>
              <a:t>ESC/PRU referral (gangs/ youth violence/criminal exploitation) or Attendance Improvement Team</a:t>
            </a:r>
            <a:endParaRPr lang="en-GB" sz="1400" spc="0" dirty="0">
              <a:latin typeface="Calibri" panose="020F0502020204030204" pitchFamily="34" charset="0"/>
              <a:ea typeface="Calibri"/>
              <a:cs typeface="Calibri" panose="020F0502020204030204" pitchFamily="34" charset="0"/>
            </a:endParaRPr>
          </a:p>
          <a:p>
            <a:pPr marL="285750" indent="-285750">
              <a:lnSpc>
                <a:spcPct val="115000"/>
              </a:lnSpc>
              <a:buFont typeface="Arial" panose="020B0604020202020204" pitchFamily="34" charset="0"/>
              <a:buChar char="•"/>
            </a:pPr>
            <a:r>
              <a:rPr lang="en-GB" sz="1400" spc="0" dirty="0">
                <a:solidFill>
                  <a:srgbClr val="000000"/>
                </a:solidFill>
                <a:latin typeface="Calibri" panose="020F0502020204030204" pitchFamily="34" charset="0"/>
                <a:ea typeface="Calibri"/>
                <a:cs typeface="Calibri" panose="020F0502020204030204" pitchFamily="34" charset="0"/>
              </a:rPr>
              <a:t>Drug/Alcohol Education /Services, e.g. AFDASH</a:t>
            </a:r>
            <a:endParaRPr lang="en-GB" sz="1400" spc="0" dirty="0">
              <a:latin typeface="Calibri" panose="020F0502020204030204" pitchFamily="34" charset="0"/>
              <a:ea typeface="Calibri"/>
              <a:cs typeface="Calibri" panose="020F0502020204030204" pitchFamily="34" charset="0"/>
            </a:endParaRPr>
          </a:p>
          <a:p>
            <a:pPr marL="28575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Consider</a:t>
            </a:r>
            <a:r>
              <a:rPr lang="en-GB" sz="1400" spc="0" dirty="0">
                <a:latin typeface="Calibri" panose="020F0502020204030204" pitchFamily="34" charset="0"/>
                <a:ea typeface="Calibri"/>
                <a:cs typeface="Calibri" panose="020F0502020204030204" pitchFamily="34" charset="0"/>
              </a:rPr>
              <a:t> </a:t>
            </a:r>
            <a:r>
              <a:rPr lang="en-GB" sz="1400" b="1" spc="0" dirty="0">
                <a:latin typeface="Calibri" panose="020F0502020204030204" pitchFamily="34" charset="0"/>
                <a:ea typeface="Calibri"/>
                <a:cs typeface="Calibri" panose="020F0502020204030204" pitchFamily="34" charset="0"/>
                <a:hlinkClick r:id="rId4"/>
              </a:rPr>
              <a:t>Family Lives</a:t>
            </a:r>
            <a:r>
              <a:rPr lang="en-GB" sz="1400" b="1" spc="0" dirty="0">
                <a:latin typeface="Calibri" panose="020F0502020204030204" pitchFamily="34" charset="0"/>
                <a:ea typeface="Calibri"/>
                <a:cs typeface="Calibri" panose="020F0502020204030204" pitchFamily="34" charset="0"/>
              </a:rPr>
              <a:t>, </a:t>
            </a:r>
            <a:r>
              <a:rPr lang="en-GB" sz="1400" b="1" spc="0" dirty="0">
                <a:latin typeface="Calibri" panose="020F0502020204030204" pitchFamily="34" charset="0"/>
                <a:ea typeface="Calibri"/>
                <a:cs typeface="Calibri" panose="020F0502020204030204" pitchFamily="34" charset="0"/>
                <a:hlinkClick r:id="rId5"/>
              </a:rPr>
              <a:t>Services for Young People</a:t>
            </a:r>
            <a:r>
              <a:rPr lang="en-GB" sz="1400" b="1" spc="0" dirty="0">
                <a:latin typeface="Calibri" panose="020F0502020204030204" pitchFamily="34" charset="0"/>
                <a:ea typeface="Calibri"/>
                <a:cs typeface="Calibri" panose="020F0502020204030204" pitchFamily="34" charset="0"/>
              </a:rPr>
              <a:t>, </a:t>
            </a:r>
            <a:r>
              <a:rPr lang="en-GB" sz="1400" b="1" u="sng" spc="0" dirty="0" err="1">
                <a:solidFill>
                  <a:srgbClr val="0000FF"/>
                </a:solidFill>
                <a:latin typeface="Calibri" panose="020F0502020204030204" pitchFamily="34" charset="0"/>
                <a:ea typeface="Calibri"/>
                <a:cs typeface="Calibri" panose="020F0502020204030204" pitchFamily="34" charset="0"/>
                <a:hlinkClick r:id="rId6"/>
              </a:rPr>
              <a:t>Kooth</a:t>
            </a:r>
            <a:r>
              <a:rPr lang="en-GB" sz="1400" b="1" u="sng" spc="0" dirty="0">
                <a:solidFill>
                  <a:srgbClr val="0000FF"/>
                </a:solidFill>
                <a:latin typeface="Calibri" panose="020F0502020204030204" pitchFamily="34" charset="0"/>
                <a:ea typeface="Calibri"/>
                <a:cs typeface="Calibri" panose="020F0502020204030204" pitchFamily="34" charset="0"/>
                <a:hlinkClick r:id="rId6"/>
              </a:rPr>
              <a:t> counselling</a:t>
            </a:r>
            <a:r>
              <a:rPr lang="en-GB" sz="1400" b="1" u="sng" spc="0" dirty="0">
                <a:solidFill>
                  <a:srgbClr val="0000FF"/>
                </a:solidFill>
                <a:latin typeface="Calibri" panose="020F0502020204030204" pitchFamily="34" charset="0"/>
                <a:ea typeface="Calibri"/>
                <a:cs typeface="Calibri" panose="020F0502020204030204" pitchFamily="34" charset="0"/>
              </a:rPr>
              <a:t> </a:t>
            </a: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Organisational approach – See Part Two, Appendix 4</a:t>
            </a:r>
          </a:p>
          <a:p>
            <a:pPr marL="285750" lvl="0" indent="-285750">
              <a:lnSpc>
                <a:spcPct val="115000"/>
              </a:lnSpc>
              <a:buFont typeface="Arial" panose="020B0604020202020204" pitchFamily="34" charset="0"/>
              <a:buChar char="•"/>
            </a:pPr>
            <a:r>
              <a:rPr lang="en-GB" sz="1400" spc="0" dirty="0">
                <a:solidFill>
                  <a:schemeClr val="tx1"/>
                </a:solidFill>
                <a:latin typeface="Calibri" panose="020F0502020204030204" pitchFamily="34" charset="0"/>
                <a:ea typeface="Calibri"/>
                <a:cs typeface="Calibri" panose="020F0502020204030204" pitchFamily="34" charset="0"/>
              </a:rPr>
              <a:t>Safeguarding through the curriculum – See Part Two, Appendices 5-7</a:t>
            </a:r>
          </a:p>
          <a:p>
            <a:pPr marL="285750" indent="-285750">
              <a:lnSpc>
                <a:spcPct val="115000"/>
              </a:lnSpc>
              <a:buFont typeface="Arial" panose="020B0604020202020204" pitchFamily="34" charset="0"/>
              <a:buChar char="•"/>
            </a:pPr>
            <a:endParaRPr lang="en-GB" sz="1600" spc="0" dirty="0">
              <a:latin typeface="Calibri" panose="020F0502020204030204" pitchFamily="34" charset="0"/>
              <a:ea typeface="Calibri"/>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285E4EB0-F5A8-4304-AE48-5922B3E927F1}"/>
              </a:ext>
              <a:ext uri="{C183D7F6-B498-43B3-948B-1728B52AA6E4}">
                <adec:decorative xmlns:adec="http://schemas.microsoft.com/office/drawing/2017/decorative" val="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6D90BE51-01F8-4C1A-AEAA-DD07CF69D3D4}"/>
              </a:ext>
              <a:ext uri="{C183D7F6-B498-43B3-948B-1728B52AA6E4}">
                <adec:decorative xmlns:adec="http://schemas.microsoft.com/office/drawing/2017/decorative" val="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4276685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6336795"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Pathway guidance - Medium</a:t>
            </a:r>
          </a:p>
        </p:txBody>
      </p:sp>
      <p:sp>
        <p:nvSpPr>
          <p:cNvPr id="12" name="TextBox 11">
            <a:extLst>
              <a:ext uri="{FF2B5EF4-FFF2-40B4-BE49-F238E27FC236}">
                <a16:creationId xmlns:a16="http://schemas.microsoft.com/office/drawing/2014/main" id="{1D73B0F4-B22F-4CEF-947C-4A8AD1DDCEB9}"/>
              </a:ext>
            </a:extLst>
          </p:cNvPr>
          <p:cNvSpPr txBox="1"/>
          <p:nvPr/>
        </p:nvSpPr>
        <p:spPr>
          <a:xfrm>
            <a:off x="209920" y="1258649"/>
            <a:ext cx="11524870" cy="4536627"/>
          </a:xfrm>
          <a:prstGeom prst="rect">
            <a:avLst/>
          </a:prstGeom>
          <a:noFill/>
        </p:spPr>
        <p:txBody>
          <a:bodyPr wrap="square">
            <a:spAutoFit/>
          </a:bodyPr>
          <a:lstStyle/>
          <a:p>
            <a:pPr marL="0" indent="0">
              <a:buNone/>
            </a:pPr>
            <a:r>
              <a:rPr lang="en-GB" dirty="0">
                <a:solidFill>
                  <a:srgbClr val="FF9900"/>
                </a:solidFill>
                <a:latin typeface="Calibri" panose="020F0502020204030204" pitchFamily="34" charset="0"/>
                <a:cs typeface="Calibri" panose="020F0502020204030204" pitchFamily="34" charset="0"/>
              </a:rPr>
              <a:t>Medium Level </a:t>
            </a:r>
            <a:r>
              <a:rPr lang="en-GB" dirty="0">
                <a:solidFill>
                  <a:schemeClr val="tx1"/>
                </a:solidFill>
                <a:latin typeface="Calibri" panose="020F0502020204030204" pitchFamily="34" charset="0"/>
                <a:cs typeface="Calibri" panose="020F0502020204030204" pitchFamily="34" charset="0"/>
              </a:rPr>
              <a:t>Risk Indicators</a:t>
            </a:r>
          </a:p>
          <a:p>
            <a:pPr marL="0" indent="0">
              <a:buNone/>
            </a:pPr>
            <a:r>
              <a:rPr lang="en-GB" sz="1600" b="1" dirty="0">
                <a:latin typeface="Calibri" panose="020F0502020204030204" pitchFamily="34" charset="0"/>
                <a:cs typeface="Calibri" panose="020F0502020204030204" pitchFamily="34" charset="0"/>
              </a:rPr>
              <a:t>Targeted and/or Intensive Support</a:t>
            </a:r>
          </a:p>
          <a:p>
            <a:pPr marL="0" indent="0">
              <a:buNone/>
            </a:pPr>
            <a:endParaRPr lang="en-GB" sz="1600" dirty="0">
              <a:latin typeface="Calibri" panose="020F0502020204030204" pitchFamily="34" charset="0"/>
              <a:cs typeface="Calibri" panose="020F0502020204030204" pitchFamily="34" charset="0"/>
            </a:endParaRPr>
          </a:p>
          <a:p>
            <a:r>
              <a:rPr lang="en-GB" sz="1600" dirty="0">
                <a:solidFill>
                  <a:schemeClr val="dk1"/>
                </a:solidFill>
                <a:latin typeface="Calibri" panose="020F0502020204030204" pitchFamily="34" charset="0"/>
                <a:cs typeface="Calibri" panose="020F0502020204030204" pitchFamily="34" charset="0"/>
              </a:rPr>
              <a:t>The assessment indicates that the child / young person is vulnerable to being exploited but that there are no immediate / urgent safeguarding concerns. The child /young person may experience protective factors, but circumstances and / or behaviours place him / her at risk of exploitation.</a:t>
            </a:r>
          </a:p>
          <a:p>
            <a:pPr marL="0" indent="0">
              <a:lnSpc>
                <a:spcPct val="115000"/>
              </a:lnSpc>
              <a:spcAft>
                <a:spcPts val="0"/>
              </a:spcAft>
              <a:buNone/>
            </a:pPr>
            <a:endParaRPr lang="en-GB" sz="1600" b="1" dirty="0">
              <a:latin typeface="Calibri" panose="020F0502020204030204" pitchFamily="34" charset="0"/>
              <a:ea typeface="Calibri"/>
              <a:cs typeface="Calibri" panose="020F0502020204030204" pitchFamily="34" charset="0"/>
            </a:endParaRPr>
          </a:p>
          <a:p>
            <a:pPr marL="0" indent="0">
              <a:lnSpc>
                <a:spcPct val="115000"/>
              </a:lnSpc>
              <a:spcAft>
                <a:spcPts val="0"/>
              </a:spcAft>
              <a:buNone/>
            </a:pPr>
            <a:r>
              <a:rPr lang="en-GB" sz="1600" b="1" dirty="0">
                <a:latin typeface="Calibri" panose="020F0502020204030204" pitchFamily="34" charset="0"/>
                <a:ea typeface="Calibri"/>
                <a:cs typeface="Calibri" panose="020F0502020204030204" pitchFamily="34" charset="0"/>
              </a:rPr>
              <a:t>ASSOCIATED ACTIONS</a:t>
            </a:r>
            <a:endParaRPr lang="en-GB" sz="16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Families First Assessment - consider agencies identified in universal response above</a:t>
            </a: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Refer to SASH or Intensive Families Support Team (IFST) / invite to a TAF if FFA in place </a:t>
            </a: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Contact Police on 101 to pass on intelligence, link with local neighbourhood Police team or report online. </a:t>
            </a:r>
            <a:r>
              <a:rPr lang="en-GB" sz="1400" b="1" dirty="0">
                <a:solidFill>
                  <a:schemeClr val="dk1"/>
                </a:solidFill>
                <a:latin typeface="Calibri" panose="020F0502020204030204" pitchFamily="34" charset="0"/>
                <a:cs typeface="Calibri" panose="020F0502020204030204" pitchFamily="34" charset="0"/>
                <a:hlinkClick r:id="rId2"/>
              </a:rPr>
              <a:t>Report to Halo – CSE reporting</a:t>
            </a:r>
            <a:endParaRPr lang="en-GB" sz="1400" b="1"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b="1" u="sng" dirty="0">
                <a:solidFill>
                  <a:schemeClr val="dk1"/>
                </a:solidFill>
                <a:latin typeface="Calibri" panose="020F0502020204030204" pitchFamily="34" charset="0"/>
                <a:cs typeface="Calibri" panose="020F0502020204030204" pitchFamily="34" charset="0"/>
                <a:hlinkClick r:id="rId3"/>
              </a:rPr>
              <a:t>PREVENT referral</a:t>
            </a:r>
            <a:r>
              <a:rPr lang="en-GB" sz="1400" b="1" dirty="0">
                <a:solidFill>
                  <a:schemeClr val="dk1"/>
                </a:solidFill>
                <a:latin typeface="Calibri" panose="020F0502020204030204" pitchFamily="34" charset="0"/>
                <a:cs typeface="Calibri" panose="020F0502020204030204" pitchFamily="34" charset="0"/>
              </a:rPr>
              <a:t> </a:t>
            </a:r>
            <a:r>
              <a:rPr lang="en-GB" sz="1400" dirty="0">
                <a:solidFill>
                  <a:schemeClr val="dk1"/>
                </a:solidFill>
                <a:latin typeface="Calibri" panose="020F0502020204030204" pitchFamily="34" charset="0"/>
                <a:cs typeface="Calibri" panose="020F0502020204030204" pitchFamily="34" charset="0"/>
              </a:rPr>
              <a:t>- Where radicalisation to extremist groups is suspected or confirmed. Practitioners should make a referral to the</a:t>
            </a:r>
            <a:r>
              <a:rPr lang="en-GB" sz="1400" b="1" dirty="0">
                <a:solidFill>
                  <a:schemeClr val="dk1"/>
                </a:solidFill>
                <a:latin typeface="Calibri" panose="020F0502020204030204" pitchFamily="34" charset="0"/>
                <a:cs typeface="Calibri" panose="020F0502020204030204" pitchFamily="34" charset="0"/>
              </a:rPr>
              <a:t> </a:t>
            </a:r>
            <a:r>
              <a:rPr lang="en-GB" sz="1400" dirty="0">
                <a:solidFill>
                  <a:schemeClr val="dk1"/>
                </a:solidFill>
                <a:latin typeface="Calibri" panose="020F0502020204030204" pitchFamily="34" charset="0"/>
                <a:cs typeface="Calibri" panose="020F0502020204030204" pitchFamily="34" charset="0"/>
              </a:rPr>
              <a:t>PREVENT team via 101 or using the referral form. </a:t>
            </a:r>
          </a:p>
          <a:p>
            <a:pPr marL="28575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Signpost/refer to GP/School Nurse/ Health Visitor/ Sexual health advice / counselling / play therapy / </a:t>
            </a:r>
            <a:r>
              <a:rPr lang="en-GB" sz="1400" b="1" u="sng" dirty="0">
                <a:solidFill>
                  <a:schemeClr val="dk1"/>
                </a:solidFill>
                <a:latin typeface="Calibri" panose="020F0502020204030204" pitchFamily="34" charset="0"/>
                <a:cs typeface="Calibri" panose="020F0502020204030204" pitchFamily="34" charset="0"/>
                <a:hlinkClick r:id="rId4"/>
              </a:rPr>
              <a:t>Step 2</a:t>
            </a:r>
            <a:r>
              <a:rPr lang="en-GB" sz="1400" b="1" dirty="0">
                <a:solidFill>
                  <a:schemeClr val="dk1"/>
                </a:solidFill>
                <a:latin typeface="Calibri" panose="020F0502020204030204" pitchFamily="34" charset="0"/>
                <a:cs typeface="Calibri" panose="020F0502020204030204" pitchFamily="34" charset="0"/>
                <a:hlinkClick r:id="rId4"/>
              </a:rPr>
              <a:t> </a:t>
            </a:r>
            <a:r>
              <a:rPr lang="en-GB" sz="1400" dirty="0">
                <a:solidFill>
                  <a:schemeClr val="dk1"/>
                </a:solidFill>
                <a:latin typeface="Calibri" panose="020F0502020204030204" pitchFamily="34" charset="0"/>
                <a:cs typeface="Calibri" panose="020F0502020204030204" pitchFamily="34" charset="0"/>
              </a:rPr>
              <a:t>(if there are any mental health concerns) or </a:t>
            </a:r>
            <a:r>
              <a:rPr lang="en-GB" sz="1400" b="1" u="sng" dirty="0">
                <a:solidFill>
                  <a:schemeClr val="dk1"/>
                </a:solidFill>
                <a:latin typeface="Calibri" panose="020F0502020204030204" pitchFamily="34" charset="0"/>
                <a:cs typeface="Calibri" panose="020F0502020204030204" pitchFamily="34" charset="0"/>
                <a:hlinkClick r:id="rId5"/>
              </a:rPr>
              <a:t>NHS Well-being Service (over 16’s)</a:t>
            </a:r>
            <a:endParaRPr lang="en-GB" sz="1400" b="1" dirty="0">
              <a:latin typeface="Calibri" panose="020F0502020204030204" pitchFamily="34" charset="0"/>
              <a:ea typeface="Calibri"/>
              <a:cs typeface="Calibri" panose="020F0502020204030204" pitchFamily="34" charset="0"/>
            </a:endParaRPr>
          </a:p>
          <a:p>
            <a:pPr marL="285750" lvl="0" indent="-285750">
              <a:buFont typeface="Arial" panose="020B0604020202020204" pitchFamily="34" charset="0"/>
              <a:buChar char="•"/>
            </a:pPr>
            <a:r>
              <a:rPr lang="en-GB" sz="1400" b="1" dirty="0">
                <a:solidFill>
                  <a:schemeClr val="dk1"/>
                </a:solidFill>
                <a:latin typeface="Calibri" panose="020F0502020204030204" pitchFamily="34" charset="0"/>
                <a:cs typeface="Calibri" panose="020F0502020204030204" pitchFamily="34" charset="0"/>
                <a:hlinkClick r:id="rId6"/>
              </a:rPr>
              <a:t>Adolescent Drug and Alcohol Services</a:t>
            </a:r>
            <a:r>
              <a:rPr lang="en-GB" sz="1400" dirty="0">
                <a:solidFill>
                  <a:schemeClr val="dk1"/>
                </a:solidFill>
                <a:latin typeface="Calibri" panose="020F0502020204030204" pitchFamily="34" charset="0"/>
                <a:cs typeface="Calibri" panose="020F0502020204030204" pitchFamily="34" charset="0"/>
              </a:rPr>
              <a:t>, Diversion plan/extracurricular activities,  </a:t>
            </a:r>
            <a:r>
              <a:rPr lang="en-GB" sz="1400" b="1" u="sng" dirty="0">
                <a:solidFill>
                  <a:schemeClr val="dk1"/>
                </a:solidFill>
                <a:latin typeface="Calibri" panose="020F0502020204030204" pitchFamily="34" charset="0"/>
                <a:cs typeface="Calibri" panose="020F0502020204030204" pitchFamily="34" charset="0"/>
                <a:hlinkClick r:id="rId7"/>
              </a:rPr>
              <a:t>Safety and Support Plan</a:t>
            </a:r>
            <a:r>
              <a:rPr lang="en-GB" sz="1400" b="1" dirty="0">
                <a:solidFill>
                  <a:schemeClr val="dk1"/>
                </a:solidFill>
                <a:latin typeface="Calibri" panose="020F0502020204030204" pitchFamily="34" charset="0"/>
                <a:cs typeface="Calibri" panose="020F0502020204030204" pitchFamily="34" charset="0"/>
              </a:rPr>
              <a:t> </a:t>
            </a:r>
            <a:r>
              <a:rPr lang="en-GB" sz="1400" dirty="0">
                <a:solidFill>
                  <a:schemeClr val="dk1"/>
                </a:solidFill>
                <a:latin typeface="Calibri" panose="020F0502020204030204" pitchFamily="34" charset="0"/>
                <a:cs typeface="Calibri" panose="020F0502020204030204" pitchFamily="34" charset="0"/>
              </a:rPr>
              <a:t>- see Appendix 3 and/or </a:t>
            </a:r>
            <a:r>
              <a:rPr lang="en-GB" sz="1400" b="1" u="sng" dirty="0">
                <a:solidFill>
                  <a:schemeClr val="dk1"/>
                </a:solidFill>
                <a:latin typeface="Calibri" panose="020F0502020204030204" pitchFamily="34" charset="0"/>
                <a:cs typeface="Calibri" panose="020F0502020204030204" pitchFamily="34" charset="0"/>
                <a:hlinkClick r:id="rId8"/>
              </a:rPr>
              <a:t>Victim Support</a:t>
            </a:r>
            <a:endParaRPr lang="en-GB" sz="1400" b="1" u="sng" dirty="0">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solidFill>
                  <a:schemeClr val="tx1"/>
                </a:solidFill>
                <a:latin typeface="Calibri" panose="020F0502020204030204" pitchFamily="34" charset="0"/>
                <a:cs typeface="Calibri" panose="020F0502020204030204" pitchFamily="34" charset="0"/>
              </a:rPr>
              <a:t>Contact Attendance Inclusion Officer / Children Missing Education team </a:t>
            </a:r>
            <a:r>
              <a:rPr lang="en-GB" sz="1400" i="1" dirty="0">
                <a:solidFill>
                  <a:schemeClr val="tx1"/>
                </a:solidFill>
                <a:latin typeface="Calibri" panose="020F0502020204030204" pitchFamily="34" charset="0"/>
                <a:cs typeface="Calibri" panose="020F0502020204030204" pitchFamily="34" charset="0"/>
              </a:rPr>
              <a:t>(if criteria met)</a:t>
            </a:r>
          </a:p>
          <a:p>
            <a:pPr marL="285750" indent="-285750">
              <a:buFont typeface="Arial" panose="020B0604020202020204" pitchFamily="34" charset="0"/>
              <a:buChar char="•"/>
            </a:pPr>
            <a:r>
              <a:rPr lang="en-GB" sz="1400" dirty="0">
                <a:solidFill>
                  <a:schemeClr val="tx1"/>
                </a:solidFill>
                <a:latin typeface="Calibri" panose="020F0502020204030204" pitchFamily="34" charset="0"/>
                <a:cs typeface="Calibri" panose="020F0502020204030204" pitchFamily="34" charset="0"/>
              </a:rPr>
              <a:t>Keep records of incidents/indicators</a:t>
            </a:r>
          </a:p>
          <a:p>
            <a:pPr marL="285750" indent="-285750">
              <a:buFont typeface="Arial" panose="020B0604020202020204" pitchFamily="34" charset="0"/>
              <a:buChar char="•"/>
            </a:pPr>
            <a:r>
              <a:rPr lang="en-GB" sz="1400" dirty="0">
                <a:solidFill>
                  <a:schemeClr val="tx1"/>
                </a:solidFill>
                <a:latin typeface="Calibri" panose="020F0502020204030204" pitchFamily="34" charset="0"/>
                <a:cs typeface="Calibri" panose="020F0502020204030204" pitchFamily="34" charset="0"/>
              </a:rPr>
              <a:t>Monitor changes in vulnerability/risks</a:t>
            </a:r>
          </a:p>
        </p:txBody>
      </p:sp>
      <p:pic>
        <p:nvPicPr>
          <p:cNvPr id="6" name="Picture 5" descr="Families First Logo">
            <a:extLst>
              <a:ext uri="{FF2B5EF4-FFF2-40B4-BE49-F238E27FC236}">
                <a16:creationId xmlns:a16="http://schemas.microsoft.com/office/drawing/2014/main" id="{ADB50670-EC82-421A-A222-5915DF221C16}"/>
              </a:ext>
              <a:ext uri="{C183D7F6-B498-43B3-948B-1728B52AA6E4}">
                <adec:decorative xmlns:adec="http://schemas.microsoft.com/office/drawing/2017/decorative" val="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9B11164A-71C1-4ADE-8D9E-AF537C880D1F}"/>
              </a:ext>
              <a:ext uri="{C183D7F6-B498-43B3-948B-1728B52AA6E4}">
                <adec:decorative xmlns:adec="http://schemas.microsoft.com/office/drawing/2017/decorative" val="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295817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634652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Pathway guidance - high</a:t>
            </a:r>
          </a:p>
        </p:txBody>
      </p:sp>
      <p:sp>
        <p:nvSpPr>
          <p:cNvPr id="12" name="TextBox 11">
            <a:extLst>
              <a:ext uri="{FF2B5EF4-FFF2-40B4-BE49-F238E27FC236}">
                <a16:creationId xmlns:a16="http://schemas.microsoft.com/office/drawing/2014/main" id="{1D73B0F4-B22F-4CEF-947C-4A8AD1DDCEB9}"/>
              </a:ext>
            </a:extLst>
          </p:cNvPr>
          <p:cNvSpPr txBox="1"/>
          <p:nvPr/>
        </p:nvSpPr>
        <p:spPr>
          <a:xfrm>
            <a:off x="209920" y="1258649"/>
            <a:ext cx="11524870" cy="4074962"/>
          </a:xfrm>
          <a:prstGeom prst="rect">
            <a:avLst/>
          </a:prstGeom>
          <a:noFill/>
        </p:spPr>
        <p:txBody>
          <a:bodyPr wrap="square">
            <a:spAutoFit/>
          </a:bodyPr>
          <a:lstStyle/>
          <a:p>
            <a:pPr marL="0" indent="0">
              <a:buNone/>
            </a:pPr>
            <a:r>
              <a:rPr lang="en-GB" dirty="0">
                <a:solidFill>
                  <a:srgbClr val="CC0033"/>
                </a:solidFill>
                <a:latin typeface="Calibri" panose="020F0502020204030204" pitchFamily="34" charset="0"/>
                <a:cs typeface="Calibri" panose="020F0502020204030204" pitchFamily="34" charset="0"/>
              </a:rPr>
              <a:t>High Level </a:t>
            </a:r>
            <a:r>
              <a:rPr lang="en-GB" dirty="0">
                <a:solidFill>
                  <a:schemeClr val="tx1"/>
                </a:solidFill>
                <a:latin typeface="Calibri" panose="020F0502020204030204" pitchFamily="34" charset="0"/>
                <a:cs typeface="Calibri" panose="020F0502020204030204" pitchFamily="34" charset="0"/>
              </a:rPr>
              <a:t>Risk Indicators</a:t>
            </a:r>
          </a:p>
          <a:p>
            <a:pPr marL="0" indent="0">
              <a:buNone/>
            </a:pPr>
            <a:r>
              <a:rPr lang="en-GB" sz="1600" b="1" dirty="0">
                <a:latin typeface="Calibri" panose="020F0502020204030204" pitchFamily="34" charset="0"/>
                <a:cs typeface="Calibri" panose="020F0502020204030204" pitchFamily="34" charset="0"/>
              </a:rPr>
              <a:t>Specialist and Safeguarding Services</a:t>
            </a:r>
          </a:p>
          <a:p>
            <a:pPr marL="0" indent="0">
              <a:buNone/>
            </a:pPr>
            <a:endParaRPr lang="en-GB" sz="1600" dirty="0">
              <a:latin typeface="Calibri" panose="020F0502020204030204" pitchFamily="34" charset="0"/>
              <a:cs typeface="Calibri" panose="020F0502020204030204" pitchFamily="34" charset="0"/>
            </a:endParaRPr>
          </a:p>
          <a:p>
            <a:pPr marL="0" indent="0">
              <a:buNone/>
            </a:pPr>
            <a:r>
              <a:rPr lang="en-GB" sz="1600" dirty="0">
                <a:solidFill>
                  <a:schemeClr val="dk1"/>
                </a:solidFill>
                <a:latin typeface="Calibri" panose="020F0502020204030204" pitchFamily="34" charset="0"/>
                <a:cs typeface="Calibri" panose="020F0502020204030204" pitchFamily="34" charset="0"/>
              </a:rPr>
              <a:t>Indicators / evidence / disclosure denote that the child is at immediate risk of, or is experiencing exploitation. They may not recognise this. Coercion and control is implicit.</a:t>
            </a:r>
          </a:p>
          <a:p>
            <a:pPr marL="0" indent="0">
              <a:lnSpc>
                <a:spcPct val="115000"/>
              </a:lnSpc>
              <a:spcAft>
                <a:spcPts val="0"/>
              </a:spcAft>
              <a:buNone/>
            </a:pPr>
            <a:endParaRPr lang="en-GB" sz="1600" b="1" dirty="0">
              <a:latin typeface="Calibri" panose="020F0502020204030204" pitchFamily="34" charset="0"/>
              <a:ea typeface="Calibri"/>
              <a:cs typeface="Calibri" panose="020F0502020204030204" pitchFamily="34" charset="0"/>
            </a:endParaRPr>
          </a:p>
          <a:p>
            <a:pPr marL="0" indent="0">
              <a:lnSpc>
                <a:spcPct val="115000"/>
              </a:lnSpc>
              <a:spcAft>
                <a:spcPts val="0"/>
              </a:spcAft>
              <a:buNone/>
            </a:pPr>
            <a:r>
              <a:rPr lang="en-GB" sz="1600" b="1" dirty="0">
                <a:latin typeface="Calibri" panose="020F0502020204030204" pitchFamily="34" charset="0"/>
                <a:ea typeface="Calibri"/>
                <a:cs typeface="Calibri" panose="020F0502020204030204" pitchFamily="34" charset="0"/>
              </a:rPr>
              <a:t>ASSOCIATED ACTIONS</a:t>
            </a:r>
            <a:endParaRPr lang="en-GB" sz="16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Refer to </a:t>
            </a:r>
            <a:r>
              <a:rPr lang="en-GB" sz="1400" b="1" dirty="0">
                <a:solidFill>
                  <a:schemeClr val="dk1"/>
                </a:solidFill>
                <a:latin typeface="Calibri" panose="020F0502020204030204" pitchFamily="34" charset="0"/>
                <a:cs typeface="Calibri" panose="020F0502020204030204" pitchFamily="34" charset="0"/>
                <a:hlinkClick r:id="rId2"/>
              </a:rPr>
              <a:t>Children’s Services</a:t>
            </a:r>
            <a:r>
              <a:rPr lang="en-GB" sz="1400" dirty="0">
                <a:solidFill>
                  <a:schemeClr val="dk1"/>
                </a:solidFill>
                <a:latin typeface="Calibri" panose="020F0502020204030204" pitchFamily="34" charset="0"/>
                <a:cs typeface="Calibri" panose="020F0502020204030204" pitchFamily="34" charset="0"/>
              </a:rPr>
              <a:t>. </a:t>
            </a:r>
            <a:r>
              <a:rPr lang="en-GB" sz="1400" b="1" i="1" dirty="0">
                <a:solidFill>
                  <a:schemeClr val="dk1"/>
                </a:solidFill>
                <a:latin typeface="Calibri" panose="020F0502020204030204" pitchFamily="34" charset="0"/>
                <a:cs typeface="Calibri" panose="020F0502020204030204" pitchFamily="34" charset="0"/>
              </a:rPr>
              <a:t>Where you are aware of current social care involvement, discuss your concerns with the allocated social worker.</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Refer to HALO – 999 / 101 or complete </a:t>
            </a:r>
            <a:r>
              <a:rPr lang="en-GB" sz="1400" b="1" u="sng" dirty="0">
                <a:solidFill>
                  <a:schemeClr val="dk1"/>
                </a:solidFill>
                <a:latin typeface="Calibri" panose="020F0502020204030204" pitchFamily="34" charset="0"/>
                <a:cs typeface="Calibri" panose="020F0502020204030204" pitchFamily="34" charset="0"/>
                <a:hlinkClick r:id="rId3"/>
              </a:rPr>
              <a:t>CSE reporting form</a:t>
            </a:r>
            <a:r>
              <a:rPr lang="en-GB" sz="1400" dirty="0">
                <a:solidFill>
                  <a:schemeClr val="dk1"/>
                </a:solidFill>
                <a:latin typeface="Calibri" panose="020F0502020204030204" pitchFamily="34" charset="0"/>
                <a:cs typeface="Calibri" panose="020F0502020204030204" pitchFamily="34" charset="0"/>
                <a:hlinkClick r:id="rId3"/>
              </a:rPr>
              <a:t> </a:t>
            </a:r>
            <a:r>
              <a:rPr lang="en-GB" sz="1400" dirty="0">
                <a:solidFill>
                  <a:schemeClr val="dk1"/>
                </a:solidFill>
                <a:latin typeface="Calibri" panose="020F0502020204030204" pitchFamily="34" charset="0"/>
                <a:cs typeface="Calibri" panose="020F0502020204030204" pitchFamily="34" charset="0"/>
              </a:rPr>
              <a:t>(non urgent) </a:t>
            </a:r>
          </a:p>
          <a:p>
            <a:pPr marL="28575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Refer to police – 999 / 101 (non urgent)</a:t>
            </a: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PREVENT referral (101 / 999) or complete a </a:t>
            </a:r>
            <a:r>
              <a:rPr lang="en-GB" sz="1400" b="1" u="sng" dirty="0">
                <a:solidFill>
                  <a:schemeClr val="dk1"/>
                </a:solidFill>
                <a:latin typeface="Calibri" panose="020F0502020204030204" pitchFamily="34" charset="0"/>
                <a:cs typeface="Calibri" panose="020F0502020204030204" pitchFamily="34" charset="0"/>
                <a:hlinkClick r:id="rId4"/>
              </a:rPr>
              <a:t>Prevent referral form</a:t>
            </a:r>
            <a:r>
              <a:rPr lang="en-GB" sz="1400" b="1" dirty="0">
                <a:solidFill>
                  <a:schemeClr val="dk1"/>
                </a:solidFill>
                <a:latin typeface="Calibri" panose="020F0502020204030204" pitchFamily="34" charset="0"/>
                <a:cs typeface="Calibri" panose="020F0502020204030204" pitchFamily="34" charset="0"/>
              </a:rPr>
              <a:t> </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b="1" u="sng" dirty="0">
                <a:solidFill>
                  <a:schemeClr val="dk1"/>
                </a:solidFill>
                <a:latin typeface="Calibri" panose="020F0502020204030204" pitchFamily="34" charset="0"/>
                <a:cs typeface="Calibri" panose="020F0502020204030204" pitchFamily="34" charset="0"/>
                <a:hlinkClick r:id="rId5"/>
              </a:rPr>
              <a:t>Safety and support plan / Risk Assessment Management Plan</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Consider referral/signposting to </a:t>
            </a:r>
            <a:r>
              <a:rPr lang="en-GB" sz="1400" b="1" u="sng" dirty="0">
                <a:solidFill>
                  <a:schemeClr val="dk1"/>
                </a:solidFill>
                <a:latin typeface="Calibri" panose="020F0502020204030204" pitchFamily="34" charset="0"/>
                <a:cs typeface="Calibri" panose="020F0502020204030204" pitchFamily="34" charset="0"/>
                <a:hlinkClick r:id="rId6"/>
              </a:rPr>
              <a:t>Sexual</a:t>
            </a:r>
            <a:r>
              <a:rPr lang="en-GB" sz="1400" b="1" u="sng" dirty="0">
                <a:solidFill>
                  <a:schemeClr val="dk1"/>
                </a:solidFill>
                <a:latin typeface="Calibri" panose="020F0502020204030204" pitchFamily="34" charset="0"/>
                <a:cs typeface="Calibri" panose="020F0502020204030204" pitchFamily="34" charset="0"/>
              </a:rPr>
              <a:t> </a:t>
            </a:r>
            <a:r>
              <a:rPr lang="en-GB" sz="1400" b="1" u="sng" dirty="0">
                <a:solidFill>
                  <a:schemeClr val="dk1"/>
                </a:solidFill>
                <a:latin typeface="Calibri" panose="020F0502020204030204" pitchFamily="34" charset="0"/>
                <a:cs typeface="Calibri" panose="020F0502020204030204" pitchFamily="34" charset="0"/>
                <a:hlinkClick r:id="rId6"/>
              </a:rPr>
              <a:t>Assault Resource Centre (SARC)</a:t>
            </a:r>
            <a:r>
              <a:rPr lang="en-GB" sz="1400" b="1" dirty="0">
                <a:solidFill>
                  <a:schemeClr val="dk1"/>
                </a:solidFill>
                <a:latin typeface="Calibri" panose="020F0502020204030204" pitchFamily="34" charset="0"/>
                <a:cs typeface="Calibri" panose="020F0502020204030204" pitchFamily="34" charset="0"/>
              </a:rPr>
              <a:t> </a:t>
            </a:r>
            <a:r>
              <a:rPr lang="en-GB" sz="1400" dirty="0">
                <a:solidFill>
                  <a:schemeClr val="dk1"/>
                </a:solidFill>
                <a:latin typeface="Calibri" panose="020F0502020204030204" pitchFamily="34" charset="0"/>
                <a:cs typeface="Calibri" panose="020F0502020204030204" pitchFamily="34" charset="0"/>
              </a:rPr>
              <a:t>- Young Persons Advocate for victims of sexual abuse </a:t>
            </a:r>
          </a:p>
          <a:p>
            <a:pPr marL="285750" lvl="0" indent="-285750">
              <a:buFont typeface="Arial" panose="020B0604020202020204" pitchFamily="34" charset="0"/>
              <a:buChar char="•"/>
            </a:pPr>
            <a:r>
              <a:rPr lang="en-GB" sz="1400" dirty="0">
                <a:solidFill>
                  <a:schemeClr val="dk1"/>
                </a:solidFill>
                <a:latin typeface="Calibri" panose="020F0502020204030204" pitchFamily="34" charset="0"/>
                <a:cs typeface="Calibri" panose="020F0502020204030204" pitchFamily="34" charset="0"/>
              </a:rPr>
              <a:t>Refer any case of human trafficking to the </a:t>
            </a:r>
            <a:r>
              <a:rPr lang="en-GB" sz="1400" b="1" u="sng" dirty="0">
                <a:solidFill>
                  <a:schemeClr val="dk1"/>
                </a:solidFill>
                <a:latin typeface="Calibri" panose="020F0502020204030204" pitchFamily="34" charset="0"/>
                <a:cs typeface="Calibri" panose="020F0502020204030204" pitchFamily="34" charset="0"/>
                <a:hlinkClick r:id="rId7"/>
              </a:rPr>
              <a:t>NRM (National Referral Mechanism)</a:t>
            </a:r>
            <a:r>
              <a:rPr lang="en-GB" sz="1400" b="1" dirty="0">
                <a:solidFill>
                  <a:schemeClr val="dk1"/>
                </a:solidFill>
                <a:latin typeface="Calibri" panose="020F0502020204030204" pitchFamily="34" charset="0"/>
                <a:cs typeface="Calibri" panose="020F0502020204030204" pitchFamily="34" charset="0"/>
              </a:rPr>
              <a:t> </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b="1" u="sng" dirty="0">
                <a:solidFill>
                  <a:schemeClr val="dk1"/>
                </a:solidFill>
                <a:latin typeface="Calibri" panose="020F0502020204030204" pitchFamily="34" charset="0"/>
                <a:cs typeface="Calibri" panose="020F0502020204030204" pitchFamily="34" charset="0"/>
                <a:hlinkClick r:id="rId8"/>
              </a:rPr>
              <a:t>NSPCC Child Trafficking Advice Centre</a:t>
            </a:r>
            <a:r>
              <a:rPr lang="en-GB" sz="1400" b="1" dirty="0">
                <a:solidFill>
                  <a:schemeClr val="dk1"/>
                </a:solidFill>
                <a:latin typeface="Calibri" panose="020F0502020204030204" pitchFamily="34" charset="0"/>
                <a:cs typeface="Calibri" panose="020F0502020204030204" pitchFamily="34" charset="0"/>
              </a:rPr>
              <a:t> </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b="1" u="sng" dirty="0">
                <a:solidFill>
                  <a:schemeClr val="dk1"/>
                </a:solidFill>
                <a:latin typeface="Calibri" panose="020F0502020204030204" pitchFamily="34" charset="0"/>
                <a:cs typeface="Calibri" panose="020F0502020204030204" pitchFamily="34" charset="0"/>
                <a:hlinkClick r:id="rId9"/>
              </a:rPr>
              <a:t>Victim Support</a:t>
            </a:r>
            <a:endParaRPr lang="en-GB" sz="1400" dirty="0">
              <a:solidFill>
                <a:schemeClr val="dk1"/>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b="1" dirty="0">
                <a:solidFill>
                  <a:schemeClr val="dk1"/>
                </a:solidFill>
                <a:latin typeface="Calibri" panose="020F0502020204030204" pitchFamily="34" charset="0"/>
                <a:cs typeface="Calibri" panose="020F0502020204030204" pitchFamily="34" charset="0"/>
                <a:hlinkClick r:id="rId10"/>
              </a:rPr>
              <a:t>NHS Well-being Service (over 16’s)</a:t>
            </a:r>
            <a:endParaRPr lang="en-GB" sz="1400" dirty="0">
              <a:solidFill>
                <a:schemeClr val="dk1"/>
              </a:solidFill>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3C7866E9-D148-4730-80B1-3A708410D39C}"/>
              </a:ext>
              <a:ext uri="{C183D7F6-B498-43B3-948B-1728B52AA6E4}">
                <adec:decorative xmlns:adec="http://schemas.microsoft.com/office/drawing/2017/decorative" val="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CD31D237-F2FE-4244-89E3-00AC99131EB8}"/>
              </a:ext>
              <a:ext uri="{C183D7F6-B498-43B3-948B-1728B52AA6E4}">
                <adec:decorative xmlns:adec="http://schemas.microsoft.com/office/drawing/2017/decorative" val="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410569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7680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5"/>
            <a:ext cx="4476453" cy="1591135"/>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Additional Resources / support</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209953" y="407786"/>
            <a:ext cx="6560289" cy="5737611"/>
          </a:xfrm>
        </p:spPr>
        <p:txBody>
          <a:bodyPr/>
          <a:lstStyle/>
          <a:p>
            <a:pPr>
              <a:lnSpc>
                <a:spcPct val="100000"/>
              </a:lnSpc>
            </a:pPr>
            <a:r>
              <a:rPr lang="en-GB" sz="1600" b="1" dirty="0">
                <a:solidFill>
                  <a:schemeClr val="tx1"/>
                </a:solidFill>
                <a:latin typeface="Calibri" panose="020F0502020204030204" pitchFamily="34" charset="0"/>
                <a:cs typeface="Calibri" panose="020F0502020204030204" pitchFamily="34" charset="0"/>
              </a:rPr>
              <a:t>Key guidance documents</a:t>
            </a: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2"/>
              </a:rPr>
              <a:t>Hertfordshire Continuum of Needs </a:t>
            </a:r>
            <a:endParaRPr lang="en-GB" sz="1400" u="sng"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3"/>
              </a:rPr>
              <a:t>Hertfordshire Safeguarding Children Partnership Procedures Manual</a:t>
            </a:r>
            <a:r>
              <a:rPr lang="en-GB" sz="1400" spc="0" dirty="0">
                <a:latin typeface="Calibri" panose="020F0502020204030204" pitchFamily="34" charset="0"/>
                <a:cs typeface="Calibri" panose="020F0502020204030204" pitchFamily="34" charset="0"/>
                <a:hlinkClick r:id="rId3"/>
              </a:rPr>
              <a:t> </a:t>
            </a:r>
            <a:endParaRPr lang="en-GB" sz="1400"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4"/>
              </a:rPr>
              <a:t>Keeping Children Safe in Education, DfE  September 2018 </a:t>
            </a:r>
            <a:r>
              <a:rPr lang="en-GB" sz="1400" spc="0" dirty="0">
                <a:latin typeface="Calibri" panose="020F0502020204030204" pitchFamily="34" charset="0"/>
                <a:cs typeface="Calibri" panose="020F0502020204030204" pitchFamily="34" charset="0"/>
              </a:rPr>
              <a:t> </a:t>
            </a: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5"/>
              </a:rPr>
              <a:t>Criminal exploitation of children and vulnerable adults: county lines, Home Office September 2018</a:t>
            </a:r>
            <a:r>
              <a:rPr lang="en-GB" sz="1400" spc="0" dirty="0">
                <a:latin typeface="Calibri" panose="020F0502020204030204" pitchFamily="34" charset="0"/>
                <a:cs typeface="Calibri" panose="020F0502020204030204" pitchFamily="34" charset="0"/>
              </a:rPr>
              <a:t> </a:t>
            </a: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6"/>
              </a:rPr>
              <a:t>Children Missing Education, DfE 2016</a:t>
            </a:r>
            <a:endParaRPr lang="en-GB" sz="1400" u="sng"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7"/>
              </a:rPr>
              <a:t>Working Together to Safeguard Children, HM Government 2018</a:t>
            </a:r>
            <a:endParaRPr lang="en-GB" sz="1400" u="sng"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8"/>
              </a:rPr>
              <a:t>Protecting children from criminal exploitation, human trafficking and modern slavery: an addendum, Ofsted November 2018</a:t>
            </a:r>
            <a:endParaRPr lang="en-GB" sz="1400"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9"/>
              </a:rPr>
              <a:t>Preventing youth violence and gang involvement: Practical advice for schools and colleges (PDF) Home Office 2013</a:t>
            </a:r>
            <a:endParaRPr lang="en-GB" sz="1400" u="sng"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10"/>
              </a:rPr>
              <a:t>Child sexual exploitation: definition and a guide or practitioners, local leaders and decision makers working to protect children from child sexual exploitation, DfE 2017</a:t>
            </a:r>
            <a:endParaRPr lang="en-GB" sz="1400" u="sng"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endParaRPr lang="en-GB" sz="1400" u="sng" spc="0" dirty="0">
              <a:latin typeface="Calibri" panose="020F0502020204030204" pitchFamily="34" charset="0"/>
              <a:cs typeface="Calibri" panose="020F0502020204030204" pitchFamily="34" charset="0"/>
            </a:endParaRPr>
          </a:p>
          <a:p>
            <a:pPr>
              <a:lnSpc>
                <a:spcPct val="100000"/>
              </a:lnSpc>
            </a:pPr>
            <a:r>
              <a:rPr lang="en-GB" sz="1600" b="1" spc="0" dirty="0">
                <a:solidFill>
                  <a:schemeClr val="tx1"/>
                </a:solidFill>
                <a:latin typeface="Calibri" panose="020F0502020204030204" pitchFamily="34" charset="0"/>
                <a:cs typeface="Calibri" panose="020F0502020204030204" pitchFamily="34" charset="0"/>
              </a:rPr>
              <a:t>Where to refer or discuss your concerns</a:t>
            </a:r>
          </a:p>
          <a:p>
            <a:pPr marL="285750" indent="-285750">
              <a:lnSpc>
                <a:spcPct val="100000"/>
              </a:lnSpc>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11"/>
              </a:rPr>
              <a:t>Guidance on Information sharing</a:t>
            </a:r>
            <a:endParaRPr lang="en-GB" sz="1400"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spc="0" dirty="0">
                <a:solidFill>
                  <a:schemeClr val="tx1"/>
                </a:solidFill>
                <a:latin typeface="Calibri" panose="020F0502020204030204" pitchFamily="34" charset="0"/>
                <a:cs typeface="Calibri" panose="020F0502020204030204" pitchFamily="34" charset="0"/>
              </a:rPr>
              <a:t>Child at immediate risk of significant harm, Children’s Services: Safeguarding and Specialist, Tel: 0300 123 4043 / </a:t>
            </a:r>
            <a:r>
              <a:rPr lang="en-GB" sz="1400" u="sng" spc="0" dirty="0">
                <a:latin typeface="Calibri" panose="020F0502020204030204" pitchFamily="34" charset="0"/>
                <a:cs typeface="Calibri" panose="020F0502020204030204" pitchFamily="34" charset="0"/>
                <a:hlinkClick r:id="rId12"/>
              </a:rPr>
              <a:t>Child Protection Form (red) </a:t>
            </a:r>
            <a:endParaRPr lang="en-GB" sz="1400" spc="0" dirty="0">
              <a:latin typeface="Calibri" panose="020F0502020204030204" pitchFamily="34" charset="0"/>
              <a:cs typeface="Calibri" panose="020F0502020204030204" pitchFamily="34" charset="0"/>
            </a:endParaRPr>
          </a:p>
          <a:p>
            <a:pPr marL="285750" indent="-285750">
              <a:lnSpc>
                <a:spcPct val="100000"/>
              </a:lnSpc>
              <a:buFont typeface="Arial" panose="020B0604020202020204" pitchFamily="34" charset="0"/>
              <a:buChar char="•"/>
            </a:pPr>
            <a:r>
              <a:rPr lang="en-GB" sz="1400" spc="0" dirty="0">
                <a:solidFill>
                  <a:schemeClr val="tx1"/>
                </a:solidFill>
                <a:latin typeface="Calibri" panose="020F0502020204030204" pitchFamily="34" charset="0"/>
                <a:cs typeface="Calibri" panose="020F0502020204030204" pitchFamily="34" charset="0"/>
              </a:rPr>
              <a:t>Child Protection advice contact the </a:t>
            </a:r>
            <a:r>
              <a:rPr lang="en-GB" sz="1400" u="sng" spc="0" dirty="0">
                <a:latin typeface="Calibri" panose="020F0502020204030204" pitchFamily="34" charset="0"/>
                <a:cs typeface="Calibri" panose="020F0502020204030204" pitchFamily="34" charset="0"/>
                <a:hlinkClick r:id="rId13"/>
              </a:rPr>
              <a:t>Child Protection Consultation Hub</a:t>
            </a:r>
            <a:r>
              <a:rPr lang="en-GB" sz="1400" u="sng" spc="0" dirty="0">
                <a:latin typeface="Calibri" panose="020F0502020204030204" pitchFamily="34" charset="0"/>
                <a:cs typeface="Calibri" panose="020F0502020204030204" pitchFamily="34" charset="0"/>
              </a:rPr>
              <a:t>,</a:t>
            </a:r>
            <a:r>
              <a:rPr lang="en-GB" sz="1400" spc="0" dirty="0">
                <a:latin typeface="Calibri" panose="020F0502020204030204" pitchFamily="34" charset="0"/>
                <a:cs typeface="Calibri" panose="020F0502020204030204" pitchFamily="34" charset="0"/>
              </a:rPr>
              <a:t> </a:t>
            </a:r>
            <a:r>
              <a:rPr lang="en-GB" sz="1400" spc="0" dirty="0">
                <a:solidFill>
                  <a:schemeClr val="tx1"/>
                </a:solidFill>
                <a:latin typeface="Calibri" panose="020F0502020204030204" pitchFamily="34" charset="0"/>
                <a:cs typeface="Calibri" panose="020F0502020204030204" pitchFamily="34" charset="0"/>
              </a:rPr>
              <a:t>Tel: 01438 737511</a:t>
            </a:r>
          </a:p>
          <a:p>
            <a:pPr marL="285750" indent="-285750">
              <a:lnSpc>
                <a:spcPct val="100000"/>
              </a:lnSpc>
              <a:buFont typeface="Arial" panose="020B0604020202020204" pitchFamily="34" charset="0"/>
              <a:buChar char="•"/>
            </a:pPr>
            <a:r>
              <a:rPr lang="en-GB" sz="1400" spc="0" dirty="0">
                <a:solidFill>
                  <a:schemeClr val="tx1"/>
                </a:solidFill>
                <a:latin typeface="Calibri" panose="020F0502020204030204" pitchFamily="34" charset="0"/>
                <a:cs typeface="Calibri" panose="020F0502020204030204" pitchFamily="34" charset="0"/>
              </a:rPr>
              <a:t>Police Non-emergency 101 / Emergency 999</a:t>
            </a:r>
          </a:p>
          <a:p>
            <a:pPr marL="285750" indent="-285750">
              <a:lnSpc>
                <a:spcPct val="100000"/>
              </a:lnSpc>
              <a:buFont typeface="Arial" panose="020B0604020202020204" pitchFamily="34" charset="0"/>
              <a:buChar char="•"/>
            </a:pPr>
            <a:r>
              <a:rPr lang="en-GB" sz="1400" spc="0" dirty="0">
                <a:solidFill>
                  <a:schemeClr val="tx1"/>
                </a:solidFill>
                <a:latin typeface="Calibri" panose="020F0502020204030204" pitchFamily="34" charset="0"/>
                <a:cs typeface="Calibri" panose="020F0502020204030204" pitchFamily="34" charset="0"/>
              </a:rPr>
              <a:t>Hertfordshire </a:t>
            </a:r>
            <a:r>
              <a:rPr lang="en-GB" sz="1400" u="sng" spc="0" dirty="0">
                <a:latin typeface="Calibri" panose="020F0502020204030204" pitchFamily="34" charset="0"/>
                <a:cs typeface="Calibri" panose="020F0502020204030204" pitchFamily="34" charset="0"/>
                <a:hlinkClick r:id="rId14"/>
              </a:rPr>
              <a:t>Service Request Form (green form)</a:t>
            </a:r>
            <a:r>
              <a:rPr lang="en-GB" sz="1400" spc="0" dirty="0">
                <a:latin typeface="Calibri" panose="020F0502020204030204" pitchFamily="34" charset="0"/>
                <a:cs typeface="Calibri" panose="020F0502020204030204" pitchFamily="34" charset="0"/>
              </a:rPr>
              <a:t> </a:t>
            </a:r>
          </a:p>
          <a:p>
            <a:pPr marL="285750" indent="-285750">
              <a:lnSpc>
                <a:spcPct val="100000"/>
              </a:lnSpc>
              <a:buFont typeface="Arial" panose="020B0604020202020204" pitchFamily="34" charset="0"/>
              <a:buChar char="•"/>
            </a:pPr>
            <a:r>
              <a:rPr lang="en-GB" sz="1400" spc="0" dirty="0">
                <a:solidFill>
                  <a:schemeClr val="tx1"/>
                </a:solidFill>
                <a:latin typeface="Calibri" panose="020F0502020204030204" pitchFamily="34" charset="0"/>
                <a:cs typeface="Calibri" panose="020F0502020204030204" pitchFamily="34" charset="0"/>
              </a:rPr>
              <a:t>NHS Hertfordshire Partnership </a:t>
            </a:r>
            <a:r>
              <a:rPr lang="en-GB" sz="1400" spc="0" dirty="0">
                <a:latin typeface="Calibri" panose="020F0502020204030204" pitchFamily="34" charset="0"/>
                <a:cs typeface="Calibri" panose="020F0502020204030204" pitchFamily="34" charset="0"/>
                <a:hlinkClick r:id="rId15"/>
              </a:rPr>
              <a:t>Mental Health - Single Point of Access</a:t>
            </a:r>
            <a:endParaRPr lang="en-GB" sz="1400" u="sng" spc="0" dirty="0">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8DABDE4A-47A8-4AEF-9E18-E094632459F3}"/>
              </a:ext>
              <a:ext uri="{C183D7F6-B498-43B3-948B-1728B52AA6E4}">
                <adec:decorative xmlns:adec="http://schemas.microsoft.com/office/drawing/2017/decorative" val="0"/>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E9E5DF1A-F38F-4E0E-9290-0FA66C8FD571}"/>
              </a:ext>
              <a:ext uri="{C183D7F6-B498-43B3-948B-1728B52AA6E4}">
                <adec:decorative xmlns:adec="http://schemas.microsoft.com/office/drawing/2017/decorative" val="0"/>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774416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06CDEB7-77E8-4351-9B76-07896E7317C0}"/>
              </a:ext>
              <a:ext uri="{C183D7F6-B498-43B3-948B-1728B52AA6E4}">
                <adec:decorative xmlns:adec="http://schemas.microsoft.com/office/drawing/2017/decorative" val="1"/>
              </a:ext>
            </a:extLst>
          </p:cNvPr>
          <p:cNvSpPr/>
          <p:nvPr/>
        </p:nvSpPr>
        <p:spPr>
          <a:xfrm>
            <a:off x="-1" y="0"/>
            <a:ext cx="12192000" cy="6858000"/>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D02AEC87-6D77-480D-80D0-905F86271FEE}"/>
              </a:ext>
            </a:extLst>
          </p:cNvPr>
          <p:cNvSpPr>
            <a:spLocks noGrp="1"/>
          </p:cNvSpPr>
          <p:nvPr>
            <p:ph type="title"/>
          </p:nvPr>
        </p:nvSpPr>
        <p:spPr>
          <a:xfrm>
            <a:off x="209920" y="386874"/>
            <a:ext cx="4694420" cy="698000"/>
          </a:xfrm>
          <a:solidFill>
            <a:schemeClr val="bg1"/>
          </a:solidFill>
        </p:spPr>
        <p:txBody>
          <a:bodyPr/>
          <a:lstStyle/>
          <a:p>
            <a:r>
              <a:rPr lang="en-GB" sz="3200" dirty="0">
                <a:latin typeface="Calibri" panose="020F0502020204030204" pitchFamily="34" charset="0"/>
                <a:cs typeface="Calibri" panose="020F0502020204030204" pitchFamily="34" charset="0"/>
              </a:rPr>
              <a:t>Summary</a:t>
            </a:r>
          </a:p>
        </p:txBody>
      </p:sp>
      <p:sp>
        <p:nvSpPr>
          <p:cNvPr id="5" name="Text Placeholder 4">
            <a:extLst>
              <a:ext uri="{FF2B5EF4-FFF2-40B4-BE49-F238E27FC236}">
                <a16:creationId xmlns:a16="http://schemas.microsoft.com/office/drawing/2014/main" id="{28F94A06-38B8-4C8F-ABF0-FB763704D01F}"/>
              </a:ext>
            </a:extLst>
          </p:cNvPr>
          <p:cNvSpPr>
            <a:spLocks noGrp="1"/>
          </p:cNvSpPr>
          <p:nvPr>
            <p:ph type="body" sz="quarter" idx="10"/>
          </p:nvPr>
        </p:nvSpPr>
        <p:spPr>
          <a:xfrm>
            <a:off x="3763926" y="1471747"/>
            <a:ext cx="8428073" cy="4438341"/>
          </a:xfrm>
          <a:solidFill>
            <a:schemeClr val="bg1"/>
          </a:solidFill>
        </p:spPr>
        <p:txBody>
          <a:bodyPr/>
          <a:lstStyle/>
          <a:p>
            <a:pPr marL="0" indent="0">
              <a:lnSpc>
                <a:spcPct val="100000"/>
              </a:lnSpc>
              <a:spcBef>
                <a:spcPts val="0"/>
              </a:spcBef>
              <a:buNone/>
            </a:pPr>
            <a:r>
              <a:rPr lang="en-GB" sz="1200" i="1" spc="0" dirty="0">
                <a:solidFill>
                  <a:schemeClr val="tx1"/>
                </a:solidFill>
                <a:latin typeface="Calibri" panose="020F0502020204030204" pitchFamily="34" charset="0"/>
                <a:cs typeface="Calibri" panose="020F0502020204030204" pitchFamily="34" charset="0"/>
              </a:rPr>
              <a:t>This tool has been developed using adapted resources from the Barnardo's SERAF Risk Assessment Form, Northamptonshire Safeguarding Children Board’s CSE toolkit, Derby Safeguarding Children Board Risk Assessment tool, Solihull Local Safeguarding Children Board’s CSE screening toolkit and Solihull Council’s Sol grid (Safeguarding through the curriculum).</a:t>
            </a:r>
          </a:p>
          <a:p>
            <a:pPr marL="0" indent="0">
              <a:lnSpc>
                <a:spcPct val="100000"/>
              </a:lnSpc>
              <a:spcBef>
                <a:spcPts val="0"/>
              </a:spcBef>
              <a:buNone/>
            </a:pPr>
            <a:endParaRPr lang="en-GB" sz="1200" spc="0" dirty="0">
              <a:solidFill>
                <a:schemeClr val="tx1"/>
              </a:solidFill>
              <a:latin typeface="Calibri" panose="020F0502020204030204" pitchFamily="34" charset="0"/>
              <a:cs typeface="Calibri" panose="020F0502020204030204" pitchFamily="34" charset="0"/>
            </a:endParaRPr>
          </a:p>
          <a:p>
            <a:pPr marL="0" indent="0">
              <a:lnSpc>
                <a:spcPct val="100000"/>
              </a:lnSpc>
              <a:spcBef>
                <a:spcPts val="0"/>
              </a:spcBef>
              <a:buNone/>
            </a:pPr>
            <a:r>
              <a:rPr lang="en-GB" sz="1200" b="1" spc="0" dirty="0">
                <a:solidFill>
                  <a:schemeClr val="tx1"/>
                </a:solidFill>
                <a:latin typeface="Calibri" panose="020F0502020204030204" pitchFamily="34" charset="0"/>
                <a:cs typeface="Calibri" panose="020F0502020204030204" pitchFamily="34" charset="0"/>
              </a:rPr>
              <a:t>With thanks to Hertfordshire Constabulary, Hertfordshire Fire and Rescue Service, Herts for Learning and the Targeted Youth Support Service (Broxbourne and East Herts) for your feedback and contributions towards this toolkit. </a:t>
            </a:r>
          </a:p>
          <a:p>
            <a:pPr marL="0" indent="0">
              <a:lnSpc>
                <a:spcPct val="100000"/>
              </a:lnSpc>
              <a:spcBef>
                <a:spcPts val="0"/>
              </a:spcBef>
              <a:buNone/>
            </a:pPr>
            <a:endParaRPr lang="en-GB" sz="1200" b="1" spc="0" dirty="0">
              <a:solidFill>
                <a:schemeClr val="tx1"/>
              </a:solidFill>
              <a:latin typeface="Calibri" panose="020F0502020204030204" pitchFamily="34" charset="0"/>
              <a:cs typeface="Calibri" panose="020F0502020204030204" pitchFamily="34" charset="0"/>
            </a:endParaRPr>
          </a:p>
          <a:p>
            <a:pPr marL="0" indent="0">
              <a:lnSpc>
                <a:spcPct val="100000"/>
              </a:lnSpc>
              <a:spcBef>
                <a:spcPts val="0"/>
              </a:spcBef>
              <a:buNone/>
            </a:pPr>
            <a:r>
              <a:rPr lang="en-GB" sz="1200" b="1" spc="0" dirty="0">
                <a:solidFill>
                  <a:schemeClr val="tx1"/>
                </a:solidFill>
                <a:latin typeface="Calibri" panose="020F0502020204030204" pitchFamily="34" charset="0"/>
                <a:cs typeface="Calibri" panose="020F0502020204030204" pitchFamily="34" charset="0"/>
              </a:rPr>
              <a:t>A special thank you to Rivers ESC, Holy Trinity CE Primary School, Four </a:t>
            </a:r>
            <a:r>
              <a:rPr lang="en-GB" sz="1200" b="1" spc="0" dirty="0" err="1">
                <a:solidFill>
                  <a:schemeClr val="tx1"/>
                </a:solidFill>
                <a:latin typeface="Calibri" panose="020F0502020204030204" pitchFamily="34" charset="0"/>
                <a:cs typeface="Calibri" panose="020F0502020204030204" pitchFamily="34" charset="0"/>
              </a:rPr>
              <a:t>Swannes</a:t>
            </a:r>
            <a:r>
              <a:rPr lang="en-GB" sz="1200" b="1" spc="0" dirty="0">
                <a:solidFill>
                  <a:schemeClr val="tx1"/>
                </a:solidFill>
                <a:latin typeface="Calibri" panose="020F0502020204030204" pitchFamily="34" charset="0"/>
                <a:cs typeface="Calibri" panose="020F0502020204030204" pitchFamily="34" charset="0"/>
              </a:rPr>
              <a:t> Primary School, St Joseph’s Catholic Primary School, Woodside Primary School, Hertford Regional College, Goff's Churchgate Academy, Broxbourne &amp; East Herts Targeted Youth Support Team for their support, feedback and participation in piloting this toolkit. </a:t>
            </a:r>
            <a:r>
              <a:rPr lang="en-GB" sz="1200" spc="0" dirty="0">
                <a:solidFill>
                  <a:schemeClr val="tx1"/>
                </a:solidFill>
                <a:latin typeface="Calibri" panose="020F0502020204030204" pitchFamily="34" charset="0"/>
                <a:cs typeface="Calibri" panose="020F0502020204030204" pitchFamily="34" charset="0"/>
              </a:rPr>
              <a:t> </a:t>
            </a:r>
          </a:p>
          <a:p>
            <a:pPr marL="0" indent="0">
              <a:lnSpc>
                <a:spcPct val="100000"/>
              </a:lnSpc>
              <a:spcBef>
                <a:spcPts val="0"/>
              </a:spcBef>
              <a:buNone/>
            </a:pPr>
            <a:endParaRPr lang="en-GB" sz="1200" spc="0" dirty="0">
              <a:latin typeface="Calibri" panose="020F0502020204030204" pitchFamily="34" charset="0"/>
              <a:cs typeface="Calibri" panose="020F0502020204030204" pitchFamily="34" charset="0"/>
            </a:endParaRPr>
          </a:p>
          <a:p>
            <a:pPr lvl="1">
              <a:lnSpc>
                <a:spcPct val="100000"/>
              </a:lnSpc>
              <a:spcBef>
                <a:spcPts val="0"/>
              </a:spcBef>
            </a:pPr>
            <a:r>
              <a:rPr lang="en-GB" sz="1200" b="1" spc="0" dirty="0">
                <a:latin typeface="Calibri" panose="020F0502020204030204" pitchFamily="34" charset="0"/>
                <a:cs typeface="Calibri" panose="020F0502020204030204" pitchFamily="34" charset="0"/>
              </a:rPr>
              <a:t>If you have child protection or safeguarding concerns for a child </a:t>
            </a:r>
            <a:r>
              <a:rPr lang="en-GB" sz="1200" b="1" spc="0" dirty="0">
                <a:solidFill>
                  <a:schemeClr val="tx1"/>
                </a:solidFill>
                <a:latin typeface="Calibri" panose="020F0502020204030204" pitchFamily="34" charset="0"/>
                <a:cs typeface="Calibri" panose="020F0502020204030204" pitchFamily="34" charset="0"/>
              </a:rPr>
              <a:t>call 0300 123 4043 </a:t>
            </a:r>
          </a:p>
          <a:p>
            <a:pPr lvl="1">
              <a:lnSpc>
                <a:spcPct val="100000"/>
              </a:lnSpc>
              <a:spcBef>
                <a:spcPts val="0"/>
              </a:spcBef>
            </a:pPr>
            <a:r>
              <a:rPr lang="en-GB" sz="1200" b="1" spc="0" dirty="0">
                <a:solidFill>
                  <a:schemeClr val="tx1"/>
                </a:solidFill>
                <a:latin typeface="Calibri" panose="020F0502020204030204" pitchFamily="34" charset="0"/>
                <a:cs typeface="Calibri" panose="020F0502020204030204" pitchFamily="34" charset="0"/>
              </a:rPr>
              <a:t>For schools and key workers only: Consultation Hub telephone line 01438 737511</a:t>
            </a:r>
          </a:p>
          <a:p>
            <a:pPr>
              <a:lnSpc>
                <a:spcPct val="100000"/>
              </a:lnSpc>
              <a:spcBef>
                <a:spcPts val="0"/>
              </a:spcBef>
              <a:buFont typeface="Wingdings" panose="05000000000000000000" pitchFamily="2" charset="2"/>
              <a:buChar char="q"/>
            </a:pPr>
            <a:endParaRPr lang="en-GB" sz="1200" b="1" spc="0" dirty="0">
              <a:solidFill>
                <a:schemeClr val="tx1"/>
              </a:solidFill>
              <a:latin typeface="Calibri" panose="020F0502020204030204" pitchFamily="34" charset="0"/>
              <a:cs typeface="Calibri" panose="020F0502020204030204" pitchFamily="34" charset="0"/>
            </a:endParaRPr>
          </a:p>
          <a:p>
            <a:pPr marL="0" indent="0">
              <a:lnSpc>
                <a:spcPct val="100000"/>
              </a:lnSpc>
              <a:spcBef>
                <a:spcPts val="0"/>
              </a:spcBef>
              <a:buNone/>
            </a:pPr>
            <a:r>
              <a:rPr lang="en-GB" sz="1200" i="1" spc="0" dirty="0">
                <a:solidFill>
                  <a:schemeClr val="tx1"/>
                </a:solidFill>
                <a:latin typeface="Calibri" panose="020F0502020204030204" pitchFamily="34" charset="0"/>
                <a:cs typeface="Calibri" panose="020F0502020204030204" pitchFamily="34" charset="0"/>
              </a:rPr>
              <a:t>Original document created by Child protection school liaison Team – September 2019</a:t>
            </a:r>
          </a:p>
          <a:p>
            <a:pPr marL="0" indent="0">
              <a:lnSpc>
                <a:spcPct val="100000"/>
              </a:lnSpc>
              <a:spcBef>
                <a:spcPts val="0"/>
              </a:spcBef>
              <a:buNone/>
            </a:pPr>
            <a:r>
              <a:rPr lang="en-GB" sz="1200" i="1" spc="0" dirty="0">
                <a:solidFill>
                  <a:schemeClr val="tx1"/>
                </a:solidFill>
                <a:latin typeface="Calibri" panose="020F0502020204030204" pitchFamily="34" charset="0"/>
                <a:cs typeface="Calibri" panose="020F0502020204030204" pitchFamily="34" charset="0"/>
              </a:rPr>
              <a:t>Revised document created by Families First Implementation and Partnership Team – June 2020</a:t>
            </a:r>
          </a:p>
          <a:p>
            <a:pPr marL="0" indent="0">
              <a:lnSpc>
                <a:spcPct val="100000"/>
              </a:lnSpc>
              <a:spcBef>
                <a:spcPts val="0"/>
              </a:spcBef>
              <a:buNone/>
            </a:pPr>
            <a:r>
              <a:rPr lang="en-GB" sz="1200" i="1" spc="0" dirty="0">
                <a:solidFill>
                  <a:schemeClr val="tx1"/>
                </a:solidFill>
                <a:latin typeface="Calibri" panose="020F0502020204030204" pitchFamily="34" charset="0"/>
                <a:cs typeface="Calibri" panose="020F0502020204030204" pitchFamily="34" charset="0"/>
              </a:rPr>
              <a:t>Updated by Families First Development Team – October 2022</a:t>
            </a:r>
          </a:p>
          <a:p>
            <a:pPr marL="0" indent="0">
              <a:lnSpc>
                <a:spcPct val="100000"/>
              </a:lnSpc>
              <a:spcBef>
                <a:spcPts val="0"/>
              </a:spcBef>
              <a:buNone/>
            </a:pPr>
            <a:endParaRPr lang="en-GB" sz="1400" spc="0" dirty="0">
              <a:solidFill>
                <a:schemeClr val="dk1"/>
              </a:solidFill>
              <a:latin typeface="Calibri" panose="020F0502020204030204" pitchFamily="34" charset="0"/>
              <a:cs typeface="Calibri" panose="020F0502020204030204" pitchFamily="34" charset="0"/>
            </a:endParaRPr>
          </a:p>
        </p:txBody>
      </p:sp>
      <p:grpSp>
        <p:nvGrpSpPr>
          <p:cNvPr id="2" name="Group 1" descr="Families First and HSCP Logo">
            <a:extLst>
              <a:ext uri="{FF2B5EF4-FFF2-40B4-BE49-F238E27FC236}">
                <a16:creationId xmlns:a16="http://schemas.microsoft.com/office/drawing/2014/main" id="{6AE93C01-C8A2-4ACA-BF3D-1CBC1AF53625}"/>
              </a:ext>
              <a:ext uri="{C183D7F6-B498-43B3-948B-1728B52AA6E4}">
                <adec:decorative xmlns:adec="http://schemas.microsoft.com/office/drawing/2017/decorative" val="0"/>
              </a:ext>
            </a:extLst>
          </p:cNvPr>
          <p:cNvGrpSpPr/>
          <p:nvPr/>
        </p:nvGrpSpPr>
        <p:grpSpPr>
          <a:xfrm>
            <a:off x="7723761" y="4861949"/>
            <a:ext cx="4214288" cy="853438"/>
            <a:chOff x="3921635" y="4814340"/>
            <a:chExt cx="4689555" cy="949685"/>
          </a:xfrm>
        </p:grpSpPr>
        <p:pic>
          <p:nvPicPr>
            <p:cNvPr id="10" name="Picture 9" descr="Families First Logo">
              <a:extLst>
                <a:ext uri="{FF2B5EF4-FFF2-40B4-BE49-F238E27FC236}">
                  <a16:creationId xmlns:a16="http://schemas.microsoft.com/office/drawing/2014/main" id="{7277A920-7EA8-4041-B3F8-F963B27E9A67}"/>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1635" y="4879848"/>
              <a:ext cx="1637620" cy="884177"/>
            </a:xfrm>
            <a:prstGeom prst="rect">
              <a:avLst/>
            </a:prstGeom>
            <a:ln>
              <a:noFill/>
            </a:ln>
          </p:spPr>
        </p:pic>
        <p:pic>
          <p:nvPicPr>
            <p:cNvPr id="11" name="Picture 10" descr="Hertfordshire safeguarding children partnership logo">
              <a:extLst>
                <a:ext uri="{FF2B5EF4-FFF2-40B4-BE49-F238E27FC236}">
                  <a16:creationId xmlns:a16="http://schemas.microsoft.com/office/drawing/2014/main" id="{5BE20323-366C-4AE9-9D0E-3F37388A16FA}"/>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6964" y="4814340"/>
              <a:ext cx="2894226" cy="949685"/>
            </a:xfrm>
            <a:prstGeom prst="rect">
              <a:avLst/>
            </a:prstGeom>
            <a:ln>
              <a:noFill/>
            </a:ln>
          </p:spPr>
        </p:pic>
      </p:grpSp>
    </p:spTree>
    <p:extLst>
      <p:ext uri="{BB962C8B-B14F-4D97-AF65-F5344CB8AC3E}">
        <p14:creationId xmlns:p14="http://schemas.microsoft.com/office/powerpoint/2010/main" val="14620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436813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694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Purpose of toolkit</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264987" y="1586659"/>
            <a:ext cx="11469814" cy="4481784"/>
          </a:xfrm>
        </p:spPr>
        <p:txBody>
          <a:bodyPr numCol="1"/>
          <a:lstStyle/>
          <a:p>
            <a:pPr marL="0" indent="0">
              <a:lnSpc>
                <a:spcPct val="100000"/>
              </a:lnSpc>
              <a:buNone/>
            </a:pPr>
            <a:r>
              <a:rPr lang="en-GB" sz="1600" spc="0" dirty="0">
                <a:solidFill>
                  <a:schemeClr val="tx1"/>
                </a:solidFill>
                <a:latin typeface="Calibri" panose="020F0502020204030204" pitchFamily="34" charset="0"/>
                <a:cs typeface="Calibri" panose="020F0502020204030204" pitchFamily="34" charset="0"/>
              </a:rPr>
              <a:t>To </a:t>
            </a:r>
            <a:r>
              <a:rPr lang="en-GB" sz="1600" b="1" spc="0" dirty="0">
                <a:solidFill>
                  <a:schemeClr val="tx1"/>
                </a:solidFill>
                <a:latin typeface="Calibri" panose="020F0502020204030204" pitchFamily="34" charset="0"/>
                <a:cs typeface="Calibri" panose="020F0502020204030204" pitchFamily="34" charset="0"/>
              </a:rPr>
              <a:t>assist</a:t>
            </a:r>
            <a:r>
              <a:rPr lang="en-GB" sz="1600" spc="0" dirty="0">
                <a:solidFill>
                  <a:schemeClr val="tx1"/>
                </a:solidFill>
                <a:latin typeface="Calibri" panose="020F0502020204030204" pitchFamily="34" charset="0"/>
                <a:cs typeface="Calibri" panose="020F0502020204030204" pitchFamily="34" charset="0"/>
              </a:rPr>
              <a:t> safeguarding practitioners/leads to consider the health, welfare and safety of a child/young person for whom there are concerns that they may be vulnerable to exploitation, including Child Sexual Exploitation (CSE); Child Criminal Exploitation (CCE); and/or association with gangs, youth violence. </a:t>
            </a:r>
          </a:p>
          <a:p>
            <a:pPr marL="0" indent="0">
              <a:lnSpc>
                <a:spcPct val="100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600" spc="0" dirty="0">
                <a:solidFill>
                  <a:schemeClr val="tx1"/>
                </a:solidFill>
                <a:latin typeface="Calibri" panose="020F0502020204030204" pitchFamily="34" charset="0"/>
                <a:cs typeface="Calibri" panose="020F0502020204030204" pitchFamily="34" charset="0"/>
              </a:rPr>
              <a:t>Whilst elements of this toolkit relate more to use within educational settings, the toolkit can be utilised by all partners in a way that suits individual agency needs.</a:t>
            </a:r>
          </a:p>
          <a:p>
            <a:pPr marL="0" indent="0" algn="ctr">
              <a:lnSpc>
                <a:spcPct val="100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600" spc="0" dirty="0">
                <a:solidFill>
                  <a:schemeClr val="tx1"/>
                </a:solidFill>
                <a:latin typeface="Calibri" panose="020F0502020204030204" pitchFamily="34" charset="0"/>
                <a:cs typeface="Calibri" panose="020F0502020204030204" pitchFamily="34" charset="0"/>
              </a:rPr>
              <a:t>The toolkit:</a:t>
            </a:r>
          </a:p>
          <a:p>
            <a:pPr marL="285750" indent="-285750">
              <a:lnSpc>
                <a:spcPct val="100000"/>
              </a:lnSpc>
              <a:buFont typeface="Arial" panose="020B0604020202020204" pitchFamily="34" charset="0"/>
              <a:buChar char="•"/>
            </a:pPr>
            <a:r>
              <a:rPr lang="en-GB" sz="1600" spc="0" dirty="0">
                <a:solidFill>
                  <a:schemeClr val="tx1"/>
                </a:solidFill>
                <a:latin typeface="Calibri" panose="020F0502020204030204" pitchFamily="34" charset="0"/>
                <a:cs typeface="Calibri" panose="020F0502020204030204" pitchFamily="34" charset="0"/>
              </a:rPr>
              <a:t>supports professional decision making about the level of risk</a:t>
            </a:r>
          </a:p>
          <a:p>
            <a:pPr marL="285750" indent="-285750">
              <a:lnSpc>
                <a:spcPct val="100000"/>
              </a:lnSpc>
              <a:buFont typeface="Arial" panose="020B0604020202020204" pitchFamily="34" charset="0"/>
              <a:buChar char="•"/>
            </a:pPr>
            <a:r>
              <a:rPr lang="en-GB" sz="1600" spc="0" dirty="0">
                <a:solidFill>
                  <a:schemeClr val="tx1"/>
                </a:solidFill>
                <a:latin typeface="Calibri" panose="020F0502020204030204" pitchFamily="34" charset="0"/>
                <a:cs typeface="Calibri" panose="020F0502020204030204" pitchFamily="34" charset="0"/>
              </a:rPr>
              <a:t>helps identify an appropriate response</a:t>
            </a:r>
          </a:p>
          <a:p>
            <a:pPr marL="285750" indent="-285750">
              <a:lnSpc>
                <a:spcPct val="100000"/>
              </a:lnSpc>
              <a:buFont typeface="Arial" panose="020B0604020202020204" pitchFamily="34" charset="0"/>
              <a:buChar char="•"/>
            </a:pPr>
            <a:r>
              <a:rPr lang="en-GB" sz="1600" spc="0" dirty="0">
                <a:solidFill>
                  <a:schemeClr val="tx1"/>
                </a:solidFill>
                <a:latin typeface="Calibri" panose="020F0502020204030204" pitchFamily="34" charset="0"/>
                <a:cs typeface="Calibri" panose="020F0502020204030204" pitchFamily="34" charset="0"/>
              </a:rPr>
              <a:t>provides a framework and suggestions for educational settings, to assist in developing a whole school approach to embedding preventative education and learning into the curriculum.  </a:t>
            </a:r>
          </a:p>
          <a:p>
            <a:pPr marL="0" indent="0">
              <a:lnSpc>
                <a:spcPct val="100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600" spc="0" dirty="0">
                <a:solidFill>
                  <a:schemeClr val="tx1"/>
                </a:solidFill>
                <a:latin typeface="Calibri" panose="020F0502020204030204" pitchFamily="34" charset="0"/>
                <a:cs typeface="Calibri" panose="020F0502020204030204" pitchFamily="34" charset="0"/>
              </a:rPr>
              <a:t>The indicators and resources referred to within this toolkit cover many safeguarding issues, due to their interconnectivity.</a:t>
            </a:r>
            <a:endParaRPr lang="en-GB" sz="1600" spc="0" dirty="0">
              <a:latin typeface="Calibri" panose="020F0502020204030204" pitchFamily="34" charset="0"/>
              <a:cs typeface="Calibri" panose="020F0502020204030204" pitchFamily="34" charset="0"/>
            </a:endParaRPr>
          </a:p>
          <a:p>
            <a:pPr marL="0" indent="0">
              <a:lnSpc>
                <a:spcPct val="100000"/>
              </a:lnSpc>
              <a:buNone/>
            </a:pPr>
            <a:endParaRPr lang="en-GB" sz="1600" spc="0" dirty="0">
              <a:solidFill>
                <a:schemeClr val="tx1"/>
              </a:solidFill>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E8E8F05C-9A54-4D6F-B1E0-1A7EFFEE86B5}"/>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47829994-6418-4029-956F-52FAED410371}"/>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104540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4462465" cy="750454"/>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Overview</a:t>
            </a:r>
          </a:p>
        </p:txBody>
      </p:sp>
      <p:sp>
        <p:nvSpPr>
          <p:cNvPr id="9" name="TextBox 8">
            <a:extLst>
              <a:ext uri="{FF2B5EF4-FFF2-40B4-BE49-F238E27FC236}">
                <a16:creationId xmlns:a16="http://schemas.microsoft.com/office/drawing/2014/main" id="{548DAC84-3D9B-4A25-BD8F-9E51AD367ECC}"/>
              </a:ext>
            </a:extLst>
          </p:cNvPr>
          <p:cNvSpPr txBox="1"/>
          <p:nvPr/>
        </p:nvSpPr>
        <p:spPr>
          <a:xfrm>
            <a:off x="5913120" y="407786"/>
            <a:ext cx="5666634" cy="4708981"/>
          </a:xfrm>
          <a:prstGeom prst="rect">
            <a:avLst/>
          </a:prstGeom>
          <a:noFill/>
        </p:spPr>
        <p:txBody>
          <a:bodyPr wrap="square">
            <a:spAutoFit/>
          </a:bodyPr>
          <a:lstStyle/>
          <a:p>
            <a:pPr marL="0" indent="0">
              <a:buNone/>
            </a:pPr>
            <a:r>
              <a:rPr lang="en-GB" sz="2000" dirty="0">
                <a:latin typeface="Calibri" panose="020F0502020204030204" pitchFamily="34" charset="0"/>
                <a:cs typeface="Calibri" panose="020F0502020204030204" pitchFamily="34" charset="0"/>
              </a:rPr>
              <a:t>The Toolkit is divided in to two parts:</a:t>
            </a:r>
          </a:p>
          <a:p>
            <a:pPr marL="0" indent="0">
              <a:buNone/>
            </a:pPr>
            <a:endParaRPr lang="en-GB" sz="1600" dirty="0">
              <a:latin typeface="Calibri" panose="020F0502020204030204" pitchFamily="34" charset="0"/>
              <a:cs typeface="Calibri" panose="020F0502020204030204" pitchFamily="34" charset="0"/>
            </a:endParaRPr>
          </a:p>
          <a:p>
            <a:pPr marL="0" indent="0">
              <a:buNone/>
            </a:pPr>
            <a:r>
              <a:rPr lang="en-GB" sz="2000" dirty="0">
                <a:latin typeface="Calibri" panose="020F0502020204030204" pitchFamily="34" charset="0"/>
                <a:cs typeface="Calibri" panose="020F0502020204030204" pitchFamily="34" charset="0"/>
              </a:rPr>
              <a:t>Part One – Screening Tool </a:t>
            </a:r>
          </a:p>
          <a:p>
            <a:pPr marL="0" indent="0">
              <a:buNone/>
            </a:pPr>
            <a:r>
              <a:rPr lang="en-GB" sz="1600" dirty="0">
                <a:latin typeface="Calibri" panose="020F0502020204030204" pitchFamily="34" charset="0"/>
                <a:cs typeface="Calibri" panose="020F0502020204030204" pitchFamily="34" charset="0"/>
              </a:rPr>
              <a:t>This provides a screening template, analysis and pathway guidance to address children/young people’s immediate unmet needs.</a:t>
            </a:r>
          </a:p>
          <a:p>
            <a:pPr marL="0" indent="0">
              <a:buNone/>
            </a:pPr>
            <a:endParaRPr lang="en-GB" sz="1600" dirty="0">
              <a:latin typeface="Calibri" panose="020F0502020204030204" pitchFamily="34" charset="0"/>
              <a:cs typeface="Calibri" panose="020F0502020204030204" pitchFamily="34" charset="0"/>
            </a:endParaRPr>
          </a:p>
          <a:p>
            <a:pPr marL="0" indent="0">
              <a:buNone/>
            </a:pPr>
            <a:r>
              <a:rPr lang="en-GB" sz="1600" dirty="0">
                <a:latin typeface="Calibri" panose="020F0502020204030204" pitchFamily="34" charset="0"/>
                <a:cs typeface="Calibri" panose="020F0502020204030204" pitchFamily="34" charset="0"/>
              </a:rPr>
              <a:t>The indicators checklist can be applied to all children (male and female) under the age of 18 years (or up to the age of 25 years for children with special educational needs or disabilities (SEND)).</a:t>
            </a:r>
          </a:p>
          <a:p>
            <a:pPr marL="0" indent="0">
              <a:buNone/>
            </a:pPr>
            <a:endParaRPr lang="en-GB" sz="1600" dirty="0">
              <a:latin typeface="Calibri" panose="020F0502020204030204" pitchFamily="34" charset="0"/>
              <a:cs typeface="Calibri" panose="020F0502020204030204" pitchFamily="34" charset="0"/>
            </a:endParaRPr>
          </a:p>
          <a:p>
            <a:pPr marL="0" indent="0">
              <a:buNone/>
            </a:pPr>
            <a:endParaRPr lang="en-GB" sz="1600" dirty="0">
              <a:latin typeface="Calibri" panose="020F0502020204030204" pitchFamily="34" charset="0"/>
              <a:cs typeface="Calibri" panose="020F0502020204030204" pitchFamily="34" charset="0"/>
            </a:endParaRPr>
          </a:p>
          <a:p>
            <a:pPr marL="0" indent="0">
              <a:buNone/>
            </a:pPr>
            <a:endParaRPr lang="en-GB" sz="1600" dirty="0">
              <a:latin typeface="Calibri" panose="020F0502020204030204" pitchFamily="34" charset="0"/>
              <a:cs typeface="Calibri" panose="020F0502020204030204" pitchFamily="34" charset="0"/>
            </a:endParaRPr>
          </a:p>
          <a:p>
            <a:r>
              <a:rPr lang="en-GB" sz="2000" dirty="0">
                <a:latin typeface="Calibri" panose="020F0502020204030204" pitchFamily="34" charset="0"/>
                <a:cs typeface="Calibri" panose="020F0502020204030204" pitchFamily="34" charset="0"/>
              </a:rPr>
              <a:t>Part Two - Resources Hub </a:t>
            </a:r>
          </a:p>
          <a:p>
            <a:r>
              <a:rPr lang="en-GB" sz="1600" dirty="0">
                <a:latin typeface="Calibri" panose="020F0502020204030204" pitchFamily="34" charset="0"/>
                <a:cs typeface="Calibri" panose="020F0502020204030204" pitchFamily="34" charset="0"/>
              </a:rPr>
              <a:t>For use within the curriculum, 1:1 work with children and young people, information for parents and carers and to develop staff training and knowledge of these areas.</a:t>
            </a:r>
          </a:p>
          <a:p>
            <a:pPr marL="0" indent="0">
              <a:buNone/>
            </a:pPr>
            <a:endParaRPr lang="en-GB" sz="1600" dirty="0">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5A2BE391-1312-42B6-9285-391BF1D9BA31}"/>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7F6E53A1-16B9-449B-BF4D-37B923487072}"/>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141554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7680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476453" cy="1227974"/>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What is child exploitation?</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932967" y="407786"/>
            <a:ext cx="5837275" cy="5737611"/>
          </a:xfrm>
        </p:spPr>
        <p:txBody>
          <a:bodyPr/>
          <a:lstStyle/>
          <a:p>
            <a:pPr marL="0" indent="0">
              <a:lnSpc>
                <a:spcPct val="107000"/>
              </a:lnSpc>
              <a:buNone/>
            </a:pPr>
            <a:r>
              <a:rPr lang="en-GB" sz="1600" spc="0" dirty="0">
                <a:solidFill>
                  <a:schemeClr val="tx1"/>
                </a:solidFill>
                <a:latin typeface="Calibri" panose="020F0502020204030204" pitchFamily="34" charset="0"/>
                <a:cs typeface="Calibri" panose="020F0502020204030204" pitchFamily="34" charset="0"/>
              </a:rPr>
              <a:t>Exploitation, is a form of abuse where an individual or group takes advantage of an imbalance of power to coerce, manipulate or deceive a child or young person into sexual or criminal activity in exchange for something the victim needs or wants, and/or for the financial advantage or increased status of the perpetrator or facilitator.</a:t>
            </a:r>
          </a:p>
          <a:p>
            <a:pPr marL="0" indent="0">
              <a:lnSpc>
                <a:spcPct val="107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7000"/>
              </a:lnSpc>
              <a:buNone/>
            </a:pPr>
            <a:r>
              <a:rPr lang="en-GB" sz="1600" spc="0" dirty="0">
                <a:solidFill>
                  <a:schemeClr val="tx1"/>
                </a:solidFill>
                <a:latin typeface="Calibri" panose="020F0502020204030204" pitchFamily="34" charset="0"/>
                <a:cs typeface="Calibri" panose="020F0502020204030204" pitchFamily="34" charset="0"/>
              </a:rPr>
              <a:t>Child exploitation typically involves physical violence, threats of violence and intimidation. Involvement is usually characterised by the child or young person’s limited availability of choice as result of their social, economic or emotional vulnerability. </a:t>
            </a:r>
          </a:p>
          <a:p>
            <a:pPr marL="0" indent="0">
              <a:lnSpc>
                <a:spcPct val="107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7000"/>
              </a:lnSpc>
              <a:buNone/>
            </a:pPr>
            <a:r>
              <a:rPr lang="en-GB" sz="1600" spc="0" dirty="0">
                <a:solidFill>
                  <a:schemeClr val="tx1"/>
                </a:solidFill>
                <a:latin typeface="Calibri" panose="020F0502020204030204" pitchFamily="34" charset="0"/>
                <a:cs typeface="Calibri" panose="020F0502020204030204" pitchFamily="34" charset="0"/>
              </a:rPr>
              <a:t>The victim may have been exploited even if the activity appears consensual. </a:t>
            </a:r>
          </a:p>
          <a:p>
            <a:pPr marL="0" indent="0">
              <a:lnSpc>
                <a:spcPct val="107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7000"/>
              </a:lnSpc>
              <a:buNone/>
            </a:pPr>
            <a:r>
              <a:rPr lang="en-GB" sz="1600" spc="0" dirty="0">
                <a:solidFill>
                  <a:schemeClr val="tx1"/>
                </a:solidFill>
                <a:latin typeface="Calibri" panose="020F0502020204030204" pitchFamily="34" charset="0"/>
                <a:cs typeface="Calibri" panose="020F0502020204030204" pitchFamily="34" charset="0"/>
              </a:rPr>
              <a:t>Exploitation does not always involve physical contact, it can also occur through the use of technology. </a:t>
            </a:r>
          </a:p>
          <a:p>
            <a:pPr marL="0" indent="0">
              <a:lnSpc>
                <a:spcPct val="107000"/>
              </a:lnSpc>
              <a:buNone/>
            </a:pPr>
            <a:endParaRPr lang="en-GB" sz="1600" spc="0" dirty="0">
              <a:solidFill>
                <a:schemeClr val="tx1"/>
              </a:solidFill>
              <a:latin typeface="Calibri" panose="020F0502020204030204" pitchFamily="34" charset="0"/>
              <a:cs typeface="Calibri" panose="020F0502020204030204" pitchFamily="34" charset="0"/>
            </a:endParaRPr>
          </a:p>
          <a:p>
            <a:pPr marL="0" indent="0">
              <a:lnSpc>
                <a:spcPct val="107000"/>
              </a:lnSpc>
              <a:buNone/>
            </a:pPr>
            <a:r>
              <a:rPr lang="en-GB" sz="1600" spc="0" dirty="0">
                <a:solidFill>
                  <a:schemeClr val="tx1"/>
                </a:solidFill>
                <a:latin typeface="Calibri" panose="020F0502020204030204" pitchFamily="34" charset="0"/>
                <a:cs typeface="Calibri" panose="020F0502020204030204" pitchFamily="34" charset="0"/>
              </a:rPr>
              <a:t>It is a multi-faceted and complex type of abuse which comes in many forms which often are layered and interconnected.</a:t>
            </a:r>
          </a:p>
        </p:txBody>
      </p:sp>
      <p:pic>
        <p:nvPicPr>
          <p:cNvPr id="6" name="Picture 5" descr="Families First Logo">
            <a:extLst>
              <a:ext uri="{FF2B5EF4-FFF2-40B4-BE49-F238E27FC236}">
                <a16:creationId xmlns:a16="http://schemas.microsoft.com/office/drawing/2014/main" id="{10F594DA-AD07-4C61-8154-F07BEFC593F0}"/>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4B02901A-6EBA-4D4B-8693-885E91AAAA73}"/>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207307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694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Vulnerable groups</a:t>
            </a:r>
          </a:p>
        </p:txBody>
      </p:sp>
      <p:sp>
        <p:nvSpPr>
          <p:cNvPr id="12" name="TextBox 11">
            <a:extLst>
              <a:ext uri="{FF2B5EF4-FFF2-40B4-BE49-F238E27FC236}">
                <a16:creationId xmlns:a16="http://schemas.microsoft.com/office/drawing/2014/main" id="{1D73B0F4-B22F-4CEF-947C-4A8AD1DDCEB9}"/>
              </a:ext>
            </a:extLst>
          </p:cNvPr>
          <p:cNvSpPr txBox="1"/>
          <p:nvPr/>
        </p:nvSpPr>
        <p:spPr>
          <a:xfrm>
            <a:off x="277270" y="1513572"/>
            <a:ext cx="11524870" cy="4970591"/>
          </a:xfrm>
          <a:prstGeom prst="rect">
            <a:avLst/>
          </a:prstGeom>
          <a:noFill/>
        </p:spPr>
        <p:txBody>
          <a:bodyPr wrap="square">
            <a:spAutoFit/>
          </a:bodyPr>
          <a:lstStyle/>
          <a:p>
            <a:pPr algn="just">
              <a:lnSpc>
                <a:spcPct val="100000"/>
              </a:lnSpc>
              <a:spcAft>
                <a:spcPts val="600"/>
              </a:spcAft>
            </a:pPr>
            <a:r>
              <a:rPr lang="en-US" sz="1400" dirty="0">
                <a:latin typeface="Calibri" panose="020F0502020204030204" pitchFamily="34" charset="0"/>
                <a:ea typeface="PMingLiU" panose="02020500000000000000" pitchFamily="18" charset="-120"/>
                <a:cs typeface="Calibri" panose="020F0502020204030204" pitchFamily="34" charset="0"/>
              </a:rPr>
              <a:t>I</a:t>
            </a:r>
            <a:r>
              <a:rPr lang="en-US" sz="1400" spc="0" dirty="0">
                <a:effectLst/>
                <a:latin typeface="Calibri" panose="020F0502020204030204" pitchFamily="34" charset="0"/>
                <a:ea typeface="PMingLiU" panose="02020500000000000000" pitchFamily="18" charset="-120"/>
                <a:cs typeface="Calibri" panose="020F0502020204030204" pitchFamily="34" charset="0"/>
              </a:rPr>
              <a:t>t is important to remember that </a:t>
            </a:r>
            <a:r>
              <a:rPr lang="en-US" sz="1400" b="1" spc="0" dirty="0">
                <a:effectLst/>
                <a:latin typeface="Calibri" panose="020F0502020204030204" pitchFamily="34" charset="0"/>
                <a:ea typeface="PMingLiU" panose="02020500000000000000" pitchFamily="18" charset="-120"/>
                <a:cs typeface="Calibri" panose="020F0502020204030204" pitchFamily="34" charset="0"/>
              </a:rPr>
              <a:t>all children and young people can fall victim to exploitation, regardless of their family background or other circumstances</a:t>
            </a:r>
            <a:r>
              <a:rPr lang="en-US" sz="1400" spc="0" dirty="0">
                <a:effectLst/>
                <a:latin typeface="Calibri" panose="020F0502020204030204" pitchFamily="34" charset="0"/>
                <a:ea typeface="PMingLiU" panose="02020500000000000000" pitchFamily="18" charset="-120"/>
                <a:cs typeface="Calibri" panose="020F0502020204030204" pitchFamily="34" charset="0"/>
              </a:rPr>
              <a:t>, we know that perpetrators often target our more vulnerable children. Identifying the risk factors that make children and young people more susceptible enables us to identify who is at the greatest risk. </a:t>
            </a:r>
          </a:p>
          <a:p>
            <a:pPr algn="just">
              <a:lnSpc>
                <a:spcPct val="100000"/>
              </a:lnSpc>
              <a:spcAft>
                <a:spcPts val="600"/>
              </a:spcAft>
            </a:pPr>
            <a:r>
              <a:rPr lang="en-US" sz="1400" spc="0" dirty="0">
                <a:effectLst/>
                <a:latin typeface="Calibri" panose="020F0502020204030204" pitchFamily="34" charset="0"/>
                <a:ea typeface="PMingLiU" panose="02020500000000000000" pitchFamily="18" charset="-120"/>
                <a:cs typeface="Calibri" panose="020F0502020204030204" pitchFamily="34" charset="0"/>
              </a:rPr>
              <a:t>Some young people may be vulnerable to exploitation due to their circumstances or personal attributes, and may be specifically targeted by exploiters, for example young people: </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with special educational needs or disabilities (SEND) or an Education Health and Care Plan (EHCP)</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are looked after or leaving care, particularly those in residential care with interrupted care histories</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are Separated Migrant Children (formerly known as Unaccompanied Asylum Seeking Children (UASC))</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have experienced abuse or trauma and/or known to social care services </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are excluded from mainstream education, on part-time timetables, electively home educated (EHE), attending an Education Support Centre (ESC)</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with mental health or emotional wellbeing issues</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with substance misuse issues </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are involved in gang activity, anti-social or criminal offending </a:t>
            </a:r>
            <a:r>
              <a:rPr lang="en-US" sz="1400" spc="0" dirty="0" err="1">
                <a:effectLst/>
                <a:latin typeface="Calibri" panose="020F0502020204030204" pitchFamily="34" charset="0"/>
                <a:ea typeface="PMingLiU" panose="02020500000000000000" pitchFamily="18" charset="-120"/>
                <a:cs typeface="Calibri" panose="020F0502020204030204" pitchFamily="34" charset="0"/>
              </a:rPr>
              <a:t>behaviours</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are living in unstable accommodation or have had an unstable home environment</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marL="285750" lvl="0" indent="-285750">
              <a:lnSpc>
                <a:spcPct val="100000"/>
              </a:lnSpc>
              <a:spcAft>
                <a:spcPts val="600"/>
              </a:spcAft>
              <a:buFont typeface="Arial" panose="020B0604020202020204" pitchFamily="34" charset="0"/>
              <a:buChar char="•"/>
            </a:pPr>
            <a:r>
              <a:rPr lang="en-US" sz="1400" spc="0" dirty="0">
                <a:effectLst/>
                <a:latin typeface="Calibri" panose="020F0502020204030204" pitchFamily="34" charset="0"/>
                <a:ea typeface="PMingLiU" panose="02020500000000000000" pitchFamily="18" charset="-120"/>
                <a:cs typeface="Calibri" panose="020F0502020204030204" pitchFamily="34" charset="0"/>
              </a:rPr>
              <a:t>who regularly go missing from home, care settings or educational settings.</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a:p>
            <a:pPr algn="just">
              <a:lnSpc>
                <a:spcPct val="100000"/>
              </a:lnSpc>
              <a:spcAft>
                <a:spcPts val="600"/>
              </a:spcAft>
            </a:pPr>
            <a:endParaRPr lang="en-US" sz="1400" spc="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p>
            <a:pPr algn="just">
              <a:lnSpc>
                <a:spcPct val="100000"/>
              </a:lnSpc>
              <a:spcAft>
                <a:spcPts val="600"/>
              </a:spcAft>
            </a:pPr>
            <a:r>
              <a:rPr lang="en-US" sz="1400" spc="0">
                <a:solidFill>
                  <a:srgbClr val="000000"/>
                </a:solidFill>
                <a:effectLst/>
                <a:latin typeface="Calibri" panose="020F0502020204030204" pitchFamily="34" charset="0"/>
                <a:ea typeface="Arial" panose="020B0604020202020204" pitchFamily="34" charset="0"/>
                <a:cs typeface="Calibri" panose="020F0502020204030204" pitchFamily="34" charset="0"/>
              </a:rPr>
              <a:t>This </a:t>
            </a:r>
            <a:r>
              <a:rPr lang="en-US" sz="1400" spc="0" dirty="0">
                <a:solidFill>
                  <a:srgbClr val="000000"/>
                </a:solidFill>
                <a:effectLst/>
                <a:latin typeface="Calibri" panose="020F0502020204030204" pitchFamily="34" charset="0"/>
                <a:ea typeface="Arial" panose="020B0604020202020204" pitchFamily="34" charset="0"/>
                <a:cs typeface="Calibri" panose="020F0502020204030204" pitchFamily="34" charset="0"/>
              </a:rPr>
              <a:t>is not an exhaustive list, and these risk factors should not be looked at in isolation - a multiplicity of risk factors is likely to exist for a child who is vulnerable to exploitation. The list should be used as a guide to aid professional judgement in identification, referral and assessment of young people.</a:t>
            </a:r>
            <a:endParaRPr lang="en-GB" sz="1400" spc="0" dirty="0">
              <a:effectLst/>
              <a:latin typeface="Calibri" panose="020F0502020204030204" pitchFamily="34" charset="0"/>
              <a:ea typeface="PMingLiU" panose="02020500000000000000" pitchFamily="18" charset="-120"/>
              <a:cs typeface="Calibri" panose="020F0502020204030204" pitchFamily="34" charset="0"/>
            </a:endParaRPr>
          </a:p>
        </p:txBody>
      </p:sp>
    </p:spTree>
    <p:extLst>
      <p:ext uri="{BB962C8B-B14F-4D97-AF65-F5344CB8AC3E}">
        <p14:creationId xmlns:p14="http://schemas.microsoft.com/office/powerpoint/2010/main" val="2750432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694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Guidance</a:t>
            </a:r>
          </a:p>
        </p:txBody>
      </p:sp>
      <p:sp>
        <p:nvSpPr>
          <p:cNvPr id="12" name="TextBox 11">
            <a:extLst>
              <a:ext uri="{FF2B5EF4-FFF2-40B4-BE49-F238E27FC236}">
                <a16:creationId xmlns:a16="http://schemas.microsoft.com/office/drawing/2014/main" id="{1D73B0F4-B22F-4CEF-947C-4A8AD1DDCEB9}"/>
              </a:ext>
            </a:extLst>
          </p:cNvPr>
          <p:cNvSpPr txBox="1"/>
          <p:nvPr/>
        </p:nvSpPr>
        <p:spPr>
          <a:xfrm>
            <a:off x="277270" y="1513572"/>
            <a:ext cx="11524870" cy="4278094"/>
          </a:xfrm>
          <a:prstGeom prst="rect">
            <a:avLst/>
          </a:prstGeom>
          <a:noFill/>
        </p:spPr>
        <p:txBody>
          <a:bodyPr wrap="square">
            <a:spAutoFit/>
          </a:bodyPr>
          <a:lstStyle/>
          <a:p>
            <a:pPr marL="0" indent="0">
              <a:buNone/>
            </a:pPr>
            <a:r>
              <a:rPr lang="en-GB" sz="1600" dirty="0">
                <a:latin typeface="Calibri" panose="020F0502020204030204" pitchFamily="34" charset="0"/>
                <a:cs typeface="Calibri" panose="020F0502020204030204" pitchFamily="34" charset="0"/>
              </a:rPr>
              <a:t>Start with the </a:t>
            </a:r>
            <a:r>
              <a:rPr lang="en-GB" sz="1600" dirty="0">
                <a:latin typeface="Calibri" panose="020F0502020204030204" pitchFamily="34" charset="0"/>
                <a:cs typeface="Calibri" panose="020F0502020204030204" pitchFamily="34" charset="0"/>
                <a:hlinkClick r:id="rId2" action="ppaction://hlinksldjump"/>
              </a:rPr>
              <a:t>‘low level’</a:t>
            </a:r>
            <a:r>
              <a:rPr lang="en-GB" sz="1600" dirty="0">
                <a:latin typeface="Calibri" panose="020F0502020204030204" pitchFamily="34" charset="0"/>
                <a:cs typeface="Calibri" panose="020F0502020204030204" pitchFamily="34" charset="0"/>
              </a:rPr>
              <a:t> category indicators checklist and tick any indicators that apply, before moving onto </a:t>
            </a:r>
            <a:r>
              <a:rPr lang="en-GB" sz="1600" dirty="0">
                <a:latin typeface="Calibri" panose="020F0502020204030204" pitchFamily="34" charset="0"/>
                <a:cs typeface="Calibri" panose="020F0502020204030204" pitchFamily="34" charset="0"/>
                <a:hlinkClick r:id="rId3" action="ppaction://hlinksldjump"/>
              </a:rPr>
              <a:t>‘medium level’ </a:t>
            </a:r>
            <a:r>
              <a:rPr lang="en-GB" sz="1600" dirty="0">
                <a:latin typeface="Calibri" panose="020F0502020204030204" pitchFamily="34" charset="0"/>
                <a:cs typeface="Calibri" panose="020F0502020204030204" pitchFamily="34" charset="0"/>
              </a:rPr>
              <a:t>and </a:t>
            </a:r>
            <a:r>
              <a:rPr lang="en-GB" sz="1600" dirty="0">
                <a:latin typeface="Calibri" panose="020F0502020204030204" pitchFamily="34" charset="0"/>
                <a:cs typeface="Calibri" panose="020F0502020204030204" pitchFamily="34" charset="0"/>
                <a:hlinkClick r:id="rId4" action="ppaction://hlinksldjump"/>
              </a:rPr>
              <a:t>‘high level’</a:t>
            </a:r>
            <a:r>
              <a:rPr lang="en-GB" sz="1600" dirty="0">
                <a:latin typeface="Calibri" panose="020F0502020204030204" pitchFamily="34" charset="0"/>
                <a:cs typeface="Calibri" panose="020F0502020204030204" pitchFamily="34" charset="0"/>
              </a:rPr>
              <a:t> checklists. </a:t>
            </a:r>
          </a:p>
          <a:p>
            <a:pPr marL="0" indent="0">
              <a:buNone/>
            </a:pPr>
            <a:endParaRPr lang="en-GB" sz="1600" dirty="0">
              <a:latin typeface="Calibri" panose="020F0502020204030204" pitchFamily="34" charset="0"/>
              <a:cs typeface="Calibri" panose="020F0502020204030204" pitchFamily="34" charset="0"/>
            </a:endParaRPr>
          </a:p>
          <a:p>
            <a:pPr marL="228600" lvl="0" indent="-228600">
              <a:buFont typeface="+mj-lt"/>
              <a:buAutoNum type="arabicPeriod"/>
            </a:pPr>
            <a:r>
              <a:rPr lang="en-GB" sz="1600" dirty="0">
                <a:latin typeface="Calibri" panose="020F0502020204030204" pitchFamily="34" charset="0"/>
                <a:cs typeface="Calibri" panose="020F0502020204030204" pitchFamily="34" charset="0"/>
              </a:rPr>
              <a:t>Supporting </a:t>
            </a:r>
            <a:r>
              <a:rPr lang="en-GB" sz="1600" b="1" dirty="0">
                <a:latin typeface="Calibri" panose="020F0502020204030204" pitchFamily="34" charset="0"/>
                <a:cs typeface="Calibri" panose="020F0502020204030204" pitchFamily="34" charset="0"/>
              </a:rPr>
              <a:t>evidence must be included to explain the rationale</a:t>
            </a:r>
            <a:r>
              <a:rPr lang="en-GB" sz="1600" dirty="0">
                <a:latin typeface="Calibri" panose="020F0502020204030204" pitchFamily="34" charset="0"/>
                <a:cs typeface="Calibri" panose="020F0502020204030204" pitchFamily="34" charset="0"/>
              </a:rPr>
              <a:t> for ticking the relevant indicator. </a:t>
            </a:r>
          </a:p>
          <a:p>
            <a:pPr marL="228600" lvl="0" indent="-228600">
              <a:buFont typeface="+mj-lt"/>
              <a:buAutoNum type="arabicPeriod"/>
            </a:pPr>
            <a:endParaRPr lang="en-GB" sz="1600" dirty="0">
              <a:latin typeface="Calibri" panose="020F0502020204030204" pitchFamily="34" charset="0"/>
              <a:cs typeface="Calibri" panose="020F0502020204030204" pitchFamily="34" charset="0"/>
            </a:endParaRPr>
          </a:p>
          <a:p>
            <a:pPr marL="228600" lvl="0" indent="-228600">
              <a:buFont typeface="+mj-lt"/>
              <a:buAutoNum type="arabicPeriod"/>
            </a:pPr>
            <a:r>
              <a:rPr lang="en-GB" sz="1600" dirty="0">
                <a:latin typeface="Calibri" panose="020F0502020204030204" pitchFamily="34" charset="0"/>
                <a:cs typeface="Calibri" panose="020F0502020204030204" pitchFamily="34" charset="0"/>
              </a:rPr>
              <a:t>When assessing a child or young person’s risk of exploitation, it is </a:t>
            </a:r>
            <a:r>
              <a:rPr lang="en-GB" sz="1600" b="1" dirty="0">
                <a:latin typeface="Calibri" panose="020F0502020204030204" pitchFamily="34" charset="0"/>
                <a:cs typeface="Calibri" panose="020F0502020204030204" pitchFamily="34" charset="0"/>
              </a:rPr>
              <a:t>essential to highlight if the concerns and the information being provided is current or historic</a:t>
            </a:r>
            <a:r>
              <a:rPr lang="en-GB" sz="1600" dirty="0">
                <a:latin typeface="Calibri" panose="020F0502020204030204" pitchFamily="34" charset="0"/>
                <a:cs typeface="Calibri" panose="020F0502020204030204" pitchFamily="34" charset="0"/>
              </a:rPr>
              <a:t>. If the concern or information is historic but relevant, you should evidence how this relates to the current assessed risk.</a:t>
            </a:r>
          </a:p>
          <a:p>
            <a:pPr marL="228600" lvl="0" indent="-228600">
              <a:buFont typeface="+mj-lt"/>
              <a:buAutoNum type="arabicPeriod"/>
            </a:pPr>
            <a:endParaRPr lang="en-GB" sz="1600" dirty="0">
              <a:latin typeface="Calibri" panose="020F0502020204030204" pitchFamily="34" charset="0"/>
              <a:cs typeface="Calibri" panose="020F0502020204030204" pitchFamily="34" charset="0"/>
            </a:endParaRPr>
          </a:p>
          <a:p>
            <a:pPr marL="228600" lvl="0" indent="-228600">
              <a:buFont typeface="+mj-lt"/>
              <a:buAutoNum type="arabicPeriod"/>
            </a:pPr>
            <a:r>
              <a:rPr lang="en-GB" sz="1600" dirty="0">
                <a:latin typeface="Calibri" panose="020F0502020204030204" pitchFamily="34" charset="0"/>
                <a:cs typeface="Calibri" panose="020F0502020204030204" pitchFamily="34" charset="0"/>
              </a:rPr>
              <a:t> All of the indicators should be considered in order to get a broad picture of the young person’s level of involvement in exploitation.</a:t>
            </a:r>
          </a:p>
          <a:p>
            <a:pPr marL="228600" lvl="0" indent="-228600">
              <a:buFont typeface="+mj-lt"/>
              <a:buAutoNum type="arabicPeriod"/>
            </a:pPr>
            <a:endParaRPr lang="en-GB" sz="1600" dirty="0">
              <a:latin typeface="Calibri" panose="020F0502020204030204" pitchFamily="34" charset="0"/>
              <a:cs typeface="Calibri" panose="020F0502020204030204" pitchFamily="34" charset="0"/>
            </a:endParaRPr>
          </a:p>
          <a:p>
            <a:pPr marL="228600" lvl="0" indent="-228600">
              <a:buFont typeface="+mj-lt"/>
              <a:buAutoNum type="arabicPeriod"/>
            </a:pPr>
            <a:r>
              <a:rPr lang="en-GB" sz="1600" dirty="0">
                <a:latin typeface="Calibri" panose="020F0502020204030204" pitchFamily="34" charset="0"/>
                <a:cs typeface="Calibri" panose="020F0502020204030204" pitchFamily="34" charset="0"/>
              </a:rPr>
              <a:t>The indicator </a:t>
            </a:r>
            <a:r>
              <a:rPr lang="en-GB" sz="1600" b="1" dirty="0">
                <a:latin typeface="Calibri" panose="020F0502020204030204" pitchFamily="34" charset="0"/>
                <a:cs typeface="Calibri" panose="020F0502020204030204" pitchFamily="34" charset="0"/>
              </a:rPr>
              <a:t>checklist must only be used to assist </a:t>
            </a:r>
            <a:r>
              <a:rPr lang="en-GB" sz="1600" dirty="0">
                <a:latin typeface="Calibri" panose="020F0502020204030204" pitchFamily="34" charset="0"/>
                <a:cs typeface="Calibri" panose="020F0502020204030204" pitchFamily="34" charset="0"/>
              </a:rPr>
              <a:t>your decision making alongside your professional judgement. </a:t>
            </a:r>
          </a:p>
          <a:p>
            <a:pPr marL="0" indent="0">
              <a:buNone/>
            </a:pPr>
            <a:endParaRPr lang="en-GB" sz="1600" dirty="0">
              <a:latin typeface="Calibri" panose="020F0502020204030204" pitchFamily="34" charset="0"/>
              <a:cs typeface="Calibri" panose="020F0502020204030204" pitchFamily="34" charset="0"/>
            </a:endParaRPr>
          </a:p>
          <a:p>
            <a:r>
              <a:rPr lang="en-GB" sz="1600" b="1" dirty="0">
                <a:latin typeface="Calibri" panose="020F0502020204030204" pitchFamily="34" charset="0"/>
                <a:cs typeface="Calibri" panose="020F0502020204030204" pitchFamily="34" charset="0"/>
              </a:rPr>
              <a:t>Consider this: </a:t>
            </a:r>
          </a:p>
          <a:p>
            <a:r>
              <a:rPr lang="en-GB" sz="1600" dirty="0">
                <a:latin typeface="Calibri" panose="020F0502020204030204" pitchFamily="34" charset="0"/>
                <a:cs typeface="Calibri" panose="020F0502020204030204" pitchFamily="34" charset="0"/>
              </a:rPr>
              <a:t>One tick in a high risk category or several in low risk can both indicate a serious risk of significant harm to a child, alternatively this might be an indication of other concerns that require addressing via the child’s overall plan, or by accessing early help support. It is therefore important to provide analysis to evidence how the assessment of an individual risk indicator has been achieved.</a:t>
            </a:r>
          </a:p>
        </p:txBody>
      </p:sp>
      <p:pic>
        <p:nvPicPr>
          <p:cNvPr id="6" name="Picture 5" descr="Families First Logo">
            <a:extLst>
              <a:ext uri="{FF2B5EF4-FFF2-40B4-BE49-F238E27FC236}">
                <a16:creationId xmlns:a16="http://schemas.microsoft.com/office/drawing/2014/main" id="{BCFCC3D1-9583-43A5-89BC-C63056F37E37}"/>
              </a:ext>
              <a:ext uri="{C183D7F6-B498-43B3-948B-1728B52AA6E4}">
                <adec:decorative xmlns:adec="http://schemas.microsoft.com/office/drawing/2017/decorative" val="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7BD139AA-8BFC-45F1-9F3C-1190B3EF1940}"/>
              </a:ext>
              <a:ext uri="{C183D7F6-B498-43B3-948B-1728B52AA6E4}">
                <adec:decorative xmlns:adec="http://schemas.microsoft.com/office/drawing/2017/decorative" val="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51076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552962"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179200" cy="2122054"/>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Why is your professional judgement so important?</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059680" y="407786"/>
            <a:ext cx="6710563" cy="5737611"/>
          </a:xfrm>
        </p:spPr>
        <p:txBody>
          <a:bodyPr/>
          <a:lstStyle/>
          <a:p>
            <a:pPr marL="342900" indent="-342900">
              <a:lnSpc>
                <a:spcPct val="100000"/>
              </a:lnSpc>
              <a:buFont typeface="+mj-lt"/>
              <a:buAutoNum type="arabicPeriod"/>
            </a:pPr>
            <a:r>
              <a:rPr lang="en-GB" sz="1600" spc="0" dirty="0">
                <a:solidFill>
                  <a:schemeClr val="tx1"/>
                </a:solidFill>
                <a:latin typeface="Calibri" panose="020F0502020204030204" pitchFamily="34" charset="0"/>
                <a:cs typeface="Calibri" panose="020F0502020204030204" pitchFamily="34" charset="0"/>
              </a:rPr>
              <a:t>Indicators mirror developmentally-expected behaviour</a:t>
            </a:r>
            <a:r>
              <a:rPr lang="en-GB" sz="1600" b="1" spc="0" dirty="0">
                <a:solidFill>
                  <a:schemeClr val="tx1"/>
                </a:solidFill>
                <a:latin typeface="Calibri" panose="020F0502020204030204" pitchFamily="34" charset="0"/>
                <a:cs typeface="Calibri" panose="020F0502020204030204" pitchFamily="34" charset="0"/>
              </a:rPr>
              <a:t> </a:t>
            </a:r>
            <a:r>
              <a:rPr lang="en-GB" sz="1600" spc="0" dirty="0">
                <a:solidFill>
                  <a:schemeClr val="tx1"/>
                </a:solidFill>
                <a:latin typeface="Calibri" panose="020F0502020204030204" pitchFamily="34" charset="0"/>
                <a:cs typeface="Calibri" panose="020F0502020204030204" pitchFamily="34" charset="0"/>
              </a:rPr>
              <a:t>and in some instances, the screening tool will identify that the child is no more vulnerable to exploitation than is typical for children of that age i.e. the risk is universal. This would be deemed to be currently not at risk of CSE/gangs/youth violence.</a:t>
            </a:r>
          </a:p>
          <a:p>
            <a:pPr marL="342900" indent="-342900">
              <a:lnSpc>
                <a:spcPct val="100000"/>
              </a:lnSpc>
              <a:buFont typeface="+mj-lt"/>
              <a:buAutoNum type="arabicPeriod"/>
            </a:pPr>
            <a:endParaRPr lang="en-GB" sz="1600" spc="0" dirty="0">
              <a:solidFill>
                <a:schemeClr val="tx1"/>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spc="0" dirty="0">
                <a:solidFill>
                  <a:schemeClr val="tx1"/>
                </a:solidFill>
                <a:latin typeface="Calibri" panose="020F0502020204030204" pitchFamily="34" charset="0"/>
                <a:cs typeface="Calibri" panose="020F0502020204030204" pitchFamily="34" charset="0"/>
              </a:rPr>
              <a:t>In the context of gangs/risk of exploitation (including trafficking) - low/medium indicators alone are unlikely to indicate the child is currently being exploited. However, if a professional has identified some concerns about the child’s safety and vulnerability, appropriate action needs to be taken to safeguard the child. Professionals should consider each statement in the context of other concerns about the young person’s behaviour or presentation. </a:t>
            </a:r>
          </a:p>
          <a:p>
            <a:pPr marL="342900" indent="-342900">
              <a:lnSpc>
                <a:spcPct val="100000"/>
              </a:lnSpc>
              <a:buFont typeface="+mj-lt"/>
              <a:buAutoNum type="arabicPeriod"/>
            </a:pPr>
            <a:endParaRPr lang="en-GB" sz="1600" spc="0" dirty="0">
              <a:solidFill>
                <a:schemeClr val="tx1"/>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spc="0" dirty="0">
                <a:solidFill>
                  <a:schemeClr val="tx1"/>
                </a:solidFill>
                <a:latin typeface="Calibri" panose="020F0502020204030204" pitchFamily="34" charset="0"/>
                <a:cs typeface="Calibri" panose="020F0502020204030204" pitchFamily="34" charset="0"/>
              </a:rPr>
              <a:t>Professionals should then refer to the </a:t>
            </a:r>
            <a:r>
              <a:rPr lang="en-GB" sz="1600" u="sng" spc="0" dirty="0">
                <a:solidFill>
                  <a:srgbClr val="0070C0"/>
                </a:solidFill>
                <a:latin typeface="Calibri" panose="020F0502020204030204" pitchFamily="34" charset="0"/>
                <a:cs typeface="Calibri" panose="020F0502020204030204" pitchFamily="34" charset="0"/>
                <a:hlinkClick r:id="rId2" action="ppaction://hlinksldjump">
                  <a:extLst>
                    <a:ext uri="{A12FA001-AC4F-418D-AE19-62706E023703}">
                      <ahyp:hlinkClr xmlns:ahyp="http://schemas.microsoft.com/office/drawing/2018/hyperlinkcolor" val="tx"/>
                    </a:ext>
                  </a:extLst>
                </a:hlinkClick>
              </a:rPr>
              <a:t>analysis of indicator checklist</a:t>
            </a:r>
            <a:r>
              <a:rPr lang="en-GB" sz="1600" spc="0" dirty="0">
                <a:solidFill>
                  <a:schemeClr val="tx1"/>
                </a:solidFill>
                <a:latin typeface="Calibri" panose="020F0502020204030204" pitchFamily="34" charset="0"/>
                <a:cs typeface="Calibri" panose="020F0502020204030204" pitchFamily="34" charset="0"/>
              </a:rPr>
              <a:t> to rate the total number of indicators for each level of risk category. This will give an indication of the level of intervention required (see </a:t>
            </a:r>
            <a:r>
              <a:rPr lang="en-GB" sz="1600" u="sng" spc="0" dirty="0">
                <a:solidFill>
                  <a:srgbClr val="0563C1"/>
                </a:solidFill>
                <a:latin typeface="Calibri" panose="020F0502020204030204" pitchFamily="34" charset="0"/>
                <a:cs typeface="Calibri" panose="020F0502020204030204" pitchFamily="34" charset="0"/>
                <a:hlinkClick r:id="rId3" action="ppaction://hlinksldjump"/>
              </a:rPr>
              <a:t>pathway guidance</a:t>
            </a:r>
            <a:r>
              <a:rPr lang="en-GB" sz="1600" spc="0" dirty="0">
                <a:solidFill>
                  <a:schemeClr val="tx1"/>
                </a:solidFill>
                <a:latin typeface="Calibri" panose="020F0502020204030204" pitchFamily="34" charset="0"/>
                <a:cs typeface="Calibri" panose="020F0502020204030204" pitchFamily="34" charset="0"/>
                <a:hlinkClick r:id="rId3" action="ppaction://hlinksldjump"/>
              </a:rPr>
              <a:t>) </a:t>
            </a:r>
            <a:r>
              <a:rPr lang="en-GB" sz="1600" spc="0" dirty="0">
                <a:solidFill>
                  <a:schemeClr val="tx1"/>
                </a:solidFill>
                <a:latin typeface="Calibri" panose="020F0502020204030204" pitchFamily="34" charset="0"/>
                <a:cs typeface="Calibri" panose="020F0502020204030204" pitchFamily="34" charset="0"/>
              </a:rPr>
              <a:t>and complements the Continuum of Need.</a:t>
            </a:r>
          </a:p>
        </p:txBody>
      </p:sp>
      <p:pic>
        <p:nvPicPr>
          <p:cNvPr id="6" name="Picture 5" descr="Families First Logo">
            <a:extLst>
              <a:ext uri="{FF2B5EF4-FFF2-40B4-BE49-F238E27FC236}">
                <a16:creationId xmlns:a16="http://schemas.microsoft.com/office/drawing/2014/main" id="{1BADF07D-36A7-4D3E-8145-B7281ACFAB43}"/>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422A3D28-5D6B-4320-8965-AA013E10480A}"/>
              </a:ext>
              <a:ext uri="{C183D7F6-B498-43B3-948B-1728B52AA6E4}">
                <adec:decorative xmlns:adec="http://schemas.microsoft.com/office/drawing/2017/decorative" val="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3291177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637376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Process &amp; important points</a:t>
            </a:r>
          </a:p>
        </p:txBody>
      </p:sp>
      <p:sp>
        <p:nvSpPr>
          <p:cNvPr id="3" name="TextBox 2">
            <a:extLst>
              <a:ext uri="{FF2B5EF4-FFF2-40B4-BE49-F238E27FC236}">
                <a16:creationId xmlns:a16="http://schemas.microsoft.com/office/drawing/2014/main" id="{0465F5DB-ECD1-4137-93E2-73BA56FFC0D5}"/>
              </a:ext>
            </a:extLst>
          </p:cNvPr>
          <p:cNvSpPr txBox="1"/>
          <p:nvPr/>
        </p:nvSpPr>
        <p:spPr>
          <a:xfrm>
            <a:off x="209920" y="1513572"/>
            <a:ext cx="3920120" cy="369332"/>
          </a:xfrm>
          <a:prstGeom prst="rect">
            <a:avLst/>
          </a:prstGeom>
          <a:noFill/>
        </p:spPr>
        <p:txBody>
          <a:bodyPr wrap="square" rtlCol="0">
            <a:spAutoFit/>
          </a:bodyPr>
          <a:lstStyle/>
          <a:p>
            <a:r>
              <a:rPr lang="en-GB" b="1" dirty="0">
                <a:latin typeface="Calibri" panose="020F0502020204030204" pitchFamily="34" charset="0"/>
                <a:cs typeface="Calibri" panose="020F0502020204030204" pitchFamily="34" charset="0"/>
              </a:rPr>
              <a:t>Process to follow:</a:t>
            </a:r>
          </a:p>
        </p:txBody>
      </p:sp>
      <p:graphicFrame>
        <p:nvGraphicFramePr>
          <p:cNvPr id="2" name="Diagram 1" descr="Process chart showing four steps to be taken. One - Complete the indicator checklist. Two - Use professional judgement to identify risk, providing evidence. Three - Analyse the checklist. Four - Take appropriate action.">
            <a:extLst>
              <a:ext uri="{FF2B5EF4-FFF2-40B4-BE49-F238E27FC236}">
                <a16:creationId xmlns:a16="http://schemas.microsoft.com/office/drawing/2014/main" id="{BC14EAB4-D1F7-4DE0-BA94-94A18920E1B0}"/>
              </a:ext>
            </a:extLst>
          </p:cNvPr>
          <p:cNvGraphicFramePr/>
          <p:nvPr>
            <p:extLst>
              <p:ext uri="{D42A27DB-BD31-4B8C-83A1-F6EECF244321}">
                <p14:modId xmlns:p14="http://schemas.microsoft.com/office/powerpoint/2010/main" val="1750100034"/>
              </p:ext>
            </p:extLst>
          </p:nvPr>
        </p:nvGraphicFramePr>
        <p:xfrm>
          <a:off x="209920" y="1792238"/>
          <a:ext cx="4270640" cy="3552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1D73B0F4-B22F-4CEF-947C-4A8AD1DDCEB9}"/>
              </a:ext>
            </a:extLst>
          </p:cNvPr>
          <p:cNvSpPr txBox="1"/>
          <p:nvPr/>
        </p:nvSpPr>
        <p:spPr>
          <a:xfrm>
            <a:off x="5013960" y="1585813"/>
            <a:ext cx="6812280" cy="4678204"/>
          </a:xfrm>
          <a:prstGeom prst="rect">
            <a:avLst/>
          </a:prstGeom>
          <a:noFill/>
        </p:spPr>
        <p:txBody>
          <a:bodyPr wrap="square">
            <a:spAutoFit/>
          </a:bodyPr>
          <a:lstStyle/>
          <a:p>
            <a:pPr marL="0" indent="0">
              <a:buNone/>
            </a:pPr>
            <a:r>
              <a:rPr lang="en-GB" b="1" dirty="0">
                <a:latin typeface="Calibri" panose="020F0502020204030204" pitchFamily="34" charset="0"/>
                <a:cs typeface="Calibri" panose="020F0502020204030204" pitchFamily="34" charset="0"/>
              </a:rPr>
              <a:t>Points to remember:</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Males and females are equally vulnerable </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Coercer(s) and perpetrator(s) can be other children and young people as well as adults.</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Children and young people may become exploited as a result of constrained choices such as poverty, isolation and historic abuse.</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Although rare, parents/carers may be involved in the exploitation of their children.</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Groups of children and multiple perpetrators may be involved (organised abuse)</a:t>
            </a: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Disruption and prosecution of perpetrator/s is also important therefore, any information which comes to light about the victim/s or perpetrator/s (however insignificant this may seem) should be passed on to the relevant Police team (see pathway guidance).</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While the toolkit specifically focuses on children at risk of CSE, gang activity and youth violence, these indicators could also signify the child is at risk of other forms of associated exploitation.</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Professionals should follow internal child protection procedures, in conjunction with the Continuum of Need and pathway guidance to decide on an appropriate response to these concerns. </a:t>
            </a:r>
          </a:p>
          <a:p>
            <a:endParaRPr lang="en-GB" sz="1400" i="1" dirty="0">
              <a:solidFill>
                <a:schemeClr val="tx1"/>
              </a:solidFill>
              <a:latin typeface="Calibri" panose="020F0502020204030204" pitchFamily="34" charset="0"/>
              <a:cs typeface="Calibri" panose="020F0502020204030204" pitchFamily="34" charset="0"/>
            </a:endParaRPr>
          </a:p>
          <a:p>
            <a:r>
              <a:rPr lang="en-GB" sz="1400" i="1" dirty="0">
                <a:solidFill>
                  <a:schemeClr val="tx1"/>
                </a:solidFill>
                <a:latin typeface="Calibri" panose="020F0502020204030204" pitchFamily="34" charset="0"/>
                <a:cs typeface="Calibri" panose="020F0502020204030204" pitchFamily="34" charset="0"/>
              </a:rPr>
              <a:t>The indicators within the checklists cover all areas of exploitation, if there is a black asterisk* next to an indicator this means it is primarily for gangs/youth violence, if the asterisk is red</a:t>
            </a:r>
            <a:r>
              <a:rPr lang="en-GB" sz="1400" i="1" dirty="0">
                <a:solidFill>
                  <a:srgbClr val="FF0000"/>
                </a:solidFill>
                <a:latin typeface="Calibri" panose="020F0502020204030204" pitchFamily="34" charset="0"/>
                <a:cs typeface="Calibri" panose="020F0502020204030204" pitchFamily="34" charset="0"/>
              </a:rPr>
              <a:t>*</a:t>
            </a:r>
            <a:r>
              <a:rPr lang="en-GB" sz="1400" i="1" dirty="0">
                <a:solidFill>
                  <a:schemeClr val="tx1"/>
                </a:solidFill>
                <a:latin typeface="Calibri" panose="020F0502020204030204" pitchFamily="34" charset="0"/>
                <a:cs typeface="Calibri" panose="020F0502020204030204" pitchFamily="34" charset="0"/>
              </a:rPr>
              <a:t> it means it is primarily an indicator for sexual exploitation.</a:t>
            </a:r>
          </a:p>
        </p:txBody>
      </p:sp>
    </p:spTree>
    <p:extLst>
      <p:ext uri="{BB962C8B-B14F-4D97-AF65-F5344CB8AC3E}">
        <p14:creationId xmlns:p14="http://schemas.microsoft.com/office/powerpoint/2010/main" val="2877060419"/>
      </p:ext>
    </p:extLst>
  </p:cSld>
  <p:clrMapOvr>
    <a:masterClrMapping/>
  </p:clrMapOvr>
</p:sld>
</file>

<file path=ppt/theme/theme1.xml><?xml version="1.0" encoding="utf-8"?>
<a:theme xmlns:a="http://schemas.openxmlformats.org/drawingml/2006/main" name="Office Theme">
  <a:themeElements>
    <a:clrScheme name="Custom 17">
      <a:dk1>
        <a:sysClr val="windowText" lastClr="000000"/>
      </a:dk1>
      <a:lt1>
        <a:sysClr val="window" lastClr="FFFFFF"/>
      </a:lt1>
      <a:dk2>
        <a:srgbClr val="44546A"/>
      </a:dk2>
      <a:lt2>
        <a:srgbClr val="E7E6E6"/>
      </a:lt2>
      <a:accent1>
        <a:srgbClr val="BED6DA"/>
      </a:accent1>
      <a:accent2>
        <a:srgbClr val="3E7090"/>
      </a:accent2>
      <a:accent3>
        <a:srgbClr val="93A5A8"/>
      </a:accent3>
      <a:accent4>
        <a:srgbClr val="627272"/>
      </a:accent4>
      <a:accent5>
        <a:srgbClr val="BDA07D"/>
      </a:accent5>
      <a:accent6>
        <a:srgbClr val="D8CAB7"/>
      </a:accent6>
      <a:hlink>
        <a:srgbClr val="0563C1"/>
      </a:hlink>
      <a:folHlink>
        <a:srgbClr val="954F72"/>
      </a:folHlink>
    </a:clrScheme>
    <a:fontScheme name="Custom 24">
      <a:majorFont>
        <a:latin typeface="Segoe UI Ligh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astal_Presentation_TM33468121_Win32_JC_SL_v3" id="{EB91EBED-606F-4526-98F2-0BC37D122083}" vid="{0066A017-97AF-4FCB-BD31-68FEF3C011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9E3DC-63DC-4703-A1A6-A21819296CF6}">
  <ds:schemaRefs>
    <ds:schemaRef ds:uri="http://schemas.microsoft.com/sharepoint/v3/contenttype/forms"/>
  </ds:schemaRefs>
</ds:datastoreItem>
</file>

<file path=customXml/itemProps2.xml><?xml version="1.0" encoding="utf-8"?>
<ds:datastoreItem xmlns:ds="http://schemas.openxmlformats.org/officeDocument/2006/customXml" ds:itemID="{2D0C81F5-4E08-4068-8DC9-6D21305E57B8}">
  <ds:schemaRef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230e9df3-be65-4c73-a93b-d1236ebd677e"/>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3E84E3F0-7763-473A-A672-F70F538DAC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Coastal presentation</Template>
  <TotalTime>453</TotalTime>
  <Words>4382</Words>
  <Application>Microsoft Office PowerPoint</Application>
  <PresentationFormat>Widescreen</PresentationFormat>
  <Paragraphs>453</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Segoe UI</vt:lpstr>
      <vt:lpstr>Segoe UI Light</vt:lpstr>
      <vt:lpstr>Wingdings</vt:lpstr>
      <vt:lpstr>Office Theme</vt:lpstr>
      <vt:lpstr>Part one: Screening tool</vt:lpstr>
      <vt:lpstr>Contents</vt:lpstr>
      <vt:lpstr>Purpose of toolkit</vt:lpstr>
      <vt:lpstr>Overview</vt:lpstr>
      <vt:lpstr>What is child exploitation?</vt:lpstr>
      <vt:lpstr>Vulnerable groups</vt:lpstr>
      <vt:lpstr>Guidance</vt:lpstr>
      <vt:lpstr>Why is your professional judgement so important?</vt:lpstr>
      <vt:lpstr>Process &amp; important points</vt:lpstr>
      <vt:lpstr>Indicator checklist – Low Level Indicators</vt:lpstr>
      <vt:lpstr>Indicator summary – low level indicators</vt:lpstr>
      <vt:lpstr>Indicator checklist – medium Level Indicators</vt:lpstr>
      <vt:lpstr>Indicator checklist – medium Level Indicators (cont.)</vt:lpstr>
      <vt:lpstr>Indicator summary – Medium level indicators</vt:lpstr>
      <vt:lpstr>Indicator checklist – high Level Indicators (CSE)</vt:lpstr>
      <vt:lpstr>Indicator checklist – high Level Indicators (Cont.)</vt:lpstr>
      <vt:lpstr>Indicator summary – HIGH level indicators (CSE)</vt:lpstr>
      <vt:lpstr>Indicator checklist – high Level Indicators (CCE)</vt:lpstr>
      <vt:lpstr>Indicator checklist – high Level Indicators CCE (cont.)</vt:lpstr>
      <vt:lpstr>Indicator summary – HIGH level indicators (CE)</vt:lpstr>
      <vt:lpstr>Analysis of checklist</vt:lpstr>
      <vt:lpstr>Pathway guidance</vt:lpstr>
      <vt:lpstr>Pathway guidance – Low to Medium </vt:lpstr>
      <vt:lpstr>Pathway guidance - Medium</vt:lpstr>
      <vt:lpstr>Pathway guidance - high</vt:lpstr>
      <vt:lpstr>Additional Resources / support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one: Screening tool</dc:title>
  <dc:creator>Lydia Phillips</dc:creator>
  <cp:lastModifiedBy>Elizabeth Peters</cp:lastModifiedBy>
  <cp:revision>14</cp:revision>
  <dcterms:created xsi:type="dcterms:W3CDTF">2022-10-11T10:54:58Z</dcterms:created>
  <dcterms:modified xsi:type="dcterms:W3CDTF">2022-11-01T08:51:00Z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