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 id="2147483648" r:id="rId5"/>
  </p:sldMasterIdLst>
  <p:notesMasterIdLst>
    <p:notesMasterId r:id="rId14"/>
  </p:notesMasterIdLst>
  <p:handoutMasterIdLst>
    <p:handoutMasterId r:id="rId15"/>
  </p:handoutMasterIdLst>
  <p:sldIdLst>
    <p:sldId id="269" r:id="rId6"/>
    <p:sldId id="274" r:id="rId7"/>
    <p:sldId id="270" r:id="rId8"/>
    <p:sldId id="278" r:id="rId9"/>
    <p:sldId id="268" r:id="rId10"/>
    <p:sldId id="281" r:id="rId11"/>
    <p:sldId id="280" r:id="rId12"/>
    <p:sldId id="264"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049483A-E410-260F-34F2-009CAEE5496E}" name="Olwen Lynch" initials="OL" userId="S::olwen.lynch@readingagency.org.uk::49afc3c2-088c-4981-a58b-d24be68454a2" providerId="AD"/>
  <p188:author id="{62D48745-C00C-FB6F-3E21-FAFB2797BC34}" name="Emma Braithwaite" initials="EB" userId="S::emma.braithwaite@readingagency.org.uk::47321848-9bd3-4e28-a1ed-0889409915c4" providerId="AD"/>
  <p188:author id="{7014784F-6778-CF05-FAA4-51AC0C593F44}" name="Natalie Sired" initials="" userId="S::Natalie.Sired@readingagency.org.uk::53b39fac-6d7d-423f-b38b-1c7de4e76d4d" providerId="AD"/>
  <p188:author id="{EAE974C9-1C01-7E71-8EA9-15902D98BC65}" name="Clare Williams" initials="CW" userId="S::clare.williams@readingagency.org.uk::410aef48-e92f-4f0f-90b1-9790d4084cb2"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2557"/>
    <a:srgbClr val="E53191"/>
    <a:srgbClr val="F2FAFD"/>
    <a:srgbClr val="009644"/>
    <a:srgbClr val="F2D565"/>
    <a:srgbClr val="EDE8E2"/>
    <a:srgbClr val="19C9D7"/>
    <a:srgbClr val="E94A2A"/>
    <a:srgbClr val="65B046"/>
    <a:srgbClr val="D5EA9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301" autoAdjust="0"/>
  </p:normalViewPr>
  <p:slideViewPr>
    <p:cSldViewPr snapToGrid="0">
      <p:cViewPr varScale="1">
        <p:scale>
          <a:sx n="55" d="100"/>
          <a:sy n="55" d="100"/>
        </p:scale>
        <p:origin x="1072" y="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A6B2AD7-722A-4D93-BA49-0A374662AF2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6CFF6365-FADE-4D3C-BCDC-D3000E5AB21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FC08EAF-48A6-48E2-A724-2CBA63132A27}" type="datetimeFigureOut">
              <a:rPr lang="en-GB" smtClean="0"/>
              <a:t>22/05/2025</a:t>
            </a:fld>
            <a:endParaRPr lang="en-GB"/>
          </a:p>
        </p:txBody>
      </p:sp>
      <p:sp>
        <p:nvSpPr>
          <p:cNvPr id="4" name="Footer Placeholder 3">
            <a:extLst>
              <a:ext uri="{FF2B5EF4-FFF2-40B4-BE49-F238E27FC236}">
                <a16:creationId xmlns:a16="http://schemas.microsoft.com/office/drawing/2014/main" id="{06E6F6FF-15F7-4543-8D80-C4AED4388D6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36ED5CB-0F9E-4B03-B6DA-BF35C16E2D2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2E32895-F0F0-4272-ACC4-5D626B737144}" type="slidenum">
              <a:rPr lang="en-GB" smtClean="0"/>
              <a:t>‹#›</a:t>
            </a:fld>
            <a:endParaRPr lang="en-GB"/>
          </a:p>
        </p:txBody>
      </p:sp>
    </p:spTree>
    <p:extLst>
      <p:ext uri="{BB962C8B-B14F-4D97-AF65-F5344CB8AC3E}">
        <p14:creationId xmlns:p14="http://schemas.microsoft.com/office/powerpoint/2010/main" val="109454351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4-04-10T16:27:34.923"/>
    </inkml:context>
    <inkml:brush xml:id="br0">
      <inkml:brushProperty name="width" value="0.1" units="cm"/>
      <inkml:brushProperty name="height" value="0.1" units="cm"/>
    </inkml:brush>
  </inkml:definitions>
  <inkml:trace contextRef="#ctx0" brushRef="#br0">41171 2909 16383 0 0,'1'2'0'0'0,"0"0"0"0"0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537CAA-A127-42F5-B10E-CD8DF4848B69}" type="datetimeFigureOut">
              <a:rPr lang="en-GB" smtClean="0"/>
              <a:t>22/05/2025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2F89D8-76B0-471F-BB7D-6ABE2CA6ABD3}" type="slidenum">
              <a:rPr lang="en-GB" smtClean="0"/>
              <a:t>‹#›</a:t>
            </a:fld>
            <a:endParaRPr lang="en-GB"/>
          </a:p>
        </p:txBody>
      </p:sp>
    </p:spTree>
    <p:extLst>
      <p:ext uri="{BB962C8B-B14F-4D97-AF65-F5344CB8AC3E}">
        <p14:creationId xmlns:p14="http://schemas.microsoft.com/office/powerpoint/2010/main" val="42791053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ea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2263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set your reading goal, choose anything you like to read (can be a book, comic, magazine, audiobook, eBook, fact book etc.) and collect rewards for your reading. You can sign up at any Hertfordshire Library or online and it’s </a:t>
            </a:r>
            <a:r>
              <a:rPr lang="en-US" b="1" dirty="0"/>
              <a:t>FREE</a:t>
            </a:r>
            <a:r>
              <a:rPr lang="en-US" dirty="0"/>
              <a:t> to take part. When you join the Summer Reading Challenge at the library, you’ll get your very own collector’s sticker booklet where you can record your reading and add your stickers. </a:t>
            </a:r>
            <a:endParaRPr lang="en-US" dirty="0">
              <a:ea typeface="Calibri"/>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2</a:t>
            </a:fld>
            <a:endParaRPr lang="en-GB"/>
          </a:p>
        </p:txBody>
      </p:sp>
    </p:spTree>
    <p:extLst>
      <p:ext uri="{BB962C8B-B14F-4D97-AF65-F5344CB8AC3E}">
        <p14:creationId xmlns:p14="http://schemas.microsoft.com/office/powerpoint/2010/main" val="18526058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This year’s Challenge is called </a:t>
            </a:r>
            <a:r>
              <a:rPr lang="en-US" b="1" dirty="0"/>
              <a:t>Story Garden,</a:t>
            </a:r>
            <a:r>
              <a:rPr lang="en-US" dirty="0"/>
              <a:t> and it’s all about nature, exploring the outdoors, exploring magical spaces, storytelling - and reading! Your library can help you find new books to enjoy, and we’ll be </a:t>
            </a:r>
            <a:r>
              <a:rPr lang="en-GB" b="0" i="0" dirty="0">
                <a:solidFill>
                  <a:srgbClr val="000000"/>
                </a:solidFill>
                <a:effectLst/>
                <a:latin typeface="canada-type-gibson"/>
              </a:rPr>
              <a:t>hosting lots of events and activities connected to nature and wildlife, that will be sure to inspire your next story adventure. </a:t>
            </a:r>
          </a:p>
          <a:p>
            <a:pPr>
              <a:defRPr/>
            </a:pPr>
            <a:endParaRPr lang="en-US" dirty="0">
              <a:ea typeface="Calibri"/>
              <a:cs typeface="Calibri"/>
            </a:endParaRPr>
          </a:p>
          <a:p>
            <a:pPr>
              <a:defRPr/>
            </a:pPr>
            <a:r>
              <a:rPr lang="en-US" dirty="0"/>
              <a:t>Explore the magical connection between nature and reading with our Story Garden characters! You'll meet them inside your collector’s sticker booklet and spot amazing fantastical creatures and plants dotted around the garden – all illustrated by this year’s special guest award-winning illustrator, Dapo Adeola. Come along to your library for sign up day to collect your own sticker booklet and start reading! </a:t>
            </a: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a:p>
            <a:pPr>
              <a:defRPr/>
            </a:pPr>
            <a:endParaRPr lang="en-US" dirty="0">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3</a:t>
            </a:fld>
            <a:endParaRPr lang="en-GB"/>
          </a:p>
        </p:txBody>
      </p:sp>
    </p:spTree>
    <p:extLst>
      <p:ext uri="{BB962C8B-B14F-4D97-AF65-F5344CB8AC3E}">
        <p14:creationId xmlns:p14="http://schemas.microsoft.com/office/powerpoint/2010/main" val="1414596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GB" sz="1800" i="0" u="none" strike="noStrike" dirty="0">
                <a:solidFill>
                  <a:srgbClr val="000000"/>
                </a:solidFill>
                <a:effectLst/>
                <a:latin typeface="Avenir"/>
              </a:rPr>
              <a:t>Most library authorities will also give medals to children who complete the Challenge, but not all. Please check with your local library service. </a:t>
            </a:r>
            <a:r>
              <a:rPr lang="en-US" sz="1800" i="0" dirty="0">
                <a:solidFill>
                  <a:srgbClr val="444444"/>
                </a:solidFill>
                <a:effectLst/>
                <a:latin typeface="Avenir"/>
              </a:rPr>
              <a:t>​</a:t>
            </a:r>
            <a:endParaRPr lang="en-US" dirty="0">
              <a:solidFill>
                <a:srgbClr val="444444"/>
              </a:solidFill>
              <a:latin typeface="Calibri" panose="020F0502020204030204" pitchFamily="34" charset="0"/>
              <a:cs typeface="Calibri" panose="020F0502020204030204" pitchFamily="34" charset="0"/>
            </a:endParaRPr>
          </a:p>
          <a:p>
            <a:r>
              <a:rPr lang="en-GB" dirty="0"/>
              <a:t>Please feel free to talk about other incentives offered by your local library service. [Please ensure this slide reflects the rewards/incentives offered by your local library service in 2025]</a:t>
            </a:r>
            <a:endParaRPr lang="en-GB"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2F89D8-76B0-471F-BB7D-6ABE2CA6ABD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37622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[Please edit to reflect your local start/finish dates and include any information on launch events and summer activities]</a:t>
            </a:r>
            <a:endParaRPr lang="en-US">
              <a:cs typeface="Calibri"/>
            </a:endParaRPr>
          </a:p>
          <a:p>
            <a:br>
              <a:rPr lang="en-US">
                <a:cs typeface="+mn-lt"/>
              </a:rPr>
            </a:br>
            <a:endParaRPr lang="en-US"/>
          </a:p>
          <a:p>
            <a:endParaRPr lang="en-GB">
              <a:cs typeface="Calibri"/>
            </a:endParaRPr>
          </a:p>
        </p:txBody>
      </p:sp>
      <p:sp>
        <p:nvSpPr>
          <p:cNvPr id="4" name="Slide Number Placeholder 3"/>
          <p:cNvSpPr>
            <a:spLocks noGrp="1"/>
          </p:cNvSpPr>
          <p:nvPr>
            <p:ph type="sldNum" sz="quarter" idx="5"/>
          </p:nvPr>
        </p:nvSpPr>
        <p:spPr/>
        <p:txBody>
          <a:bodyPr/>
          <a:lstStyle/>
          <a:p>
            <a:fld id="{B02F89D8-76B0-471F-BB7D-6ABE2CA6ABD3}" type="slidenum">
              <a:rPr lang="en-GB" smtClean="0"/>
              <a:t>5</a:t>
            </a:fld>
            <a:endParaRPr lang="en-GB"/>
          </a:p>
        </p:txBody>
      </p:sp>
    </p:spTree>
    <p:extLst>
      <p:ext uri="{BB962C8B-B14F-4D97-AF65-F5344CB8AC3E}">
        <p14:creationId xmlns:p14="http://schemas.microsoft.com/office/powerpoint/2010/main" val="36365743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901A3-699A-E738-6904-F395730FC39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765845B-58AA-9731-1511-4027E2E72F7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DFE335E-B4EB-363D-7423-08E8D4E04292}"/>
              </a:ext>
            </a:extLst>
          </p:cNvPr>
          <p:cNvSpPr>
            <a:spLocks noGrp="1"/>
          </p:cNvSpPr>
          <p:nvPr>
            <p:ph type="body" idx="1"/>
          </p:nvPr>
        </p:nvSpPr>
        <p:spPr/>
        <p:txBody>
          <a:bodyPr/>
          <a:lstStyle/>
          <a:p>
            <a:pPr>
              <a:defRPr/>
            </a:pPr>
            <a:endParaRPr lang="en-GB" dirty="0">
              <a:ea typeface="Calibri"/>
              <a:cs typeface="Calibri"/>
            </a:endParaRPr>
          </a:p>
        </p:txBody>
      </p:sp>
      <p:sp>
        <p:nvSpPr>
          <p:cNvPr id="4" name="Slide Number Placeholder 3">
            <a:extLst>
              <a:ext uri="{FF2B5EF4-FFF2-40B4-BE49-F238E27FC236}">
                <a16:creationId xmlns:a16="http://schemas.microsoft.com/office/drawing/2014/main" id="{3F9C4BEC-B3AF-18C0-CF0D-EE91FC3FA6B3}"/>
              </a:ext>
            </a:extLst>
          </p:cNvPr>
          <p:cNvSpPr>
            <a:spLocks noGrp="1"/>
          </p:cNvSpPr>
          <p:nvPr>
            <p:ph type="sldNum" sz="quarter" idx="5"/>
          </p:nvPr>
        </p:nvSpPr>
        <p:spPr/>
        <p:txBody>
          <a:bodyPr/>
          <a:lstStyle/>
          <a:p>
            <a:fld id="{B02F89D8-76B0-471F-BB7D-6ABE2CA6ABD3}" type="slidenum">
              <a:rPr lang="en-GB" smtClean="0"/>
              <a:t>6</a:t>
            </a:fld>
            <a:endParaRPr lang="en-GB"/>
          </a:p>
        </p:txBody>
      </p:sp>
    </p:spTree>
    <p:extLst>
      <p:ext uri="{BB962C8B-B14F-4D97-AF65-F5344CB8AC3E}">
        <p14:creationId xmlns:p14="http://schemas.microsoft.com/office/powerpoint/2010/main" val="9550816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GB" dirty="0">
                <a:ea typeface="Calibri"/>
                <a:cs typeface="Calibri"/>
              </a:rPr>
              <a:t>The Reading Agency is an Approved Activity Provider for the Duke of Edinburgh's Award, which means volunteering to help with the Summer Reading Challenge counts towards the volunteering section of your Award! </a:t>
            </a:r>
          </a:p>
        </p:txBody>
      </p:sp>
      <p:sp>
        <p:nvSpPr>
          <p:cNvPr id="4" name="Slide Number Placeholder 3"/>
          <p:cNvSpPr>
            <a:spLocks noGrp="1"/>
          </p:cNvSpPr>
          <p:nvPr>
            <p:ph type="sldNum" sz="quarter" idx="5"/>
          </p:nvPr>
        </p:nvSpPr>
        <p:spPr/>
        <p:txBody>
          <a:bodyPr/>
          <a:lstStyle/>
          <a:p>
            <a:fld id="{B02F89D8-76B0-471F-BB7D-6ABE2CA6ABD3}" type="slidenum">
              <a:rPr lang="en-GB" smtClean="0"/>
              <a:t>7</a:t>
            </a:fld>
            <a:endParaRPr lang="en-GB"/>
          </a:p>
        </p:txBody>
      </p:sp>
    </p:spTree>
    <p:extLst>
      <p:ext uri="{BB962C8B-B14F-4D97-AF65-F5344CB8AC3E}">
        <p14:creationId xmlns:p14="http://schemas.microsoft.com/office/powerpoint/2010/main" val="18817756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22/05/2025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22/05/2025</a:t>
            </a:fld>
            <a:endParaRPr lang="en-GB"/>
          </a:p>
        </p:txBody>
      </p:sp>
      <p:pic>
        <p:nvPicPr>
          <p:cNvPr id="12" name="Picture 7">
            <a:extLst>
              <a:ext uri="{FF2B5EF4-FFF2-40B4-BE49-F238E27FC236}">
                <a16:creationId xmlns:a16="http://schemas.microsoft.com/office/drawing/2014/main" id="{1A372A0C-3742-42E2-9254-EA450145629E}"/>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pic>
        <p:nvPicPr>
          <p:cNvPr id="7" name="Picture 2">
            <a:extLst>
              <a:ext uri="{FF2B5EF4-FFF2-40B4-BE49-F238E27FC236}">
                <a16:creationId xmlns:a16="http://schemas.microsoft.com/office/drawing/2014/main" id="{84471B5F-08C8-4C7C-AD9B-0F5CD3F88502}"/>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65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0108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4" name="Text Box 2">
            <a:extLst>
              <a:ext uri="{FF2B5EF4-FFF2-40B4-BE49-F238E27FC236}">
                <a16:creationId xmlns:a16="http://schemas.microsoft.com/office/drawing/2014/main" id="{D4548C87-7C99-75F1-121E-101E8D4344D9}"/>
              </a:ext>
            </a:extLst>
          </p:cNvPr>
          <p:cNvSpPr txBox="1">
            <a:spLocks noChangeArrowheads="1"/>
          </p:cNvSpPr>
          <p:nvPr userDrawn="1"/>
        </p:nvSpPr>
        <p:spPr bwMode="auto">
          <a:xfrm>
            <a:off x="337401" y="6572098"/>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66796"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2" name="Picture 11" descr="Shape, rectangle&#10;&#10;Description automatically generated">
            <a:extLst>
              <a:ext uri="{FF2B5EF4-FFF2-40B4-BE49-F238E27FC236}">
                <a16:creationId xmlns:a16="http://schemas.microsoft.com/office/drawing/2014/main" id="{FF78976A-4467-68C0-2E94-27EA65D9AEC6}"/>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934" y="1429"/>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7EC99-33C3-4AF3-8AD5-9350492E9C9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39791E9-E236-40A1-BF7F-2C444A348DD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4" name="Footer Placeholder 3">
            <a:extLst>
              <a:ext uri="{FF2B5EF4-FFF2-40B4-BE49-F238E27FC236}">
                <a16:creationId xmlns:a16="http://schemas.microsoft.com/office/drawing/2014/main" id="{A1AB8386-602C-4A1D-8248-05F9B822A2F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87AEF99-27AC-46C9-AE49-B8E37BE0FA15}"/>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428206219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C84B46-1AF4-426D-9D9B-B53E597DFD03}"/>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3" name="Footer Placeholder 2">
            <a:extLst>
              <a:ext uri="{FF2B5EF4-FFF2-40B4-BE49-F238E27FC236}">
                <a16:creationId xmlns:a16="http://schemas.microsoft.com/office/drawing/2014/main" id="{04364763-2CAF-41A5-8C78-550DA20526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8C132A3-DBC4-40FF-9F57-B00E7CCCAF0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9717869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879A0-61CB-48FE-885C-3A9A22F7AE5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D5C244-43DA-4445-922D-67DBE8860C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3B30C617-201B-47A6-B72D-95F4433A11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67D9048-984A-47D7-A6E1-4809E72FE900}"/>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6" name="Footer Placeholder 5">
            <a:extLst>
              <a:ext uri="{FF2B5EF4-FFF2-40B4-BE49-F238E27FC236}">
                <a16:creationId xmlns:a16="http://schemas.microsoft.com/office/drawing/2014/main" id="{95791C4F-B18D-4955-A52B-EBAE7F86EC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8952CE9-F6D3-4680-980C-E29AB424E391}"/>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1455069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75C58-B431-467F-BB13-F9BBE7DBE0C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1CF8340-1643-45F5-B30B-617BEA2EC4B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F9899B1D-6FAA-4B83-831A-D2E8E5D5B7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D01671-9CFA-4730-B9DA-09C1ABBD5167}"/>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6" name="Footer Placeholder 5">
            <a:extLst>
              <a:ext uri="{FF2B5EF4-FFF2-40B4-BE49-F238E27FC236}">
                <a16:creationId xmlns:a16="http://schemas.microsoft.com/office/drawing/2014/main" id="{F4644260-04FB-4086-91E8-87AF8B2C64E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A3FD341-B46B-4D74-8AD3-355C2F2C897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13382133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125D6A-EE3F-4DFA-B646-1E47500E77E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FEFFC12-6F3E-4FE3-AAD1-9AE13E909F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BA79E5-E83F-451B-913D-6ABC0CE9F0B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E2694F36-48D8-4550-B839-D6BA3F7BBC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58631F0-8464-4508-98CF-0231F19D068E}"/>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55570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descr="A picture containing text, electronics, computer, display&#10;&#10;Description automatically generated">
            <a:extLst>
              <a:ext uri="{FF2B5EF4-FFF2-40B4-BE49-F238E27FC236}">
                <a16:creationId xmlns:a16="http://schemas.microsoft.com/office/drawing/2014/main" id="{723CBCC9-2876-5D06-18E0-7EEAB188268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361325" y="5918615"/>
            <a:ext cx="1138238" cy="498157"/>
          </a:xfrm>
          <a:prstGeom prst="rect">
            <a:avLst/>
          </a:prstGeom>
        </p:spPr>
      </p:pic>
      <p:sp>
        <p:nvSpPr>
          <p:cNvPr id="17" name="Text Box 2">
            <a:extLst>
              <a:ext uri="{FF2B5EF4-FFF2-40B4-BE49-F238E27FC236}">
                <a16:creationId xmlns:a16="http://schemas.microsoft.com/office/drawing/2014/main" id="{C6C8BBE9-3372-C492-E91E-EE490246A8AE}"/>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0779934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A507814-74EE-49DB-B376-BAE607F436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B26EF35-4D72-4741-AFDE-9229B6EE26A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E17D000-69A7-4836-AD20-D86DE5345E12}"/>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636DF564-F2CA-4ECC-96A2-9EB32088581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17FB1B-B605-4159-9710-5FB74EEB2862}"/>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729620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Calibri" panose="020F0502020204030204" pitchFamily="34" charset="0"/>
                <a:ea typeface="Calibri" panose="020F0502020204030204" pitchFamily="34" charset="0"/>
                <a:cs typeface="Arial" panose="020B0604020202020204" pitchFamily="34" charset="0"/>
              </a:rPr>
              <a:t>Illustrations © Heath McKenzie 2021</a:t>
            </a: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pic>
        <p:nvPicPr>
          <p:cNvPr id="13" name="Picture 7">
            <a:extLst>
              <a:ext uri="{FF2B5EF4-FFF2-40B4-BE49-F238E27FC236}">
                <a16:creationId xmlns:a16="http://schemas.microsoft.com/office/drawing/2014/main" id="{DA079F4F-D368-41AB-937B-141E1A0AF081}"/>
              </a:ext>
            </a:extLst>
          </p:cNvPr>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508281" y="5866289"/>
            <a:ext cx="2065338"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3">
            <a:extLst>
              <a:ext uri="{28A0092B-C50C-407E-A947-70E740481C1C}">
                <a14:useLocalDpi xmlns:a14="http://schemas.microsoft.com/office/drawing/2010/main"/>
              </a:ext>
            </a:extLst>
          </a:blip>
          <a:stretch>
            <a:fillRect/>
          </a:stretch>
        </p:blipFill>
        <p:spPr>
          <a:xfrm>
            <a:off x="10298982" y="5866289"/>
            <a:ext cx="1138238" cy="498157"/>
          </a:xfrm>
          <a:prstGeom prst="rect">
            <a:avLst/>
          </a:prstGeom>
        </p:spPr>
      </p:pic>
      <p:pic>
        <p:nvPicPr>
          <p:cNvPr id="7" name="Picture 6">
            <a:extLst>
              <a:ext uri="{FF2B5EF4-FFF2-40B4-BE49-F238E27FC236}">
                <a16:creationId xmlns:a16="http://schemas.microsoft.com/office/drawing/2014/main" id="{BADA0E1F-F1F1-431B-8F53-8848ED29B44A}"/>
              </a:ext>
            </a:extLst>
          </p:cNvPr>
          <p:cNvPicPr>
            <a:picLocks noChangeAspect="1" noChangeArrowheads="1"/>
          </p:cNvPicPr>
          <p:nvPr userDrawn="1"/>
        </p:nvPicPr>
        <p:blipFill>
          <a:blip r:embed="rId4">
            <a:extLst>
              <a:ext uri="{28A0092B-C50C-407E-A947-70E740481C1C}">
                <a14:useLocalDpi xmlns:a14="http://schemas.microsoft.com/office/drawing/2010/main"/>
              </a:ext>
            </a:extLst>
          </a:blip>
          <a:srcRect/>
          <a:stretch>
            <a:fillRect/>
          </a:stretch>
        </p:blipFill>
        <p:spPr bwMode="auto">
          <a:xfrm>
            <a:off x="357809" y="233681"/>
            <a:ext cx="11511542" cy="637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663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4" name="Picture 13" descr="A picture containing text, electronics, computer, display&#10;&#10;Description automatically generated">
            <a:extLst>
              <a:ext uri="{FF2B5EF4-FFF2-40B4-BE49-F238E27FC236}">
                <a16:creationId xmlns:a16="http://schemas.microsoft.com/office/drawing/2014/main" id="{7AF38B3F-11BD-BECE-B39E-F8BE53E52521}"/>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Date Placeholder 3">
            <a:extLst>
              <a:ext uri="{FF2B5EF4-FFF2-40B4-BE49-F238E27FC236}">
                <a16:creationId xmlns:a16="http://schemas.microsoft.com/office/drawing/2014/main" id="{8DDB80C3-BEA3-4CF7-A4C1-BC7450B6E056}"/>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9" name="Text Box 2">
            <a:extLst>
              <a:ext uri="{FF2B5EF4-FFF2-40B4-BE49-F238E27FC236}">
                <a16:creationId xmlns:a16="http://schemas.microsoft.com/office/drawing/2014/main" id="{3740DDDF-495A-4756-955F-E2987D81AE18}"/>
              </a:ext>
            </a:extLst>
          </p:cNvPr>
          <p:cNvSpPr txBox="1">
            <a:spLocks noChangeArrowheads="1"/>
          </p:cNvSpPr>
          <p:nvPr userDrawn="1"/>
        </p:nvSpPr>
        <p:spPr bwMode="auto">
          <a:xfrm>
            <a:off x="322649" y="6511020"/>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a:lnSpc>
                <a:spcPct val="107000"/>
              </a:lnSpc>
              <a:spcAft>
                <a:spcPts val="800"/>
              </a:spcAft>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DBE21975-CDF7-4EC1-A217-4793AD776B9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9859FB8-FFAC-45E6-8C81-4BFAF6B8D7E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5" name="Footer Placeholder 4">
            <a:extLst>
              <a:ext uri="{FF2B5EF4-FFF2-40B4-BE49-F238E27FC236}">
                <a16:creationId xmlns:a16="http://schemas.microsoft.com/office/drawing/2014/main" id="{0E181BAE-AF20-4AE9-8968-BCC33AD93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3BB7AB-E953-477A-8470-4D2AD3FDDA63}"/>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46C15787-EBCD-440C-A600-1D7FB1D187AC}"/>
              </a:ext>
            </a:extLst>
          </p:cNvPr>
          <p:cNvPicPr/>
          <p:nvPr userDrawn="1"/>
        </p:nvPicPr>
        <p:blipFill>
          <a:blip r:embed="rId3">
            <a:extLst>
              <a:ext uri="{28A0092B-C50C-407E-A947-70E740481C1C}">
                <a14:useLocalDpi xmlns:a14="http://schemas.microsoft.com/office/drawing/2010/main"/>
              </a:ext>
            </a:extLst>
          </a:blip>
          <a:stretch>
            <a:fillRect/>
          </a:stretch>
        </p:blipFill>
        <p:spPr>
          <a:xfrm>
            <a:off x="10419770" y="5909028"/>
            <a:ext cx="1138238" cy="498157"/>
          </a:xfrm>
          <a:prstGeom prst="rect">
            <a:avLst/>
          </a:prstGeom>
        </p:spPr>
      </p:pic>
    </p:spTree>
    <p:extLst>
      <p:ext uri="{BB962C8B-B14F-4D97-AF65-F5344CB8AC3E}">
        <p14:creationId xmlns:p14="http://schemas.microsoft.com/office/powerpoint/2010/main" val="41201080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10" name="Text Box 2">
            <a:extLst>
              <a:ext uri="{FF2B5EF4-FFF2-40B4-BE49-F238E27FC236}">
                <a16:creationId xmlns:a16="http://schemas.microsoft.com/office/drawing/2014/main" id="{C4F12D1F-2253-4B8D-8E45-91DF72DB2AA9}"/>
              </a:ext>
            </a:extLst>
          </p:cNvPr>
          <p:cNvSpPr txBox="1">
            <a:spLocks noChangeArrowheads="1"/>
          </p:cNvSpPr>
          <p:nvPr userDrawn="1"/>
        </p:nvSpPr>
        <p:spPr bwMode="auto">
          <a:xfrm>
            <a:off x="322649" y="6577012"/>
            <a:ext cx="2600325" cy="182881"/>
          </a:xfrm>
          <a:prstGeom prst="rect">
            <a:avLst/>
          </a:prstGeom>
          <a:solidFill>
            <a:srgbClr val="FFFFFF"/>
          </a:solidFill>
          <a:ln w="9525">
            <a:solidFill>
              <a:schemeClr val="bg1"/>
            </a:solidFill>
            <a:miter lim="800000"/>
            <a:headEnd/>
            <a:tailEnd/>
          </a:ln>
        </p:spPr>
        <p:txBody>
          <a:bodyPr rot="0" vert="horz" wrap="square" lIns="91440" tIns="45720" rIns="91440" bIns="45720" anchor="t" anchorCtr="0">
            <a:noAutofit/>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000">
                <a:effectLst/>
                <a:latin typeface="+mn-lt"/>
                <a:ea typeface="Calibri" panose="020F0502020204030204" pitchFamily="34" charset="0"/>
                <a:cs typeface="Arial" panose="020B0604020202020204" pitchFamily="34" charset="0"/>
              </a:rPr>
              <a:t>Illustrations © </a:t>
            </a:r>
            <a:r>
              <a:rPr lang="en-GB" sz="1000">
                <a:effectLst/>
                <a:latin typeface="+mn-lt"/>
              </a:rPr>
              <a:t>Julian Beresford 2022</a:t>
            </a:r>
            <a:endParaRPr lang="en-GB" sz="1000">
              <a:effectLst/>
              <a:latin typeface="+mn-lt"/>
              <a:ea typeface="Calibri" panose="020F0502020204030204" pitchFamily="34" charset="0"/>
              <a:cs typeface="Arial" panose="020B0604020202020204" pitchFamily="34" charset="0"/>
            </a:endParaRPr>
          </a:p>
          <a:p>
            <a:pPr>
              <a:lnSpc>
                <a:spcPct val="107000"/>
              </a:lnSpc>
              <a:spcAft>
                <a:spcPts val="800"/>
              </a:spcAft>
            </a:pPr>
            <a:endParaRPr lang="en-GB" sz="1100">
              <a:effectLst/>
              <a:latin typeface="Calibri" panose="020F0502020204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9E7A3818-7D7B-4DE5-87F7-0C542CD469C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2550DA7-01E2-4DF6-A8E7-8A4A1C32399E}"/>
              </a:ext>
            </a:extLst>
          </p:cNvPr>
          <p:cNvSpPr>
            <a:spLocks noGrp="1"/>
          </p:cNvSpPr>
          <p:nvPr>
            <p:ph idx="1"/>
          </p:nvPr>
        </p:nvSpPr>
        <p:spPr>
          <a:xfrm>
            <a:off x="886460" y="1665447"/>
            <a:ext cx="10515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8D24D6B-121E-4CE8-B73F-C5A2C724CE75}"/>
              </a:ext>
            </a:extLst>
          </p:cNvPr>
          <p:cNvSpPr>
            <a:spLocks noGrp="1"/>
          </p:cNvSpPr>
          <p:nvPr>
            <p:ph type="dt" sz="half" idx="10"/>
          </p:nvPr>
        </p:nvSpPr>
        <p:spPr>
          <a:xfrm>
            <a:off x="838200" y="6303327"/>
            <a:ext cx="2743200" cy="365125"/>
          </a:xfrm>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FB61534E-EDD4-468D-A6F5-E5896654D0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CC31DD-1A24-4C0A-AC14-DAC2169DDE17}"/>
              </a:ext>
            </a:extLst>
          </p:cNvPr>
          <p:cNvSpPr>
            <a:spLocks noGrp="1"/>
          </p:cNvSpPr>
          <p:nvPr>
            <p:ph type="sldNum" sz="quarter" idx="12"/>
          </p:nvPr>
        </p:nvSpPr>
        <p:spPr/>
        <p:txBody>
          <a:bodyPr/>
          <a:lstStyle/>
          <a:p>
            <a:fld id="{0203B55D-2E33-4F8E-9A1A-118FD2EC55CD}" type="slidenum">
              <a:rPr lang="en-GB" smtClean="0"/>
              <a:t>‹#›</a:t>
            </a:fld>
            <a:endParaRPr lang="en-GB"/>
          </a:p>
        </p:txBody>
      </p:sp>
      <p:pic>
        <p:nvPicPr>
          <p:cNvPr id="11" name="Picture 10">
            <a:extLst>
              <a:ext uri="{FF2B5EF4-FFF2-40B4-BE49-F238E27FC236}">
                <a16:creationId xmlns:a16="http://schemas.microsoft.com/office/drawing/2014/main" id="{61A5405F-54A6-4AA8-8B8C-F9C960D96825}"/>
              </a:ext>
            </a:extLst>
          </p:cNvPr>
          <p:cNvPicPr/>
          <p:nvPr userDrawn="1"/>
        </p:nvPicPr>
        <p:blipFill>
          <a:blip r:embed="rId2">
            <a:extLst>
              <a:ext uri="{28A0092B-C50C-407E-A947-70E740481C1C}">
                <a14:useLocalDpi xmlns:a14="http://schemas.microsoft.com/office/drawing/2010/main"/>
              </a:ext>
            </a:extLst>
          </a:blip>
          <a:stretch>
            <a:fillRect/>
          </a:stretch>
        </p:blipFill>
        <p:spPr>
          <a:xfrm>
            <a:off x="10419770" y="5915503"/>
            <a:ext cx="1138238" cy="498157"/>
          </a:xfrm>
          <a:prstGeom prst="rect">
            <a:avLst/>
          </a:prstGeom>
        </p:spPr>
      </p:pic>
      <p:pic>
        <p:nvPicPr>
          <p:cNvPr id="14" name="Picture 13" descr="Shape, rectangle&#10;&#10;Description automatically generated">
            <a:extLst>
              <a:ext uri="{FF2B5EF4-FFF2-40B4-BE49-F238E27FC236}">
                <a16:creationId xmlns:a16="http://schemas.microsoft.com/office/drawing/2014/main" id="{383E1B5E-8CAE-47BE-F47E-9FA9C9373BE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986" y="-3491"/>
            <a:ext cx="12192000" cy="6858000"/>
          </a:xfrm>
          <a:prstGeom prst="rect">
            <a:avLst/>
          </a:prstGeom>
        </p:spPr>
      </p:pic>
    </p:spTree>
    <p:extLst>
      <p:ext uri="{BB962C8B-B14F-4D97-AF65-F5344CB8AC3E}">
        <p14:creationId xmlns:p14="http://schemas.microsoft.com/office/powerpoint/2010/main" val="19523921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2FD7F7-86C8-478C-B9C6-47C657F3684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50875C1-4456-47AC-B968-BBC7D9B278B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3E56FEF-D840-4455-9A2D-E6608C0A350A}"/>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26AED4A1-C9BA-499B-9F8D-2EC4EEC4C41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ABC741-9591-4E5E-8B56-D1A214B60880}"/>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2119554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50C40E-FFAE-4433-AC63-08106BA5E0FB}"/>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A080064E-0A16-415C-8F13-84E6B1B934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44ACB1A-D046-4162-B7F5-C54E93BFED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2C08488-3F1C-496C-AC1A-E86606807EEC}"/>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6" name="Footer Placeholder 5">
            <a:extLst>
              <a:ext uri="{FF2B5EF4-FFF2-40B4-BE49-F238E27FC236}">
                <a16:creationId xmlns:a16="http://schemas.microsoft.com/office/drawing/2014/main" id="{910B3C1A-5F2F-4FC3-94A4-A657693E698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A6F70C4-630A-45FF-A90B-D6ECC11941DD}"/>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2642136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34671-DDBB-42A2-8D55-A74835833F5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A688066-2376-4AAF-AA5F-2D361CA29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F9DF7-2822-4B81-A336-C74E953F1A4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2F806660-145E-4667-9FEB-882CFA071C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9A87AC2-B9F2-402F-85E6-2F4175DCBD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DD494D3D-09C4-464A-8FD8-6E74A60817A2}"/>
              </a:ext>
            </a:extLst>
          </p:cNvPr>
          <p:cNvSpPr>
            <a:spLocks noGrp="1"/>
          </p:cNvSpPr>
          <p:nvPr>
            <p:ph type="dt" sz="half" idx="10"/>
          </p:nvPr>
        </p:nvSpPr>
        <p:spPr/>
        <p:txBody>
          <a:bodyPr/>
          <a:lstStyle/>
          <a:p>
            <a:fld id="{BF420119-8E72-4C91-B94C-D4A68BEBB29F}" type="datetimeFigureOut">
              <a:rPr lang="en-GB" smtClean="0"/>
              <a:t>22/05/2025</a:t>
            </a:fld>
            <a:endParaRPr lang="en-GB"/>
          </a:p>
        </p:txBody>
      </p:sp>
      <p:sp>
        <p:nvSpPr>
          <p:cNvPr id="8" name="Footer Placeholder 7">
            <a:extLst>
              <a:ext uri="{FF2B5EF4-FFF2-40B4-BE49-F238E27FC236}">
                <a16:creationId xmlns:a16="http://schemas.microsoft.com/office/drawing/2014/main" id="{22FDF8DD-6529-4342-A536-CAA0653BB029}"/>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94415DE-4DCC-46EA-839E-C4805D16C938}"/>
              </a:ext>
            </a:extLst>
          </p:cNvPr>
          <p:cNvSpPr>
            <a:spLocks noGrp="1"/>
          </p:cNvSpPr>
          <p:nvPr>
            <p:ph type="sldNum" sz="quarter" idx="12"/>
          </p:nvPr>
        </p:nvSpPr>
        <p:spPr/>
        <p:txBody>
          <a:bodyPr/>
          <a:lstStyle/>
          <a:p>
            <a:fld id="{0203B55D-2E33-4F8E-9A1A-118FD2EC55CD}" type="slidenum">
              <a:rPr lang="en-GB" smtClean="0"/>
              <a:t>‹#›</a:t>
            </a:fld>
            <a:endParaRPr lang="en-GB"/>
          </a:p>
        </p:txBody>
      </p:sp>
    </p:spTree>
    <p:extLst>
      <p:ext uri="{BB962C8B-B14F-4D97-AF65-F5344CB8AC3E}">
        <p14:creationId xmlns:p14="http://schemas.microsoft.com/office/powerpoint/2010/main" val="37590169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1.png"/><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 id="2147483687" r:id="rId13"/>
    <p:sldLayoutId id="2147483688" r:id="rId14"/>
    <p:sldLayoutId id="214748368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7">
            <a:alphaModFix amt="9700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720483-BB77-439A-A434-1B1D91EF392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A91B16-E00A-499A-B3C0-9A527328444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DD62F8-C349-4D5B-83F9-29B2802059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F420119-8E72-4C91-B94C-D4A68BEBB29F}" type="datetimeFigureOut">
              <a:rPr lang="en-GB" smtClean="0"/>
              <a:t>22/05/2025</a:t>
            </a:fld>
            <a:endParaRPr lang="en-GB"/>
          </a:p>
        </p:txBody>
      </p:sp>
      <p:sp>
        <p:nvSpPr>
          <p:cNvPr id="5" name="Footer Placeholder 4">
            <a:extLst>
              <a:ext uri="{FF2B5EF4-FFF2-40B4-BE49-F238E27FC236}">
                <a16:creationId xmlns:a16="http://schemas.microsoft.com/office/drawing/2014/main" id="{370E5489-B1D5-4A96-9244-D2A07A6D54E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BAC084E-DA7B-4316-A6B6-8A6184ACA1F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3B55D-2E33-4F8E-9A1A-118FD2EC55CD}" type="slidenum">
              <a:rPr lang="en-GB" smtClean="0"/>
              <a:t>‹#›</a:t>
            </a:fld>
            <a:endParaRPr lang="en-GB"/>
          </a:p>
        </p:txBody>
      </p:sp>
    </p:spTree>
    <p:extLst>
      <p:ext uri="{BB962C8B-B14F-4D97-AF65-F5344CB8AC3E}">
        <p14:creationId xmlns:p14="http://schemas.microsoft.com/office/powerpoint/2010/main" val="125680965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61" r:id="rId3"/>
    <p:sldLayoutId id="2147483662" r:id="rId4"/>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7.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customXml" Target="../ink/ink1.xml"/><Relationship Id="rId7"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21.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alphaModFix amt="97000"/>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704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 name="TextBox 23">
            <a:extLst>
              <a:ext uri="{FF2B5EF4-FFF2-40B4-BE49-F238E27FC236}">
                <a16:creationId xmlns:a16="http://schemas.microsoft.com/office/drawing/2014/main" id="{48DA7E81-17CC-4428-921A-10E6EBCBFAB5}"/>
              </a:ext>
            </a:extLst>
          </p:cNvPr>
          <p:cNvSpPr txBox="1"/>
          <p:nvPr/>
        </p:nvSpPr>
        <p:spPr>
          <a:xfrm>
            <a:off x="2499773" y="245119"/>
            <a:ext cx="7192454"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Take on the Challenge!</a:t>
            </a:r>
          </a:p>
        </p:txBody>
      </p:sp>
      <p:pic>
        <p:nvPicPr>
          <p:cNvPr id="2" name="Picture 2">
            <a:extLst>
              <a:ext uri="{FF2B5EF4-FFF2-40B4-BE49-F238E27FC236}">
                <a16:creationId xmlns:a16="http://schemas.microsoft.com/office/drawing/2014/main" id="{ADC27F03-6D32-8E4C-AF17-E0BC8C8A6D5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rot="21060000">
            <a:off x="6915882" y="1051914"/>
            <a:ext cx="1388378" cy="1985864"/>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9" name="TextBox 8">
            <a:extLst>
              <a:ext uri="{FF2B5EF4-FFF2-40B4-BE49-F238E27FC236}">
                <a16:creationId xmlns:a16="http://schemas.microsoft.com/office/drawing/2014/main" id="{1DFD5D0B-BCEB-F10B-6C00-9FB9EB92B44B}"/>
              </a:ext>
            </a:extLst>
          </p:cNvPr>
          <p:cNvSpPr txBox="1"/>
          <p:nvPr/>
        </p:nvSpPr>
        <p:spPr>
          <a:xfrm>
            <a:off x="331322" y="1289773"/>
            <a:ext cx="6031631" cy="5584508"/>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342900" indent="-342900">
              <a:buFont typeface="Courier New,monospace"/>
              <a:buChar char="o"/>
            </a:pPr>
            <a:endParaRPr lang="en-GB" sz="2300" dirty="0">
              <a:solidFill>
                <a:srgbClr val="272557"/>
              </a:solidFill>
              <a:latin typeface="Gibson"/>
              <a:cs typeface="Arial"/>
            </a:endParaRPr>
          </a:p>
          <a:p>
            <a:pPr marL="342900" indent="-342900">
              <a:buFont typeface="Courier New,monospace"/>
              <a:buChar char="o"/>
            </a:pPr>
            <a:r>
              <a:rPr lang="en-GB" sz="2300" dirty="0">
                <a:solidFill>
                  <a:srgbClr val="272557"/>
                </a:solidFill>
                <a:latin typeface="Gibson"/>
                <a:cs typeface="Arial"/>
              </a:rPr>
              <a:t>Go to your library this summer to sign up and get your </a:t>
            </a:r>
            <a:r>
              <a:rPr lang="en-GB" sz="2300" b="1" dirty="0">
                <a:solidFill>
                  <a:srgbClr val="00B050"/>
                </a:solidFill>
                <a:latin typeface="Gibson"/>
                <a:cs typeface="Arial"/>
              </a:rPr>
              <a:t>Story Garden sticker booklet…</a:t>
            </a:r>
          </a:p>
          <a:p>
            <a:pPr marL="342900" indent="-342900">
              <a:buFont typeface="Courier New,monospace"/>
              <a:buChar char="o"/>
            </a:pPr>
            <a:endParaRPr lang="en-GB" sz="2300" dirty="0">
              <a:solidFill>
                <a:srgbClr val="000000"/>
              </a:solidFill>
              <a:latin typeface="Gibson"/>
              <a:cs typeface="Arial"/>
            </a:endParaRPr>
          </a:p>
          <a:p>
            <a:pPr marL="342900" indent="-342900">
              <a:buFont typeface="Courier New,monospace"/>
              <a:buChar char="o"/>
            </a:pPr>
            <a:r>
              <a:rPr lang="en-GB" sz="2300" dirty="0">
                <a:solidFill>
                  <a:srgbClr val="272557"/>
                </a:solidFill>
                <a:latin typeface="Gibson"/>
                <a:cs typeface="Arial"/>
              </a:rPr>
              <a:t>Read </a:t>
            </a:r>
            <a:r>
              <a:rPr lang="en-GB" sz="2300" b="1" dirty="0">
                <a:solidFill>
                  <a:srgbClr val="EB3488"/>
                </a:solidFill>
                <a:latin typeface="Gibson"/>
                <a:cs typeface="Arial"/>
              </a:rPr>
              <a:t>ANYTHING</a:t>
            </a:r>
            <a:r>
              <a:rPr lang="en-GB" sz="2300" dirty="0">
                <a:solidFill>
                  <a:srgbClr val="E53191"/>
                </a:solidFill>
                <a:latin typeface="Gibson"/>
                <a:cs typeface="Arial"/>
              </a:rPr>
              <a:t> </a:t>
            </a:r>
            <a:r>
              <a:rPr lang="en-GB" sz="2300" dirty="0">
                <a:solidFill>
                  <a:srgbClr val="272557"/>
                </a:solidFill>
                <a:latin typeface="Gibson"/>
                <a:cs typeface="Arial"/>
              </a:rPr>
              <a:t>you like from Hertfordshire Libraries </a:t>
            </a:r>
          </a:p>
          <a:p>
            <a:endParaRPr lang="en-GB" sz="2300" dirty="0">
              <a:solidFill>
                <a:srgbClr val="272557"/>
              </a:solidFill>
              <a:latin typeface="Gibson"/>
              <a:cs typeface="Arial"/>
            </a:endParaRPr>
          </a:p>
          <a:p>
            <a:pPr marL="342900" indent="-342900">
              <a:buFont typeface="Courier New,monospace"/>
              <a:buChar char="o"/>
            </a:pPr>
            <a:r>
              <a:rPr lang="en-GB" sz="2300" dirty="0">
                <a:solidFill>
                  <a:srgbClr val="002060"/>
                </a:solidFill>
                <a:latin typeface="Gibson"/>
                <a:cs typeface="Arial"/>
              </a:rPr>
              <a:t>Collect</a:t>
            </a:r>
            <a:r>
              <a:rPr lang="en-GB" sz="2300" dirty="0">
                <a:solidFill>
                  <a:srgbClr val="EB3488"/>
                </a:solidFill>
                <a:latin typeface="Gibson"/>
                <a:cs typeface="Arial"/>
              </a:rPr>
              <a:t> </a:t>
            </a:r>
            <a:r>
              <a:rPr lang="en-GB" sz="2300" b="1" dirty="0">
                <a:solidFill>
                  <a:srgbClr val="EB3488"/>
                </a:solidFill>
                <a:latin typeface="Gibson"/>
                <a:cs typeface="Arial"/>
              </a:rPr>
              <a:t>stickers</a:t>
            </a:r>
            <a:r>
              <a:rPr lang="en-GB" sz="2300" dirty="0">
                <a:solidFill>
                  <a:srgbClr val="EB3488"/>
                </a:solidFill>
                <a:latin typeface="Gibson"/>
                <a:cs typeface="Arial"/>
              </a:rPr>
              <a:t> </a:t>
            </a:r>
            <a:r>
              <a:rPr lang="en-GB" sz="2300" dirty="0">
                <a:solidFill>
                  <a:srgbClr val="002060"/>
                </a:solidFill>
                <a:latin typeface="Gibson"/>
                <a:cs typeface="Arial"/>
              </a:rPr>
              <a:t>from your library and add them to the magical garden as you read more</a:t>
            </a:r>
          </a:p>
          <a:p>
            <a:endParaRPr lang="en-GB" sz="2300" dirty="0">
              <a:solidFill>
                <a:srgbClr val="002060"/>
              </a:solidFill>
              <a:latin typeface="Gibson"/>
              <a:cs typeface="Arial"/>
            </a:endParaRPr>
          </a:p>
          <a:p>
            <a:pPr marL="342900" indent="-342900">
              <a:buFont typeface="Courier New" panose="02070309020205020404" pitchFamily="49" charset="0"/>
              <a:buChar char="o"/>
            </a:pPr>
            <a:r>
              <a:rPr lang="en-GB" sz="2300" b="1" dirty="0">
                <a:solidFill>
                  <a:srgbClr val="272557"/>
                </a:solidFill>
                <a:latin typeface="Gibson"/>
                <a:cs typeface="Arial"/>
              </a:rPr>
              <a:t>Rewards</a:t>
            </a:r>
            <a:r>
              <a:rPr lang="en-GB" sz="2300" dirty="0">
                <a:solidFill>
                  <a:srgbClr val="272557"/>
                </a:solidFill>
                <a:latin typeface="Gibson"/>
                <a:cs typeface="Arial"/>
              </a:rPr>
              <a:t> for meeting your goal!</a:t>
            </a:r>
          </a:p>
          <a:p>
            <a:pPr marL="342900" indent="-342900">
              <a:buFont typeface="Courier New" panose="02070309020205020404" pitchFamily="49" charset="0"/>
              <a:buChar char="o"/>
            </a:pPr>
            <a:endParaRPr lang="en-GB" sz="2300" dirty="0">
              <a:solidFill>
                <a:srgbClr val="272557"/>
              </a:solidFill>
              <a:latin typeface="Gibson"/>
              <a:cs typeface="Arial"/>
            </a:endParaRPr>
          </a:p>
        </p:txBody>
      </p:sp>
      <p:pic>
        <p:nvPicPr>
          <p:cNvPr id="10" name="Picture 9" descr="An orange arrow pointing up&#10;&#10;Description automatically generated">
            <a:extLst>
              <a:ext uri="{FF2B5EF4-FFF2-40B4-BE49-F238E27FC236}">
                <a16:creationId xmlns:a16="http://schemas.microsoft.com/office/drawing/2014/main" id="{D8D8B739-1DD4-6B87-4B92-14AE08B3A85E}"/>
              </a:ext>
            </a:extLst>
          </p:cNvPr>
          <p:cNvPicPr>
            <a:picLocks noChangeAspect="1"/>
          </p:cNvPicPr>
          <p:nvPr/>
        </p:nvPicPr>
        <p:blipFill>
          <a:blip r:embed="rId4"/>
          <a:stretch>
            <a:fillRect/>
          </a:stretch>
        </p:blipFill>
        <p:spPr>
          <a:xfrm rot="20992343">
            <a:off x="5826594" y="2224766"/>
            <a:ext cx="1004434" cy="896006"/>
          </a:xfrm>
          <a:prstGeom prst="rect">
            <a:avLst/>
          </a:prstGeom>
        </p:spPr>
      </p:pic>
      <p:pic>
        <p:nvPicPr>
          <p:cNvPr id="31" name="Picture 30" descr="A cartoon of a monster&#10;&#10;AI-generated content may be incorrect.">
            <a:extLst>
              <a:ext uri="{FF2B5EF4-FFF2-40B4-BE49-F238E27FC236}">
                <a16:creationId xmlns:a16="http://schemas.microsoft.com/office/drawing/2014/main" id="{5F386FAE-258C-CEF7-DEB0-523A88889E5A}"/>
              </a:ext>
            </a:extLst>
          </p:cNvPr>
          <p:cNvPicPr>
            <a:picLocks noChangeAspect="1"/>
          </p:cNvPicPr>
          <p:nvPr/>
        </p:nvPicPr>
        <p:blipFill>
          <a:blip r:embed="rId5">
            <a:extLst>
              <a:ext uri="{28A0092B-C50C-407E-A947-70E740481C1C}">
                <a14:useLocalDpi xmlns:a14="http://schemas.microsoft.com/office/drawing/2010/main" val="0"/>
              </a:ext>
            </a:extLst>
          </a:blip>
          <a:srcRect t="31623"/>
          <a:stretch/>
        </p:blipFill>
        <p:spPr>
          <a:xfrm>
            <a:off x="8318162" y="2659648"/>
            <a:ext cx="4000500" cy="3868686"/>
          </a:xfrm>
          <a:prstGeom prst="rect">
            <a:avLst/>
          </a:prstGeom>
        </p:spPr>
      </p:pic>
      <p:pic>
        <p:nvPicPr>
          <p:cNvPr id="22" name="Picture 21" descr="Hands holding a book with cartoon characters&#10;&#10;AI-generated content may be incorrect.">
            <a:extLst>
              <a:ext uri="{FF2B5EF4-FFF2-40B4-BE49-F238E27FC236}">
                <a16:creationId xmlns:a16="http://schemas.microsoft.com/office/drawing/2014/main" id="{B58F7597-98BD-3501-2A94-A1FE55B110EC}"/>
              </a:ext>
            </a:extLst>
          </p:cNvPr>
          <p:cNvPicPr>
            <a:picLocks noChangeAspect="1"/>
          </p:cNvPicPr>
          <p:nvPr/>
        </p:nvPicPr>
        <p:blipFill>
          <a:blip r:embed="rId6">
            <a:extLst>
              <a:ext uri="{28A0092B-C50C-407E-A947-70E740481C1C}">
                <a14:useLocalDpi xmlns:a14="http://schemas.microsoft.com/office/drawing/2010/main" val="0"/>
              </a:ext>
            </a:extLst>
          </a:blip>
          <a:srcRect t="23846"/>
          <a:stretch/>
        </p:blipFill>
        <p:spPr>
          <a:xfrm>
            <a:off x="5567743" y="4105176"/>
            <a:ext cx="3072509" cy="2926101"/>
          </a:xfrm>
          <a:prstGeom prst="rect">
            <a:avLst/>
          </a:prstGeom>
          <a:effectLst>
            <a:glow rad="65425">
              <a:schemeClr val="bg1">
                <a:alpha val="69000"/>
              </a:schemeClr>
            </a:glow>
          </a:effectLst>
        </p:spPr>
      </p:pic>
      <p:pic>
        <p:nvPicPr>
          <p:cNvPr id="3" name="Picture 2" descr="An orange arrow pointing up&#10;&#10;Description automatically generated">
            <a:extLst>
              <a:ext uri="{FF2B5EF4-FFF2-40B4-BE49-F238E27FC236}">
                <a16:creationId xmlns:a16="http://schemas.microsoft.com/office/drawing/2014/main" id="{E6C6FB3A-F379-8234-DD84-DECC840B66BC}"/>
              </a:ext>
            </a:extLst>
          </p:cNvPr>
          <p:cNvPicPr>
            <a:picLocks noChangeAspect="1"/>
          </p:cNvPicPr>
          <p:nvPr/>
        </p:nvPicPr>
        <p:blipFill>
          <a:blip r:embed="rId4"/>
          <a:stretch>
            <a:fillRect/>
          </a:stretch>
        </p:blipFill>
        <p:spPr>
          <a:xfrm rot="11638427">
            <a:off x="5574249" y="3580344"/>
            <a:ext cx="1004434" cy="896006"/>
          </a:xfrm>
          <a:prstGeom prst="rect">
            <a:avLst/>
          </a:prstGeom>
        </p:spPr>
      </p:pic>
    </p:spTree>
    <p:extLst>
      <p:ext uri="{BB962C8B-B14F-4D97-AF65-F5344CB8AC3E}">
        <p14:creationId xmlns:p14="http://schemas.microsoft.com/office/powerpoint/2010/main" val="50165710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900" decel="100000" fill="hold"/>
                                        <p:tgtEl>
                                          <p:spTgt spid="22"/>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1" name="Picture 30" descr="A screenshot of a video game">
            <a:extLst>
              <a:ext uri="{FF2B5EF4-FFF2-40B4-BE49-F238E27FC236}">
                <a16:creationId xmlns:a16="http://schemas.microsoft.com/office/drawing/2014/main" id="{9C34CFE6-6B05-4122-B643-DE230D4A2D3A}"/>
              </a:ext>
            </a:extLst>
          </p:cNvPr>
          <p:cNvPicPr>
            <a:picLocks noChangeAspect="1"/>
          </p:cNvPicPr>
          <p:nvPr/>
        </p:nvPicPr>
        <p:blipFill>
          <a:blip r:embed="rId3">
            <a:extLst>
              <a:ext uri="{28A0092B-C50C-407E-A947-70E740481C1C}">
                <a14:useLocalDpi xmlns:a14="http://schemas.microsoft.com/office/drawing/2010/main" val="0"/>
              </a:ext>
            </a:extLst>
          </a:blip>
          <a:srcRect l="52853" t="5647" r="12295" b="14666"/>
          <a:stretch/>
        </p:blipFill>
        <p:spPr>
          <a:xfrm>
            <a:off x="1736993" y="1382358"/>
            <a:ext cx="4257635" cy="5475642"/>
          </a:xfrm>
          <a:prstGeom prst="rect">
            <a:avLst/>
          </a:prstGeom>
        </p:spPr>
      </p:pic>
      <p:sp>
        <p:nvSpPr>
          <p:cNvPr id="41" name="Cloud 40">
            <a:extLst>
              <a:ext uri="{FF2B5EF4-FFF2-40B4-BE49-F238E27FC236}">
                <a16:creationId xmlns:a16="http://schemas.microsoft.com/office/drawing/2014/main" id="{E2FAF34A-F9BC-B7B4-5D34-CF413DAF3A84}"/>
              </a:ext>
            </a:extLst>
          </p:cNvPr>
          <p:cNvSpPr/>
          <p:nvPr/>
        </p:nvSpPr>
        <p:spPr>
          <a:xfrm>
            <a:off x="5841401" y="1667435"/>
            <a:ext cx="4098663" cy="1420009"/>
          </a:xfrm>
          <a:prstGeom prst="cloud">
            <a:avLst/>
          </a:prstGeom>
          <a:solidFill>
            <a:srgbClr val="F2FAFD"/>
          </a:solidFill>
          <a:ln>
            <a:solidFill>
              <a:srgbClr val="F2FAFD"/>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9" name="Picture 38" descr="A cartoon characters on a screen&#10;&#10;AI-generated content may be incorrect.">
            <a:extLst>
              <a:ext uri="{FF2B5EF4-FFF2-40B4-BE49-F238E27FC236}">
                <a16:creationId xmlns:a16="http://schemas.microsoft.com/office/drawing/2014/main" id="{F7F29159-C6A2-6BAA-3F26-F20DBF43BF77}"/>
              </a:ext>
            </a:extLst>
          </p:cNvPr>
          <p:cNvPicPr>
            <a:picLocks noChangeAspect="1"/>
          </p:cNvPicPr>
          <p:nvPr/>
        </p:nvPicPr>
        <p:blipFill>
          <a:blip r:embed="rId4">
            <a:extLst>
              <a:ext uri="{28A0092B-C50C-407E-A947-70E740481C1C}">
                <a14:useLocalDpi xmlns:a14="http://schemas.microsoft.com/office/drawing/2010/main" val="0"/>
              </a:ext>
            </a:extLst>
          </a:blip>
          <a:srcRect r="54029" b="11843"/>
          <a:stretch/>
        </p:blipFill>
        <p:spPr>
          <a:xfrm>
            <a:off x="5994628" y="1177508"/>
            <a:ext cx="5088367" cy="5488796"/>
          </a:xfrm>
          <a:prstGeom prst="rect">
            <a:avLst/>
          </a:prstGeom>
        </p:spPr>
      </p:pic>
      <p:sp>
        <p:nvSpPr>
          <p:cNvPr id="42" name="TextBox 41">
            <a:extLst>
              <a:ext uri="{FF2B5EF4-FFF2-40B4-BE49-F238E27FC236}">
                <a16:creationId xmlns:a16="http://schemas.microsoft.com/office/drawing/2014/main" id="{33C8A567-CA99-E6B7-BAB2-FA1F72F06B08}"/>
              </a:ext>
            </a:extLst>
          </p:cNvPr>
          <p:cNvSpPr txBox="1"/>
          <p:nvPr/>
        </p:nvSpPr>
        <p:spPr>
          <a:xfrm>
            <a:off x="2903195" y="213517"/>
            <a:ext cx="6385609" cy="989502"/>
          </a:xfrm>
          <a:prstGeom prst="rect">
            <a:avLst/>
          </a:prstGeom>
          <a:noFill/>
        </p:spPr>
        <p:txBody>
          <a:bodyPr wrap="square" lIns="91440" tIns="45720" rIns="91440" bIns="45720" anchor="t">
            <a:spAutoFit/>
          </a:bodyPr>
          <a:lstStyle/>
          <a:p>
            <a:pPr algn="ctr">
              <a:lnSpc>
                <a:spcPct val="150000"/>
              </a:lnSpc>
              <a:buSzPct val="150000"/>
              <a:defRPr/>
            </a:pPr>
            <a:r>
              <a:rPr lang="en-GB" altLang="en-US" sz="4400" b="1" dirty="0">
                <a:solidFill>
                  <a:srgbClr val="272557"/>
                </a:solidFill>
                <a:latin typeface="Gibson"/>
                <a:ea typeface="Gibson" pitchFamily="2" charset="77"/>
                <a:cs typeface="Calibri"/>
              </a:rPr>
              <a:t>Magical Nature Theme</a:t>
            </a:r>
          </a:p>
        </p:txBody>
      </p:sp>
    </p:spTree>
    <p:extLst>
      <p:ext uri="{BB962C8B-B14F-4D97-AF65-F5344CB8AC3E}">
        <p14:creationId xmlns:p14="http://schemas.microsoft.com/office/powerpoint/2010/main" val="185454132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1" nodeType="click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fltVal val="0"/>
                                          </p:val>
                                        </p:tav>
                                        <p:tav tm="100000">
                                          <p:val>
                                            <p:strVal val="#ppt_w"/>
                                          </p:val>
                                        </p:tav>
                                      </p:tavLst>
                                    </p:anim>
                                    <p:anim calcmode="lin" valueType="num">
                                      <p:cBhvr>
                                        <p:cTn id="8" dur="500" fill="hold"/>
                                        <p:tgtEl>
                                          <p:spTgt spid="42"/>
                                        </p:tgtEl>
                                        <p:attrNameLst>
                                          <p:attrName>ppt_h</p:attrName>
                                        </p:attrNameLst>
                                      </p:cBhvr>
                                      <p:tavLst>
                                        <p:tav tm="0">
                                          <p:val>
                                            <p:fltVal val="0"/>
                                          </p:val>
                                        </p:tav>
                                        <p:tav tm="100000">
                                          <p:val>
                                            <p:strVal val="#ppt_h"/>
                                          </p:val>
                                        </p:tav>
                                      </p:tavLst>
                                    </p:anim>
                                    <p:animEffect transition="in" filter="fade">
                                      <p:cBhvr>
                                        <p:cTn id="9" dur="500"/>
                                        <p:tgtEl>
                                          <p:spTgt spid="4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500"/>
                                        <p:tgtEl>
                                          <p:spTgt spid="31"/>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9"/>
                                        </p:tgtEl>
                                        <p:attrNameLst>
                                          <p:attrName>style.visibility</p:attrName>
                                        </p:attrNameLst>
                                      </p:cBhvr>
                                      <p:to>
                                        <p:strVal val="visible"/>
                                      </p:to>
                                    </p:set>
                                    <p:animEffect transition="in" filter="fade">
                                      <p:cBhvr>
                                        <p:cTn id="19"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5EFDEF2-CF85-4ED7-91DA-D21A1E660ABB}"/>
              </a:ext>
            </a:extLst>
          </p:cNvPr>
          <p:cNvSpPr txBox="1"/>
          <p:nvPr/>
        </p:nvSpPr>
        <p:spPr>
          <a:xfrm>
            <a:off x="290282" y="475743"/>
            <a:ext cx="4992854" cy="3081695"/>
          </a:xfrm>
          <a:prstGeom prst="roundRect">
            <a:avLst/>
          </a:prstGeom>
          <a:solidFill>
            <a:schemeClr val="bg1"/>
          </a:solidFill>
        </p:spPr>
        <p:txBody>
          <a:bodyPr wrap="square" lIns="91440" tIns="45720" rIns="91440" bIns="45720" rtlCol="0" anchor="t">
            <a:spAutoFit/>
          </a:bodyPr>
          <a:lstStyle/>
          <a:p>
            <a:pPr algn="ctr">
              <a:defRPr/>
            </a:pPr>
            <a:r>
              <a:rPr kumimoji="0" lang="en-GB" altLang="en-US" sz="3500" b="0" i="0" u="none" strike="noStrike" kern="1200" cap="none" spc="0" normalizeH="0" baseline="0" noProof="0" dirty="0">
                <a:ln>
                  <a:noFill/>
                </a:ln>
                <a:solidFill>
                  <a:srgbClr val="272557"/>
                </a:solidFill>
                <a:effectLst/>
                <a:uLnTx/>
                <a:uFillTx/>
                <a:latin typeface="Gibson"/>
                <a:ea typeface="Gibson" pitchFamily="2" charset="77"/>
              </a:rPr>
              <a:t>Complete the Challenge to be awarded your </a:t>
            </a:r>
            <a:r>
              <a:rPr kumimoji="0" lang="en-GB" altLang="en-US" sz="3500" b="1" i="0" u="none" strike="noStrike" kern="1200" cap="none" spc="0" normalizeH="0" baseline="0" noProof="0" dirty="0">
                <a:ln>
                  <a:noFill/>
                </a:ln>
                <a:solidFill>
                  <a:srgbClr val="E53191"/>
                </a:solidFill>
                <a:effectLst/>
                <a:uLnTx/>
                <a:uFillTx/>
                <a:latin typeface="Gibson"/>
                <a:ea typeface="Gibson" pitchFamily="2" charset="77"/>
              </a:rPr>
              <a:t>certificate of achievement</a:t>
            </a:r>
            <a:r>
              <a:rPr lang="en-GB" altLang="en-US" sz="3500" b="1" dirty="0">
                <a:solidFill>
                  <a:srgbClr val="E53191"/>
                </a:solidFill>
                <a:latin typeface="Gibson" pitchFamily="2" charset="77"/>
                <a:ea typeface="Gibson" pitchFamily="2" charset="77"/>
              </a:rPr>
              <a:t> </a:t>
            </a:r>
          </a:p>
          <a:p>
            <a:pPr algn="ctr">
              <a:defRPr/>
            </a:pPr>
            <a:r>
              <a:rPr lang="en-GB" altLang="en-US" sz="3500" b="1" dirty="0">
                <a:solidFill>
                  <a:srgbClr val="E53191"/>
                </a:solidFill>
                <a:latin typeface="Gibson" pitchFamily="2" charset="77"/>
                <a:ea typeface="Gibson" pitchFamily="2" charset="77"/>
              </a:rPr>
              <a:t>&amp; medal!</a:t>
            </a:r>
            <a:endParaRPr lang="en-US" sz="3500" b="1" dirty="0">
              <a:solidFill>
                <a:srgbClr val="E53191"/>
              </a:solidFill>
              <a:latin typeface="Gibson" pitchFamily="2" charset="77"/>
              <a:ea typeface="Gibson" pitchFamily="2" charset="77"/>
              <a:cs typeface="Calibri" panose="020F0502020204030204"/>
            </a:endParaRPr>
          </a:p>
        </p:txBody>
      </p:sp>
      <mc:AlternateContent xmlns:mc="http://schemas.openxmlformats.org/markup-compatibility/2006" xmlns:p14="http://schemas.microsoft.com/office/powerpoint/2010/main">
        <mc:Choice Requires="p14">
          <p:contentPart p14:bwMode="auto" r:id="rId3">
            <p14:nvContentPartPr>
              <p14:cNvPr id="14" name="Ink 13">
                <a:extLst>
                  <a:ext uri="{FF2B5EF4-FFF2-40B4-BE49-F238E27FC236}">
                    <a16:creationId xmlns:a16="http://schemas.microsoft.com/office/drawing/2014/main" id="{DA9BF086-DCCD-59F2-59E7-461C11AC9E31}"/>
                  </a:ext>
                </a:extLst>
              </p14:cNvPr>
              <p14:cNvContentPartPr/>
              <p14:nvPr/>
            </p14:nvContentPartPr>
            <p14:xfrm>
              <a:off x="13011844" y="732928"/>
              <a:ext cx="9525" cy="9525"/>
            </p14:xfrm>
          </p:contentPart>
        </mc:Choice>
        <mc:Fallback xmlns="">
          <p:pic>
            <p:nvPicPr>
              <p:cNvPr id="14" name="Ink 13">
                <a:extLst>
                  <a:ext uri="{FF2B5EF4-FFF2-40B4-BE49-F238E27FC236}">
                    <a16:creationId xmlns:a16="http://schemas.microsoft.com/office/drawing/2014/main" id="{DA9BF086-DCCD-59F2-59E7-461C11AC9E31}"/>
                  </a:ext>
                </a:extLst>
              </p:cNvPr>
              <p:cNvPicPr/>
              <p:nvPr/>
            </p:nvPicPr>
            <p:blipFill>
              <a:blip r:embed="rId4"/>
              <a:stretch>
                <a:fillRect/>
              </a:stretch>
            </p:blipFill>
            <p:spPr>
              <a:xfrm>
                <a:off x="12853094" y="637678"/>
                <a:ext cx="323850" cy="198120"/>
              </a:xfrm>
              <a:prstGeom prst="rect">
                <a:avLst/>
              </a:prstGeom>
            </p:spPr>
          </p:pic>
        </mc:Fallback>
      </mc:AlternateContent>
      <p:pic>
        <p:nvPicPr>
          <p:cNvPr id="2" name="Picture 2">
            <a:extLst>
              <a:ext uri="{FF2B5EF4-FFF2-40B4-BE49-F238E27FC236}">
                <a16:creationId xmlns:a16="http://schemas.microsoft.com/office/drawing/2014/main" id="{1455527F-BAA9-93F2-59AA-A92BC5E4980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rot="600000">
            <a:off x="5006267" y="1852783"/>
            <a:ext cx="2467910" cy="3496206"/>
          </a:xfrm>
          <a:prstGeom prst="rect">
            <a:avLst/>
          </a:prstGeom>
        </p:spPr>
      </p:pic>
      <p:pic>
        <p:nvPicPr>
          <p:cNvPr id="10" name="Picture 9" descr="A cartoon character pointing at something&#10;&#10;AI-generated content may be incorrect.">
            <a:extLst>
              <a:ext uri="{FF2B5EF4-FFF2-40B4-BE49-F238E27FC236}">
                <a16:creationId xmlns:a16="http://schemas.microsoft.com/office/drawing/2014/main" id="{ED609EF9-ABEA-87A4-4E49-F0599BCAF09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08865" y="2297839"/>
            <a:ext cx="4465729" cy="4107190"/>
          </a:xfrm>
          <a:prstGeom prst="rect">
            <a:avLst/>
          </a:prstGeom>
        </p:spPr>
      </p:pic>
      <p:pic>
        <p:nvPicPr>
          <p:cNvPr id="23" name="Picture 22" descr="A group of cartoon characters&#10;&#10;AI-generated content may be incorrect.">
            <a:extLst>
              <a:ext uri="{FF2B5EF4-FFF2-40B4-BE49-F238E27FC236}">
                <a16:creationId xmlns:a16="http://schemas.microsoft.com/office/drawing/2014/main" id="{9FFCE138-13CD-5B38-1390-FF1421101485}"/>
              </a:ext>
            </a:extLst>
          </p:cNvPr>
          <p:cNvPicPr>
            <a:picLocks noChangeAspect="1"/>
          </p:cNvPicPr>
          <p:nvPr/>
        </p:nvPicPr>
        <p:blipFill>
          <a:blip r:embed="rId7">
            <a:extLst>
              <a:ext uri="{28A0092B-C50C-407E-A947-70E740481C1C}">
                <a14:useLocalDpi xmlns:a14="http://schemas.microsoft.com/office/drawing/2010/main" val="0"/>
              </a:ext>
            </a:extLst>
          </a:blip>
          <a:srcRect l="29681" t="68159" r="25566"/>
          <a:stretch/>
        </p:blipFill>
        <p:spPr>
          <a:xfrm>
            <a:off x="1967939" y="4208100"/>
            <a:ext cx="1790326" cy="1801539"/>
          </a:xfrm>
          <a:prstGeom prst="rect">
            <a:avLst/>
          </a:prstGeom>
        </p:spPr>
      </p:pic>
      <p:sp>
        <p:nvSpPr>
          <p:cNvPr id="24" name="TextBox 23">
            <a:extLst>
              <a:ext uri="{FF2B5EF4-FFF2-40B4-BE49-F238E27FC236}">
                <a16:creationId xmlns:a16="http://schemas.microsoft.com/office/drawing/2014/main" id="{A026ACC8-86EA-832F-4646-A07A92107E82}"/>
              </a:ext>
            </a:extLst>
          </p:cNvPr>
          <p:cNvSpPr txBox="1"/>
          <p:nvPr/>
        </p:nvSpPr>
        <p:spPr>
          <a:xfrm>
            <a:off x="8529913" y="475743"/>
            <a:ext cx="3371805" cy="1736646"/>
          </a:xfrm>
          <a:prstGeom prst="roundRect">
            <a:avLst/>
          </a:prstGeom>
          <a:solidFill>
            <a:schemeClr val="bg1"/>
          </a:solidFill>
        </p:spPr>
        <p:txBody>
          <a:bodyPr wrap="square" lIns="91440" tIns="45720" rIns="91440" bIns="45720" rtlCol="0" anchor="t">
            <a:spAutoFit/>
          </a:bodyPr>
          <a:lstStyle/>
          <a:p>
            <a:pPr algn="ctr">
              <a:defRPr/>
            </a:pPr>
            <a:r>
              <a:rPr lang="en-GB" altLang="en-US" sz="2400" dirty="0">
                <a:solidFill>
                  <a:srgbClr val="009644"/>
                </a:solidFill>
                <a:latin typeface="Gibson"/>
                <a:ea typeface="Gibson" pitchFamily="2" charset="77"/>
              </a:rPr>
              <a:t>Why not </a:t>
            </a:r>
            <a:r>
              <a:rPr kumimoji="0" lang="en-GB" altLang="en-US" sz="2400" i="0" u="none" strike="noStrike" kern="1200" cap="none" spc="0" normalizeH="0" baseline="0" noProof="0" dirty="0">
                <a:ln>
                  <a:noFill/>
                </a:ln>
                <a:solidFill>
                  <a:srgbClr val="009644"/>
                </a:solidFill>
                <a:effectLst/>
                <a:uLnTx/>
                <a:uFillTx/>
                <a:latin typeface="Gibson"/>
                <a:ea typeface="Gibson" pitchFamily="2" charset="77"/>
              </a:rPr>
              <a:t>challenge your friends </a:t>
            </a:r>
            <a:r>
              <a:rPr lang="en-GB" altLang="en-US" sz="2400" dirty="0">
                <a:solidFill>
                  <a:srgbClr val="009644"/>
                </a:solidFill>
                <a:latin typeface="Gibson"/>
                <a:ea typeface="Gibson" pitchFamily="2" charset="77"/>
              </a:rPr>
              <a:t>to take part too </a:t>
            </a:r>
            <a:r>
              <a:rPr kumimoji="0" lang="en-GB" altLang="en-US" sz="2400" i="0" u="none" strike="noStrike" kern="1200" cap="none" spc="0" normalizeH="0" baseline="0" noProof="0" dirty="0">
                <a:ln>
                  <a:noFill/>
                </a:ln>
                <a:solidFill>
                  <a:srgbClr val="009644"/>
                </a:solidFill>
                <a:effectLst/>
                <a:uLnTx/>
                <a:uFillTx/>
                <a:latin typeface="Gibson"/>
                <a:ea typeface="Gibson" pitchFamily="2" charset="77"/>
              </a:rPr>
              <a:t>and compare your favourite books?</a:t>
            </a:r>
            <a:endParaRPr lang="en-US" sz="2400" dirty="0">
              <a:solidFill>
                <a:srgbClr val="009644"/>
              </a:solidFill>
              <a:latin typeface="Gibson"/>
              <a:ea typeface="Calibri" panose="020F0502020204030204"/>
              <a:cs typeface="Calibri" panose="020F0502020204030204"/>
            </a:endParaRPr>
          </a:p>
        </p:txBody>
      </p:sp>
    </p:spTree>
    <p:extLst>
      <p:ext uri="{BB962C8B-B14F-4D97-AF65-F5344CB8AC3E}">
        <p14:creationId xmlns:p14="http://schemas.microsoft.com/office/powerpoint/2010/main" val="218919468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500" fill="hold"/>
                                        <p:tgtEl>
                                          <p:spTgt spid="23"/>
                                        </p:tgtEl>
                                        <p:attrNameLst>
                                          <p:attrName>ppt_x</p:attrName>
                                        </p:attrNameLst>
                                      </p:cBhvr>
                                      <p:tavLst>
                                        <p:tav tm="0">
                                          <p:val>
                                            <p:strVal val="#ppt_x"/>
                                          </p:val>
                                        </p:tav>
                                        <p:tav tm="100000">
                                          <p:val>
                                            <p:strVal val="#ppt_x"/>
                                          </p:val>
                                        </p:tav>
                                      </p:tavLst>
                                    </p:anim>
                                    <p:anim calcmode="lin" valueType="num">
                                      <p:cBhvr additive="base">
                                        <p:cTn id="13"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31" presetClass="entr" presetSubtype="0" fill="hold"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1000" fill="hold"/>
                                        <p:tgtEl>
                                          <p:spTgt spid="2"/>
                                        </p:tgtEl>
                                        <p:attrNameLst>
                                          <p:attrName>ppt_w</p:attrName>
                                        </p:attrNameLst>
                                      </p:cBhvr>
                                      <p:tavLst>
                                        <p:tav tm="0">
                                          <p:val>
                                            <p:fltVal val="0"/>
                                          </p:val>
                                        </p:tav>
                                        <p:tav tm="100000">
                                          <p:val>
                                            <p:strVal val="#ppt_w"/>
                                          </p:val>
                                        </p:tav>
                                      </p:tavLst>
                                    </p:anim>
                                    <p:anim calcmode="lin" valueType="num">
                                      <p:cBhvr>
                                        <p:cTn id="19" dur="1000" fill="hold"/>
                                        <p:tgtEl>
                                          <p:spTgt spid="2"/>
                                        </p:tgtEl>
                                        <p:attrNameLst>
                                          <p:attrName>ppt_h</p:attrName>
                                        </p:attrNameLst>
                                      </p:cBhvr>
                                      <p:tavLst>
                                        <p:tav tm="0">
                                          <p:val>
                                            <p:fltVal val="0"/>
                                          </p:val>
                                        </p:tav>
                                        <p:tav tm="100000">
                                          <p:val>
                                            <p:strVal val="#ppt_h"/>
                                          </p:val>
                                        </p:tav>
                                      </p:tavLst>
                                    </p:anim>
                                    <p:anim calcmode="lin" valueType="num">
                                      <p:cBhvr>
                                        <p:cTn id="20" dur="1000" fill="hold"/>
                                        <p:tgtEl>
                                          <p:spTgt spid="2"/>
                                        </p:tgtEl>
                                        <p:attrNameLst>
                                          <p:attrName>style.rotation</p:attrName>
                                        </p:attrNameLst>
                                      </p:cBhvr>
                                      <p:tavLst>
                                        <p:tav tm="0">
                                          <p:val>
                                            <p:fltVal val="90"/>
                                          </p:val>
                                        </p:tav>
                                        <p:tav tm="100000">
                                          <p:val>
                                            <p:fltVal val="0"/>
                                          </p:val>
                                        </p:tav>
                                      </p:tavLst>
                                    </p:anim>
                                    <p:animEffect transition="in" filter="fade">
                                      <p:cBhvr>
                                        <p:cTn id="21"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3E2A-24F9-48F6-9E1B-D0D06606CBC0}"/>
              </a:ext>
            </a:extLst>
          </p:cNvPr>
          <p:cNvSpPr>
            <a:spLocks noGrp="1"/>
          </p:cNvSpPr>
          <p:nvPr>
            <p:ph type="title"/>
          </p:nvPr>
        </p:nvSpPr>
        <p:spPr>
          <a:xfrm>
            <a:off x="2095200" y="1572170"/>
            <a:ext cx="8001600" cy="611563"/>
          </a:xfrm>
        </p:spPr>
        <p:txBody>
          <a:bodyPr>
            <a:noAutofit/>
          </a:bodyPr>
          <a:lstStyle/>
          <a:p>
            <a:pPr algn="ctr"/>
            <a:r>
              <a:rPr lang="en-GB" b="1" dirty="0">
                <a:solidFill>
                  <a:srgbClr val="EB3488"/>
                </a:solidFill>
                <a:latin typeface="Gibson"/>
                <a:ea typeface="Gibson" pitchFamily="2" charset="77"/>
                <a:cs typeface="Calibri"/>
              </a:rPr>
              <a:t>When does it start at Hertfordshire Libraries?</a:t>
            </a:r>
          </a:p>
          <a:p>
            <a:pPr algn="ctr"/>
            <a:endParaRPr lang="en-US" sz="3200" b="1" dirty="0">
              <a:solidFill>
                <a:srgbClr val="ED9B28"/>
              </a:solidFill>
              <a:cs typeface="Calibri Light"/>
            </a:endParaRPr>
          </a:p>
        </p:txBody>
      </p:sp>
      <p:sp>
        <p:nvSpPr>
          <p:cNvPr id="3" name="Content Placeholder 2">
            <a:extLst>
              <a:ext uri="{FF2B5EF4-FFF2-40B4-BE49-F238E27FC236}">
                <a16:creationId xmlns:a16="http://schemas.microsoft.com/office/drawing/2014/main" id="{369BF1B8-5F47-489D-B86C-7A75ABBE30F6}"/>
              </a:ext>
            </a:extLst>
          </p:cNvPr>
          <p:cNvSpPr>
            <a:spLocks noGrp="1"/>
          </p:cNvSpPr>
          <p:nvPr>
            <p:ph idx="4294967295"/>
          </p:nvPr>
        </p:nvSpPr>
        <p:spPr>
          <a:xfrm>
            <a:off x="2599531" y="2320150"/>
            <a:ext cx="6992939" cy="2965680"/>
          </a:xfrm>
          <a:prstGeom prst="roundRect">
            <a:avLst/>
          </a:prstGeom>
          <a:solidFill>
            <a:schemeClr val="bg1"/>
          </a:solidFill>
        </p:spPr>
        <p:txBody>
          <a:bodyPr vert="horz" lIns="91440" tIns="45720" rIns="91440" bIns="45720" rtlCol="0" anchor="t">
            <a:normAutofit fontScale="92500" lnSpcReduction="20000"/>
          </a:bodyPr>
          <a:lstStyle/>
          <a:p>
            <a:pPr marL="0" indent="0" algn="ctr">
              <a:buNone/>
            </a:pPr>
            <a:r>
              <a:rPr lang="en-GB" sz="3200" i="1" dirty="0">
                <a:solidFill>
                  <a:srgbClr val="272557"/>
                </a:solidFill>
                <a:latin typeface="Gibson"/>
                <a:ea typeface="Gibson" pitchFamily="2" charset="77"/>
                <a:cs typeface="Calibri" panose="020F0502020204030204"/>
              </a:rPr>
              <a:t>The Summer Reading Challenge launches on </a:t>
            </a:r>
          </a:p>
          <a:p>
            <a:pPr marL="0" indent="0" algn="ctr">
              <a:buNone/>
            </a:pPr>
            <a:r>
              <a:rPr lang="en-GB" sz="3500" b="1" i="1" dirty="0">
                <a:solidFill>
                  <a:srgbClr val="272557"/>
                </a:solidFill>
                <a:latin typeface="Gibson"/>
                <a:ea typeface="Gibson" pitchFamily="2" charset="77"/>
                <a:cs typeface="Calibri" panose="020F0502020204030204"/>
              </a:rPr>
              <a:t>Saturday 5 July </a:t>
            </a:r>
          </a:p>
          <a:p>
            <a:pPr marL="0" indent="0" algn="ctr">
              <a:buNone/>
            </a:pPr>
            <a:r>
              <a:rPr lang="en-GB" sz="3200" i="1" dirty="0">
                <a:solidFill>
                  <a:srgbClr val="272557"/>
                </a:solidFill>
                <a:latin typeface="Gibson"/>
                <a:ea typeface="Gibson" pitchFamily="2" charset="77"/>
                <a:cs typeface="Calibri" panose="020F0502020204030204"/>
              </a:rPr>
              <a:t>and finishes on</a:t>
            </a:r>
          </a:p>
          <a:p>
            <a:pPr marL="0" indent="0" algn="ctr">
              <a:buNone/>
            </a:pPr>
            <a:r>
              <a:rPr lang="en-GB" sz="3500" b="1" i="1" dirty="0">
                <a:solidFill>
                  <a:srgbClr val="272557"/>
                </a:solidFill>
                <a:latin typeface="Gibson"/>
                <a:ea typeface="Gibson" pitchFamily="2" charset="77"/>
                <a:cs typeface="Calibri" panose="020F0502020204030204"/>
              </a:rPr>
              <a:t>Saturday 6 September</a:t>
            </a:r>
          </a:p>
          <a:p>
            <a:pPr marL="0" indent="0" algn="ctr">
              <a:buNone/>
            </a:pPr>
            <a:r>
              <a:rPr lang="en-GB" sz="2200" i="1" dirty="0">
                <a:solidFill>
                  <a:srgbClr val="272557"/>
                </a:solidFill>
                <a:latin typeface="Gibson"/>
                <a:ea typeface="Gibson" pitchFamily="2" charset="77"/>
                <a:cs typeface="Calibri" panose="020F0502020204030204"/>
              </a:rPr>
              <a:t>(Sunday 7 September if your local library is open)</a:t>
            </a:r>
          </a:p>
        </p:txBody>
      </p:sp>
      <p:pic>
        <p:nvPicPr>
          <p:cNvPr id="4" name="Picture 3" descr="A cartoon of a paper and a pencil&#10;&#10;AI-generated content may be incorrect.">
            <a:extLst>
              <a:ext uri="{FF2B5EF4-FFF2-40B4-BE49-F238E27FC236}">
                <a16:creationId xmlns:a16="http://schemas.microsoft.com/office/drawing/2014/main" id="{1DC2F8FE-EADB-B3A8-01C5-4D24FC0998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8235" y="1074883"/>
            <a:ext cx="2411294" cy="2217699"/>
          </a:xfrm>
          <a:prstGeom prst="rect">
            <a:avLst/>
          </a:prstGeom>
        </p:spPr>
      </p:pic>
      <p:pic>
        <p:nvPicPr>
          <p:cNvPr id="6" name="Picture 5" descr="A group of cartoon kids&#10;&#10;AI-generated content may be incorrect.">
            <a:extLst>
              <a:ext uri="{FF2B5EF4-FFF2-40B4-BE49-F238E27FC236}">
                <a16:creationId xmlns:a16="http://schemas.microsoft.com/office/drawing/2014/main" id="{D8221C45-53F4-DB30-52D7-DFD805FFD357}"/>
              </a:ext>
            </a:extLst>
          </p:cNvPr>
          <p:cNvPicPr>
            <a:picLocks noChangeAspect="1"/>
          </p:cNvPicPr>
          <p:nvPr/>
        </p:nvPicPr>
        <p:blipFill>
          <a:blip r:embed="rId4">
            <a:extLst>
              <a:ext uri="{28A0092B-C50C-407E-A947-70E740481C1C}">
                <a14:useLocalDpi xmlns:a14="http://schemas.microsoft.com/office/drawing/2010/main" val="0"/>
              </a:ext>
            </a:extLst>
          </a:blip>
          <a:srcRect l="25535" r="56641" b="56680"/>
          <a:stretch/>
        </p:blipFill>
        <p:spPr>
          <a:xfrm>
            <a:off x="8961112" y="2887798"/>
            <a:ext cx="2786790" cy="3809829"/>
          </a:xfrm>
          <a:prstGeom prst="rect">
            <a:avLst/>
          </a:prstGeom>
        </p:spPr>
      </p:pic>
    </p:spTree>
    <p:extLst>
      <p:ext uri="{BB962C8B-B14F-4D97-AF65-F5344CB8AC3E}">
        <p14:creationId xmlns:p14="http://schemas.microsoft.com/office/powerpoint/2010/main" val="181072580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A63409E7-2FA4-35F7-EF22-96D2EC999EA9}"/>
            </a:ext>
          </a:extLst>
        </p:cNvPr>
        <p:cNvGrpSpPr/>
        <p:nvPr/>
      </p:nvGrpSpPr>
      <p:grpSpPr>
        <a:xfrm>
          <a:off x="0" y="0"/>
          <a:ext cx="0" cy="0"/>
          <a:chOff x="0" y="0"/>
          <a:chExt cx="0" cy="0"/>
        </a:xfrm>
      </p:grpSpPr>
      <p:sp>
        <p:nvSpPr>
          <p:cNvPr id="12" name="TextBox 11">
            <a:extLst>
              <a:ext uri="{FF2B5EF4-FFF2-40B4-BE49-F238E27FC236}">
                <a16:creationId xmlns:a16="http://schemas.microsoft.com/office/drawing/2014/main" id="{6CC1E027-BED4-789A-9422-C5F0D6BD9F2B}"/>
              </a:ext>
            </a:extLst>
          </p:cNvPr>
          <p:cNvSpPr txBox="1"/>
          <p:nvPr/>
        </p:nvSpPr>
        <p:spPr>
          <a:xfrm>
            <a:off x="2163691" y="1585027"/>
            <a:ext cx="7864617" cy="4631055"/>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i="1" dirty="0">
                <a:latin typeface="Gibson"/>
                <a:ea typeface="Gibson" pitchFamily="2" charset="77"/>
                <a:cs typeface="Calibri"/>
              </a:rPr>
              <a:t>Join us to celebrate the official launch of the 2025 Summer Reading Challenge!</a:t>
            </a:r>
          </a:p>
          <a:p>
            <a:pPr algn="ctr"/>
            <a:endParaRPr lang="en-US" sz="2200" i="1" dirty="0">
              <a:solidFill>
                <a:srgbClr val="E53191"/>
              </a:solidFill>
              <a:latin typeface="Gibson"/>
              <a:ea typeface="Gibson" pitchFamily="2" charset="77"/>
              <a:cs typeface="Calibri"/>
            </a:endParaRPr>
          </a:p>
          <a:p>
            <a:pPr algn="ctr"/>
            <a:r>
              <a:rPr lang="en-US" sz="3000" i="1" dirty="0">
                <a:solidFill>
                  <a:srgbClr val="E53191"/>
                </a:solidFill>
                <a:latin typeface="Gibson"/>
                <a:ea typeface="Gibson" pitchFamily="2" charset="77"/>
                <a:cs typeface="Calibri"/>
              </a:rPr>
              <a:t>Ware Library</a:t>
            </a:r>
          </a:p>
          <a:p>
            <a:pPr algn="ctr"/>
            <a:r>
              <a:rPr lang="en-US" sz="3000" i="1" dirty="0">
                <a:solidFill>
                  <a:srgbClr val="E53191"/>
                </a:solidFill>
                <a:latin typeface="Gibson"/>
                <a:ea typeface="Gibson" pitchFamily="2" charset="77"/>
                <a:cs typeface="Calibri"/>
              </a:rPr>
              <a:t>Saturday 5 July 2025</a:t>
            </a:r>
          </a:p>
          <a:p>
            <a:pPr algn="ctr"/>
            <a:r>
              <a:rPr lang="en-US" sz="3000" i="1" dirty="0">
                <a:solidFill>
                  <a:srgbClr val="E53191"/>
                </a:solidFill>
                <a:latin typeface="Gibson"/>
                <a:ea typeface="Gibson" pitchFamily="2" charset="77"/>
                <a:cs typeface="Calibri"/>
              </a:rPr>
              <a:t>10am – 3pm</a:t>
            </a:r>
          </a:p>
          <a:p>
            <a:endParaRPr lang="en-US" sz="2200" i="1" dirty="0">
              <a:solidFill>
                <a:srgbClr val="E53191"/>
              </a:solidFill>
              <a:latin typeface="Gibson"/>
              <a:ea typeface="Gibson" pitchFamily="2" charset="77"/>
              <a:cs typeface="Calibri"/>
            </a:endParaRPr>
          </a:p>
          <a:p>
            <a:pPr algn="ctr"/>
            <a:r>
              <a:rPr lang="en-US" sz="2200" i="1" dirty="0">
                <a:latin typeface="Gibson"/>
                <a:ea typeface="Gibson" pitchFamily="2" charset="77"/>
                <a:cs typeface="Calibri"/>
              </a:rPr>
              <a:t>We will be offering craft sessions such as Wild Weaving and Wool Wrapping, as well as a Story Garden themed Storytime, Virtual Reality demonstrations and much more! </a:t>
            </a:r>
          </a:p>
          <a:p>
            <a:endParaRPr lang="en-US" sz="2200" i="1" dirty="0">
              <a:solidFill>
                <a:srgbClr val="009F3C"/>
              </a:solidFill>
              <a:latin typeface="Gibson"/>
              <a:ea typeface="Gibson" pitchFamily="2" charset="77"/>
              <a:cs typeface="Calibri"/>
            </a:endParaRPr>
          </a:p>
        </p:txBody>
      </p:sp>
      <p:sp>
        <p:nvSpPr>
          <p:cNvPr id="4" name="Title 1">
            <a:extLst>
              <a:ext uri="{FF2B5EF4-FFF2-40B4-BE49-F238E27FC236}">
                <a16:creationId xmlns:a16="http://schemas.microsoft.com/office/drawing/2014/main" id="{6954C5B3-67C7-A322-E53A-0A3F88917341}"/>
              </a:ext>
            </a:extLst>
          </p:cNvPr>
          <p:cNvSpPr>
            <a:spLocks noGrp="1"/>
          </p:cNvSpPr>
          <p:nvPr>
            <p:ph type="title"/>
          </p:nvPr>
        </p:nvSpPr>
        <p:spPr>
          <a:xfrm>
            <a:off x="486508" y="452124"/>
            <a:ext cx="11218985" cy="813765"/>
          </a:xfrm>
        </p:spPr>
        <p:txBody>
          <a:bodyPr>
            <a:normAutofit/>
          </a:bodyPr>
          <a:lstStyle/>
          <a:p>
            <a:pPr algn="ctr"/>
            <a:r>
              <a:rPr lang="en-GB" b="1" dirty="0">
                <a:solidFill>
                  <a:srgbClr val="272557"/>
                </a:solidFill>
                <a:latin typeface="Gibson"/>
                <a:ea typeface="Gibson" pitchFamily="2" charset="77"/>
              </a:rPr>
              <a:t>Fun events &amp; activities coming up</a:t>
            </a:r>
            <a:endParaRPr lang="en-GB" b="1" dirty="0">
              <a:solidFill>
                <a:srgbClr val="272557"/>
              </a:solidFill>
              <a:latin typeface="Gibson"/>
              <a:ea typeface="Gibson" pitchFamily="2" charset="77"/>
              <a:cs typeface="Calibri"/>
            </a:endParaRPr>
          </a:p>
        </p:txBody>
      </p:sp>
    </p:spTree>
    <p:extLst>
      <p:ext uri="{BB962C8B-B14F-4D97-AF65-F5344CB8AC3E}">
        <p14:creationId xmlns:p14="http://schemas.microsoft.com/office/powerpoint/2010/main" val="38803843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43C1E1A-6BD2-409A-B1AB-0C99C725E504}"/>
              </a:ext>
            </a:extLst>
          </p:cNvPr>
          <p:cNvSpPr txBox="1"/>
          <p:nvPr/>
        </p:nvSpPr>
        <p:spPr>
          <a:xfrm>
            <a:off x="2006273" y="513788"/>
            <a:ext cx="8176913" cy="67710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3800" b="1" dirty="0">
                <a:solidFill>
                  <a:srgbClr val="C00000"/>
                </a:solidFill>
                <a:latin typeface="Gibson"/>
              </a:rPr>
              <a:t>Volunteering Opportunities</a:t>
            </a:r>
            <a:endParaRPr lang="en-US" sz="3800" b="1" dirty="0">
              <a:solidFill>
                <a:srgbClr val="C00000"/>
              </a:solidFill>
              <a:latin typeface="Gibson"/>
              <a:cs typeface="Calibri"/>
            </a:endParaRPr>
          </a:p>
        </p:txBody>
      </p:sp>
      <p:sp>
        <p:nvSpPr>
          <p:cNvPr id="12" name="TextBox 11">
            <a:extLst>
              <a:ext uri="{FF2B5EF4-FFF2-40B4-BE49-F238E27FC236}">
                <a16:creationId xmlns:a16="http://schemas.microsoft.com/office/drawing/2014/main" id="{0E141B28-7942-41A6-82AF-EF9B0A918BF8}"/>
              </a:ext>
            </a:extLst>
          </p:cNvPr>
          <p:cNvSpPr txBox="1"/>
          <p:nvPr/>
        </p:nvSpPr>
        <p:spPr>
          <a:xfrm>
            <a:off x="2162420" y="1890117"/>
            <a:ext cx="7864617" cy="3847862"/>
          </a:xfrm>
          <a:prstGeom prst="round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200" dirty="0">
                <a:solidFill>
                  <a:srgbClr val="272557"/>
                </a:solidFill>
                <a:latin typeface="Gibson"/>
                <a:ea typeface="+mn-lt"/>
                <a:cs typeface="+mn-lt"/>
              </a:rPr>
              <a:t>Help us spread the joy of reading!</a:t>
            </a:r>
            <a:endParaRPr lang="en-US" sz="2400" dirty="0">
              <a:solidFill>
                <a:srgbClr val="272557"/>
              </a:solidFill>
              <a:latin typeface="Gibson"/>
              <a:ea typeface="+mn-lt"/>
              <a:cs typeface="+mn-lt"/>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Young people aged 14+ can volunteer at the library to support the Summer Reading Challenge. </a:t>
            </a:r>
            <a:endParaRPr lang="en-US" sz="2400" dirty="0">
              <a:solidFill>
                <a:srgbClr val="272557"/>
              </a:solidFill>
              <a:latin typeface="Gibson"/>
              <a:cs typeface="Calibri" panose="020F0502020204030204"/>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This can count towards the volunteering section of the Duke of Edinburgh’s Award!</a:t>
            </a:r>
            <a:endParaRPr lang="en-US" sz="2400" dirty="0">
              <a:solidFill>
                <a:srgbClr val="272557"/>
              </a:solidFill>
              <a:latin typeface="Gibson"/>
              <a:cs typeface="Calibri"/>
            </a:endParaRPr>
          </a:p>
          <a:p>
            <a:pPr algn="ctr"/>
            <a:endParaRPr lang="en-US" sz="2200" dirty="0">
              <a:solidFill>
                <a:srgbClr val="272557"/>
              </a:solidFill>
              <a:latin typeface="Gibson"/>
              <a:ea typeface="+mn-lt"/>
              <a:cs typeface="+mn-lt"/>
            </a:endParaRPr>
          </a:p>
          <a:p>
            <a:pPr algn="ctr"/>
            <a:r>
              <a:rPr lang="en-US" sz="2200" dirty="0">
                <a:solidFill>
                  <a:srgbClr val="272557"/>
                </a:solidFill>
                <a:latin typeface="Gibson"/>
                <a:ea typeface="+mn-lt"/>
                <a:cs typeface="+mn-lt"/>
              </a:rPr>
              <a:t>Apply online on the Hertfordshire Libraries website.</a:t>
            </a:r>
          </a:p>
          <a:p>
            <a:pPr algn="ctr"/>
            <a:endParaRPr lang="en-US" sz="2200" dirty="0">
              <a:solidFill>
                <a:srgbClr val="272557"/>
              </a:solidFill>
              <a:latin typeface="Gibson"/>
              <a:ea typeface="+mn-lt"/>
              <a:cs typeface="+mn-lt"/>
            </a:endParaRPr>
          </a:p>
        </p:txBody>
      </p:sp>
      <p:pic>
        <p:nvPicPr>
          <p:cNvPr id="2" name="Picture 1" descr="A red and white sign with a letter and a heart&#10;&#10;Description automatically generated">
            <a:extLst>
              <a:ext uri="{FF2B5EF4-FFF2-40B4-BE49-F238E27FC236}">
                <a16:creationId xmlns:a16="http://schemas.microsoft.com/office/drawing/2014/main" id="{1B582764-BB46-26F5-0B71-A484023D1C05}"/>
              </a:ext>
            </a:extLst>
          </p:cNvPr>
          <p:cNvPicPr>
            <a:picLocks noChangeAspect="1"/>
          </p:cNvPicPr>
          <p:nvPr/>
        </p:nvPicPr>
        <p:blipFill>
          <a:blip r:embed="rId3"/>
          <a:stretch>
            <a:fillRect/>
          </a:stretch>
        </p:blipFill>
        <p:spPr>
          <a:xfrm>
            <a:off x="10466174" y="4122358"/>
            <a:ext cx="1561844" cy="2459094"/>
          </a:xfrm>
          <a:prstGeom prst="rect">
            <a:avLst/>
          </a:prstGeom>
        </p:spPr>
      </p:pic>
      <p:pic>
        <p:nvPicPr>
          <p:cNvPr id="5" name="Picture 4" descr="A cartoon of a green plant&#10;&#10;AI-generated content may be incorrect.">
            <a:extLst>
              <a:ext uri="{FF2B5EF4-FFF2-40B4-BE49-F238E27FC236}">
                <a16:creationId xmlns:a16="http://schemas.microsoft.com/office/drawing/2014/main" id="{BD160D2D-464D-58DB-ACB8-F3F5072A34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1272620">
            <a:off x="-191964" y="2561611"/>
            <a:ext cx="3367650" cy="3541624"/>
          </a:xfrm>
          <a:prstGeom prst="rect">
            <a:avLst/>
          </a:prstGeom>
        </p:spPr>
      </p:pic>
    </p:spTree>
    <p:extLst>
      <p:ext uri="{BB962C8B-B14F-4D97-AF65-F5344CB8AC3E}">
        <p14:creationId xmlns:p14="http://schemas.microsoft.com/office/powerpoint/2010/main" val="21982184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35" presetClass="entr" presetSubtype="0"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style.rotation</p:attrName>
                                        </p:attrNameLst>
                                      </p:cBhvr>
                                      <p:tavLst>
                                        <p:tav tm="0">
                                          <p:val>
                                            <p:fltVal val="720"/>
                                          </p:val>
                                        </p:tav>
                                        <p:tav tm="100000">
                                          <p:val>
                                            <p:fltVal val="0"/>
                                          </p:val>
                                        </p:tav>
                                      </p:tavLst>
                                    </p:anim>
                                    <p:anim calcmode="lin" valueType="num">
                                      <p:cBhvr>
                                        <p:cTn id="16" dur="2000" fill="hold"/>
                                        <p:tgtEl>
                                          <p:spTgt spid="5"/>
                                        </p:tgtEl>
                                        <p:attrNameLst>
                                          <p:attrName>ppt_h</p:attrName>
                                        </p:attrNameLst>
                                      </p:cBhvr>
                                      <p:tavLst>
                                        <p:tav tm="0">
                                          <p:val>
                                            <p:fltVal val="0"/>
                                          </p:val>
                                        </p:tav>
                                        <p:tav tm="100000">
                                          <p:val>
                                            <p:strVal val="#ppt_h"/>
                                          </p:val>
                                        </p:tav>
                                      </p:tavLst>
                                    </p:anim>
                                    <p:anim calcmode="lin" valueType="num">
                                      <p:cBhvr>
                                        <p:cTn id="17"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282B80D-CE1F-4822-A94A-370C2B351159}"/>
              </a:ext>
            </a:extLst>
          </p:cNvPr>
          <p:cNvSpPr>
            <a:spLocks noGrp="1"/>
          </p:cNvSpPr>
          <p:nvPr>
            <p:ph idx="4294967295"/>
          </p:nvPr>
        </p:nvSpPr>
        <p:spPr>
          <a:xfrm>
            <a:off x="4441177" y="1138597"/>
            <a:ext cx="7124114" cy="2666035"/>
          </a:xfrm>
        </p:spPr>
        <p:txBody>
          <a:bodyPr vert="horz" lIns="91440" tIns="45720" rIns="91440" bIns="45720" rtlCol="0" anchor="t">
            <a:normAutofit fontScale="92500" lnSpcReduction="20000"/>
          </a:bodyPr>
          <a:lstStyle/>
          <a:p>
            <a:pPr marL="0" indent="0" algn="ctr">
              <a:buNone/>
            </a:pPr>
            <a:r>
              <a:rPr lang="en-GB" sz="8000" b="1" dirty="0">
                <a:solidFill>
                  <a:srgbClr val="E53191"/>
                </a:solidFill>
                <a:latin typeface="Gibson"/>
              </a:rPr>
              <a:t>See you at the </a:t>
            </a:r>
            <a:r>
              <a:rPr lang="en-GB" sz="16600" b="1" dirty="0">
                <a:solidFill>
                  <a:srgbClr val="E53191"/>
                </a:solidFill>
                <a:latin typeface="Gibson"/>
              </a:rPr>
              <a:t>library!</a:t>
            </a:r>
          </a:p>
          <a:p>
            <a:pPr marL="0" indent="0" algn="ctr">
              <a:buNone/>
            </a:pPr>
            <a:endParaRPr lang="en-GB" sz="8000" b="1" dirty="0">
              <a:solidFill>
                <a:srgbClr val="E53191"/>
              </a:solidFill>
              <a:latin typeface="Gibson"/>
            </a:endParaRPr>
          </a:p>
        </p:txBody>
      </p:sp>
      <p:pic>
        <p:nvPicPr>
          <p:cNvPr id="5" name="Picture 4" descr="A group of cartoon books with arms up&#10;&#10;AI-generated content may be incorrect.">
            <a:extLst>
              <a:ext uri="{FF2B5EF4-FFF2-40B4-BE49-F238E27FC236}">
                <a16:creationId xmlns:a16="http://schemas.microsoft.com/office/drawing/2014/main" id="{12940ABF-09D3-AB53-31AB-64E9A8B2702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498" y="1546901"/>
            <a:ext cx="4704397" cy="4326696"/>
          </a:xfrm>
          <a:prstGeom prst="rect">
            <a:avLst/>
          </a:prstGeom>
        </p:spPr>
      </p:pic>
    </p:spTree>
    <p:extLst>
      <p:ext uri="{BB962C8B-B14F-4D97-AF65-F5344CB8AC3E}">
        <p14:creationId xmlns:p14="http://schemas.microsoft.com/office/powerpoint/2010/main" val="4401914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haredWithUsers xmlns="88329ebe-eddf-4a13-9155-b00765335f16">
      <UserInfo>
        <DisplayName>Emma Braithwaite</DisplayName>
        <AccountId>338</AccountId>
        <AccountType/>
      </UserInfo>
      <UserInfo>
        <DisplayName>Rose Attu</DisplayName>
        <AccountId>24</AccountId>
        <AccountType/>
      </UserInfo>
      <UserInfo>
        <DisplayName>Rosie Chalmers</DisplayName>
        <AccountId>2774</AccountId>
        <AccountType/>
      </UserInfo>
      <UserInfo>
        <DisplayName>Clare Williams</DisplayName>
        <AccountId>4087</AccountId>
        <AccountType/>
      </UserInfo>
      <UserInfo>
        <DisplayName>Olwen Lynch</DisplayName>
        <AccountId>2648</AccountId>
        <AccountType/>
      </UserInfo>
    </SharedWithUsers>
    <lcf76f155ced4ddcb4097134ff3c332f xmlns="d3493080-8355-45f9-82a1-ed57c908bae9">
      <Terms xmlns="http://schemas.microsoft.com/office/infopath/2007/PartnerControls"/>
    </lcf76f155ced4ddcb4097134ff3c332f>
    <TaxCatchAll xmlns="88329ebe-eddf-4a13-9155-b00765335f16" xsi:nil="true"/>
    <ExpiryDate xmlns="d3493080-8355-45f9-82a1-ed57c908bae9" xsi:nil="true"/>
    <MetaDescription xmlns="d3493080-8355-45f9-82a1-ed57c908bae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605FBA1C603EEA499CBF596389E140D1" ma:contentTypeVersion="24" ma:contentTypeDescription="Create a new document." ma:contentTypeScope="" ma:versionID="acde70c567c481eaa07c28206860df50">
  <xsd:schema xmlns:xsd="http://www.w3.org/2001/XMLSchema" xmlns:xs="http://www.w3.org/2001/XMLSchema" xmlns:p="http://schemas.microsoft.com/office/2006/metadata/properties" xmlns:ns2="88329ebe-eddf-4a13-9155-b00765335f16" xmlns:ns3="d3493080-8355-45f9-82a1-ed57c908bae9" targetNamespace="http://schemas.microsoft.com/office/2006/metadata/properties" ma:root="true" ma:fieldsID="f49f562e4a5c2efccceb7530842a8b9b" ns2:_="" ns3:_="">
    <xsd:import namespace="88329ebe-eddf-4a13-9155-b00765335f16"/>
    <xsd:import namespace="d3493080-8355-45f9-82a1-ed57c908bae9"/>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ExpiryDate" minOccurs="0"/>
                <xsd:element ref="ns3:MetaDescription" minOccurs="0"/>
                <xsd:element ref="ns3:MediaServiceObjectDetectorVersions" minOccurs="0"/>
                <xsd:element ref="ns3:MediaServiceSearchProperties" minOccurs="0"/>
                <xsd:element ref="ns3: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329ebe-eddf-4a13-9155-b00765335f1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element name="TaxCatchAll" ma:index="25" nillable="true" ma:displayName="Taxonomy Catch All Column" ma:hidden="true" ma:list="{326218f1-32cf-468b-a60d-5427b163251e}" ma:internalName="TaxCatchAll" ma:showField="CatchAllData" ma:web="88329ebe-eddf-4a13-9155-b00765335f1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d3493080-8355-45f9-82a1-ed57c908bae9" elementFormDefault="qualified">
    <xsd:import namespace="http://schemas.microsoft.com/office/2006/documentManagement/types"/>
    <xsd:import namespace="http://schemas.microsoft.com/office/infopath/2007/PartnerControls"/>
    <xsd:element name="MediaServiceMetadata" ma:index="12" nillable="true" ma:displayName="MediaServiceMetadata" ma:description="" ma:hidden="true" ma:internalName="MediaServiceMetadata" ma:readOnly="true">
      <xsd:simpleType>
        <xsd:restriction base="dms:Note"/>
      </xsd:simpleType>
    </xsd:element>
    <xsd:element name="MediaServiceFastMetadata" ma:index="13" nillable="true" ma:displayName="MediaServiceFastMetadata" ma:description="" ma:hidden="true" ma:internalName="MediaServiceFastMetadata" ma:readOnly="true">
      <xsd:simpleType>
        <xsd:restriction base="dms:Note"/>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AutoTags" ma:index="15" nillable="true" ma:displayName="MediaServiceAutoTags" ma:description="" ma:internalName="MediaServiceAutoTags" ma:readOnly="true">
      <xsd:simpleType>
        <xsd:restriction base="dms:Text"/>
      </xsd:simpleType>
    </xsd:element>
    <xsd:element name="MediaServiceLocation" ma:index="16" nillable="true" ma:displayName="MediaServiceLocation" ma:description="" ma:internalName="MediaServiceLocation" ma:readOnly="true">
      <xsd:simpleType>
        <xsd:restriction base="dms:Text"/>
      </xsd:simpleType>
    </xsd:element>
    <xsd:element name="MediaServiceOCR" ma:index="17" nillable="true" ma:displayName="MediaServiceOCR" ma:internalName="MediaServiceOCR" ma:readOnly="true">
      <xsd:simpleType>
        <xsd:restriction base="dms:Note">
          <xsd:maxLength value="255"/>
        </xsd:restriction>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AutoKeyPoints" ma:index="20" nillable="true" ma:displayName="MediaServiceAutoKeyPoints" ma:hidden="true" ma:internalName="MediaServiceAutoKeyPoints" ma:readOnly="true">
      <xsd:simpleType>
        <xsd:restriction base="dms:Note"/>
      </xsd:simpleType>
    </xsd:element>
    <xsd:element name="MediaServiceKeyPoints" ma:index="21" nillable="true" ma:displayName="KeyPoints" ma:internalName="MediaServiceKeyPoints" ma:readOnly="true">
      <xsd:simpleType>
        <xsd:restriction base="dms:Note">
          <xsd:maxLength value="255"/>
        </xsd:restriction>
      </xsd:simpleType>
    </xsd:element>
    <xsd:element name="MediaLengthInSeconds" ma:index="22"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c021c833-ab33-4879-862a-6dff463a2d5f" ma:termSetId="09814cd3-568e-fe90-9814-8d621ff8fb84" ma:anchorId="fba54fb3-c3e1-fe81-a776-ca4b69148c4d" ma:open="true" ma:isKeyword="false">
      <xsd:complexType>
        <xsd:sequence>
          <xsd:element ref="pc:Terms" minOccurs="0" maxOccurs="1"/>
        </xsd:sequence>
      </xsd:complexType>
    </xsd:element>
    <xsd:element name="ExpiryDate" ma:index="26" nillable="true" ma:displayName="Expiry Date" ma:format="DateOnly" ma:internalName="ExpiryDate">
      <xsd:simpleType>
        <xsd:restriction base="dms:DateTime"/>
      </xsd:simpleType>
    </xsd:element>
    <xsd:element name="MetaDescription" ma:index="27" nillable="true" ma:displayName="Meta Description" ma:format="Dropdown" ma:internalName="MetaDescription">
      <xsd:simpleType>
        <xsd:restriction base="dms:Note">
          <xsd:maxLength value="255"/>
        </xsd:restriction>
      </xsd:simpleType>
    </xsd:element>
    <xsd:element name="MediaServiceObjectDetectorVersions" ma:index="28"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BillingMetadata" ma:index="30"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FEE2A4A-5B5C-43C0-B622-C4DFAA394DFA}">
  <ds:schemaRefs>
    <ds:schemaRef ds:uri="http://schemas.microsoft.com/sharepoint/v3/contenttype/forms"/>
  </ds:schemaRefs>
</ds:datastoreItem>
</file>

<file path=customXml/itemProps2.xml><?xml version="1.0" encoding="utf-8"?>
<ds:datastoreItem xmlns:ds="http://schemas.openxmlformats.org/officeDocument/2006/customXml" ds:itemID="{8158DE44-BA09-4084-9F31-7567EEBDF479}">
  <ds:schemaRefs>
    <ds:schemaRef ds:uri="http://schemas.microsoft.com/office/2006/metadata/properties"/>
    <ds:schemaRef ds:uri="http://purl.org/dc/elements/1.1/"/>
    <ds:schemaRef ds:uri="http://purl.org/dc/terms/"/>
    <ds:schemaRef ds:uri="88329ebe-eddf-4a13-9155-b00765335f16"/>
    <ds:schemaRef ds:uri="d3493080-8355-45f9-82a1-ed57c908bae9"/>
    <ds:schemaRef ds:uri="http://purl.org/dc/dcmitype/"/>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CE25423-B1AC-4716-9CE7-344D2624055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329ebe-eddf-4a13-9155-b00765335f16"/>
    <ds:schemaRef ds:uri="d3493080-8355-45f9-82a1-ed57c908bae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5787</TotalTime>
  <Words>569</Words>
  <Application>Microsoft Office PowerPoint</Application>
  <PresentationFormat>Widescreen</PresentationFormat>
  <Paragraphs>52</Paragraphs>
  <Slides>8</Slides>
  <Notes>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8</vt:i4>
      </vt:variant>
    </vt:vector>
  </HeadingPairs>
  <TitlesOfParts>
    <vt:vector size="18" baseType="lpstr">
      <vt:lpstr>Arial</vt:lpstr>
      <vt:lpstr>Avenir</vt:lpstr>
      <vt:lpstr>Calibri</vt:lpstr>
      <vt:lpstr>Calibri Light</vt:lpstr>
      <vt:lpstr>canada-type-gibson</vt:lpstr>
      <vt:lpstr>Courier New</vt:lpstr>
      <vt:lpstr>Courier New,monospace</vt:lpstr>
      <vt:lpstr>Gibson</vt:lpstr>
      <vt:lpstr>Office Theme</vt:lpstr>
      <vt:lpstr>Office Theme</vt:lpstr>
      <vt:lpstr>PowerPoint Presentation</vt:lpstr>
      <vt:lpstr>PowerPoint Presentation</vt:lpstr>
      <vt:lpstr>PowerPoint Presentation</vt:lpstr>
      <vt:lpstr>PowerPoint Presentation</vt:lpstr>
      <vt:lpstr>When does it start at Hertfordshire Libraries? </vt:lpstr>
      <vt:lpstr>Fun events &amp; activities coming up</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Rosie Chalmers</dc:creator>
  <cp:lastModifiedBy>Rachael Shadbolt</cp:lastModifiedBy>
  <cp:revision>12</cp:revision>
  <dcterms:created xsi:type="dcterms:W3CDTF">2021-04-14T09:20:51Z</dcterms:created>
  <dcterms:modified xsi:type="dcterms:W3CDTF">2025-05-22T14:24:13Z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0x010100605FBA1C603EEA499CBF596389E140D1</vt:lpwstr>
  </property>
  <property fmtid="{D5CDD505-2E9C-101B-9397-08002B2CF9AE}" pid="3" name="MediaServiceImageTags">
    <vt:lpwstr/>
  </property>
</Properties>
</file>