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9" r:id="rId7"/>
    <p:sldId id="270" r:id="rId8"/>
    <p:sldId id="271" r:id="rId9"/>
    <p:sldId id="273" r:id="rId10"/>
    <p:sldId id="272" r:id="rId11"/>
    <p:sldId id="274" r:id="rId1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C3D"/>
    <a:srgbClr val="F31948"/>
    <a:srgbClr val="FF0066"/>
    <a:srgbClr val="CC0066"/>
    <a:srgbClr val="990033"/>
    <a:srgbClr val="4D4D4D"/>
    <a:srgbClr val="96A8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593" autoAdjust="0"/>
    <p:restoredTop sz="94417" autoAdjust="0"/>
  </p:normalViewPr>
  <p:slideViewPr>
    <p:cSldViewPr snapToGrid="0">
      <p:cViewPr varScale="1">
        <p:scale>
          <a:sx n="85" d="100"/>
          <a:sy n="85" d="100"/>
        </p:scale>
        <p:origin x="-1507" y="-86"/>
      </p:cViewPr>
      <p:guideLst>
        <p:guide orient="horz" pos="2160"/>
        <p:guide orient="horz" pos="4035"/>
        <p:guide orient="horz" pos="1128"/>
        <p:guide orient="horz" pos="652"/>
        <p:guide pos="391"/>
        <p:guide pos="5389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9A3E2-CFFA-4EF4-964D-88B2A58BCF38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FC618-CBC9-4B32-A26C-B7913237E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18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EC5A7-7501-4BD0-BDAE-13748F55B7AB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8F3E2-4D07-4F17-AB4F-8D3EE38EB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891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%0aHCCPos.jpg%20%20%20%20%20%20%20%20%20%20%20%20%20%20%20%20%20%20%20%20%20%20%20%20%20%20%20%20%20%20%20%20%20%20%20%20%20%20%20%20%20%20%20%20%20%20%20%20%20%20%20%20%200000CCD7%0fClient-Graphics%20%20%20%20%20%20%20%20%20%20%20%20%20%20%20%20B430E618: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 userDrawn="1"/>
        </p:nvSpPr>
        <p:spPr bwMode="auto">
          <a:xfrm>
            <a:off x="-3175" y="5478463"/>
            <a:ext cx="9147175" cy="1376362"/>
          </a:xfrm>
          <a:custGeom>
            <a:avLst/>
            <a:gdLst>
              <a:gd name="T0" fmla="*/ 5762 w 5762"/>
              <a:gd name="T1" fmla="*/ 867 h 867"/>
              <a:gd name="T2" fmla="*/ 5762 w 5762"/>
              <a:gd name="T3" fmla="*/ 124 h 867"/>
              <a:gd name="T4" fmla="*/ 4975 w 5762"/>
              <a:gd name="T5" fmla="*/ 60 h 867"/>
              <a:gd name="T6" fmla="*/ 4161 w 5762"/>
              <a:gd name="T7" fmla="*/ 17 h 867"/>
              <a:gd name="T8" fmla="*/ 4031 w 5762"/>
              <a:gd name="T9" fmla="*/ 17 h 867"/>
              <a:gd name="T10" fmla="*/ 3628 w 5762"/>
              <a:gd name="T11" fmla="*/ 4 h 867"/>
              <a:gd name="T12" fmla="*/ 3491 w 5762"/>
              <a:gd name="T13" fmla="*/ 4 h 867"/>
              <a:gd name="T14" fmla="*/ 3080 w 5762"/>
              <a:gd name="T15" fmla="*/ 0 h 867"/>
              <a:gd name="T16" fmla="*/ 3026 w 5762"/>
              <a:gd name="T17" fmla="*/ 0 h 867"/>
              <a:gd name="T18" fmla="*/ 2246 w 5762"/>
              <a:gd name="T19" fmla="*/ 13 h 867"/>
              <a:gd name="T20" fmla="*/ 1466 w 5762"/>
              <a:gd name="T21" fmla="*/ 34 h 867"/>
              <a:gd name="T22" fmla="*/ 713 w 5762"/>
              <a:gd name="T23" fmla="*/ 73 h 867"/>
              <a:gd name="T24" fmla="*/ 2 w 5762"/>
              <a:gd name="T25" fmla="*/ 116 h 867"/>
              <a:gd name="T26" fmla="*/ 0 w 5762"/>
              <a:gd name="T27" fmla="*/ 867 h 867"/>
              <a:gd name="T28" fmla="*/ 5762 w 5762"/>
              <a:gd name="T29" fmla="*/ 867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62" h="867">
                <a:moveTo>
                  <a:pt x="5762" y="867"/>
                </a:moveTo>
                <a:lnTo>
                  <a:pt x="5762" y="124"/>
                </a:lnTo>
                <a:lnTo>
                  <a:pt x="4975" y="60"/>
                </a:lnTo>
                <a:lnTo>
                  <a:pt x="4161" y="17"/>
                </a:lnTo>
                <a:lnTo>
                  <a:pt x="4031" y="17"/>
                </a:lnTo>
                <a:lnTo>
                  <a:pt x="3628" y="4"/>
                </a:lnTo>
                <a:lnTo>
                  <a:pt x="3491" y="4"/>
                </a:lnTo>
                <a:lnTo>
                  <a:pt x="3080" y="0"/>
                </a:lnTo>
                <a:lnTo>
                  <a:pt x="3026" y="0"/>
                </a:lnTo>
                <a:lnTo>
                  <a:pt x="2246" y="13"/>
                </a:lnTo>
                <a:lnTo>
                  <a:pt x="1466" y="34"/>
                </a:lnTo>
                <a:lnTo>
                  <a:pt x="713" y="73"/>
                </a:lnTo>
                <a:lnTo>
                  <a:pt x="2" y="116"/>
                </a:lnTo>
                <a:lnTo>
                  <a:pt x="0" y="867"/>
                </a:lnTo>
                <a:lnTo>
                  <a:pt x="5762" y="8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17525" y="15906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15938" y="30607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pic>
        <p:nvPicPr>
          <p:cNvPr id="8200" name="Picture 8" descr="&#10;HCCPos.jpg                                                     0000CCD7Client-Graphics                B430E618:"/>
          <p:cNvPicPr>
            <a:picLocks noChangeAspect="1" noChangeArrowheads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5921375"/>
            <a:ext cx="1143000" cy="711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646E00">
                      <a:alpha val="50000"/>
                    </a:srgbClr>
                  </a:outerShdw>
                </a:effectLst>
              </a14:hiddenEffects>
            </a:ext>
          </a:extLst>
        </p:spPr>
      </p:pic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98475" y="6111875"/>
            <a:ext cx="30606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dirty="0" smtClean="0">
                <a:solidFill>
                  <a:srgbClr val="96A800"/>
                </a:solidFill>
              </a:rPr>
              <a:t>www.hertfordshire.gov.uk</a:t>
            </a:r>
            <a:endParaRPr lang="en-GB" altLang="en-US" sz="2000" dirty="0">
              <a:solidFill>
                <a:srgbClr val="96A8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6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274638"/>
            <a:ext cx="2022475" cy="4970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0538" y="274638"/>
            <a:ext cx="5918200" cy="4970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058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74638"/>
            <a:ext cx="8093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90538" y="1409700"/>
            <a:ext cx="8093075" cy="38354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303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64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43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893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1409700"/>
            <a:ext cx="3970337" cy="38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3275" y="1409700"/>
            <a:ext cx="3970338" cy="38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52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38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51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398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21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092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%0aHCCPos.jpg%20%20%20%20%20%20%20%20%20%20%20%20%20%20%20%20%20%20%20%20%20%20%20%20%20%20%20%20%20%20%20%20%20%20%20%20%20%20%20%20%20%20%20%20%20%20%20%20%20%20%20%20%200000CCD7%0fClient-Graphics%20%20%20%20%20%20%20%20%20%20%20%20%20%20%20%20B430E618: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Freeform 8"/>
          <p:cNvSpPr>
            <a:spLocks/>
          </p:cNvSpPr>
          <p:nvPr/>
        </p:nvSpPr>
        <p:spPr bwMode="auto">
          <a:xfrm>
            <a:off x="-3175" y="5478463"/>
            <a:ext cx="9147175" cy="1376362"/>
          </a:xfrm>
          <a:custGeom>
            <a:avLst/>
            <a:gdLst>
              <a:gd name="T0" fmla="*/ 5762 w 5762"/>
              <a:gd name="T1" fmla="*/ 867 h 867"/>
              <a:gd name="T2" fmla="*/ 5762 w 5762"/>
              <a:gd name="T3" fmla="*/ 124 h 867"/>
              <a:gd name="T4" fmla="*/ 4975 w 5762"/>
              <a:gd name="T5" fmla="*/ 60 h 867"/>
              <a:gd name="T6" fmla="*/ 4161 w 5762"/>
              <a:gd name="T7" fmla="*/ 17 h 867"/>
              <a:gd name="T8" fmla="*/ 4031 w 5762"/>
              <a:gd name="T9" fmla="*/ 17 h 867"/>
              <a:gd name="T10" fmla="*/ 3628 w 5762"/>
              <a:gd name="T11" fmla="*/ 4 h 867"/>
              <a:gd name="T12" fmla="*/ 3491 w 5762"/>
              <a:gd name="T13" fmla="*/ 4 h 867"/>
              <a:gd name="T14" fmla="*/ 3080 w 5762"/>
              <a:gd name="T15" fmla="*/ 0 h 867"/>
              <a:gd name="T16" fmla="*/ 3026 w 5762"/>
              <a:gd name="T17" fmla="*/ 0 h 867"/>
              <a:gd name="T18" fmla="*/ 2246 w 5762"/>
              <a:gd name="T19" fmla="*/ 13 h 867"/>
              <a:gd name="T20" fmla="*/ 1466 w 5762"/>
              <a:gd name="T21" fmla="*/ 34 h 867"/>
              <a:gd name="T22" fmla="*/ 713 w 5762"/>
              <a:gd name="T23" fmla="*/ 73 h 867"/>
              <a:gd name="T24" fmla="*/ 2 w 5762"/>
              <a:gd name="T25" fmla="*/ 116 h 867"/>
              <a:gd name="T26" fmla="*/ 0 w 5762"/>
              <a:gd name="T27" fmla="*/ 867 h 867"/>
              <a:gd name="T28" fmla="*/ 5762 w 5762"/>
              <a:gd name="T29" fmla="*/ 867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62" h="867">
                <a:moveTo>
                  <a:pt x="5762" y="867"/>
                </a:moveTo>
                <a:lnTo>
                  <a:pt x="5762" y="124"/>
                </a:lnTo>
                <a:lnTo>
                  <a:pt x="4975" y="60"/>
                </a:lnTo>
                <a:lnTo>
                  <a:pt x="4161" y="17"/>
                </a:lnTo>
                <a:lnTo>
                  <a:pt x="4031" y="17"/>
                </a:lnTo>
                <a:lnTo>
                  <a:pt x="3628" y="4"/>
                </a:lnTo>
                <a:lnTo>
                  <a:pt x="3491" y="4"/>
                </a:lnTo>
                <a:lnTo>
                  <a:pt x="3080" y="0"/>
                </a:lnTo>
                <a:lnTo>
                  <a:pt x="3026" y="0"/>
                </a:lnTo>
                <a:lnTo>
                  <a:pt x="2246" y="13"/>
                </a:lnTo>
                <a:lnTo>
                  <a:pt x="1466" y="34"/>
                </a:lnTo>
                <a:lnTo>
                  <a:pt x="713" y="73"/>
                </a:lnTo>
                <a:lnTo>
                  <a:pt x="2" y="116"/>
                </a:lnTo>
                <a:lnTo>
                  <a:pt x="0" y="867"/>
                </a:lnTo>
                <a:lnTo>
                  <a:pt x="5762" y="8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0538" y="274638"/>
            <a:ext cx="80930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538" y="1409700"/>
            <a:ext cx="8093075" cy="38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34" name="Picture 10" descr="&#10;HCCPos.jpg                                                     0000CCD7Client-Graphics                B430E618:"/>
          <p:cNvPicPr>
            <a:picLocks noChangeAspect="1" noChangeArrowheads="1"/>
          </p:cNvPicPr>
          <p:nvPr/>
        </p:nvPicPr>
        <p:blipFill>
          <a:blip r:embed="rId15" r:link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5921375"/>
            <a:ext cx="1143000" cy="711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646E00">
                      <a:alpha val="50000"/>
                    </a:srgbClr>
                  </a:outerShdw>
                </a:effectLst>
              </a14:hiddenEffects>
            </a:ext>
          </a:extLst>
        </p:spPr>
      </p:pic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498475" y="6111875"/>
            <a:ext cx="3187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dirty="0" smtClean="0">
                <a:solidFill>
                  <a:srgbClr val="96A800"/>
                </a:solidFill>
              </a:rPr>
              <a:t>www.hertfordshire.gov.uk</a:t>
            </a:r>
            <a:endParaRPr lang="en-GB" altLang="en-US" sz="2000" dirty="0">
              <a:solidFill>
                <a:srgbClr val="96A8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6A8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6A8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6A8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6A8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6A8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6A8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6A8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6A8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6A800"/>
          </a:solidFill>
          <a:latin typeface="Arial" charset="0"/>
          <a:cs typeface="Arial" charset="0"/>
        </a:defRPr>
      </a:lvl9pPr>
    </p:titleStyle>
    <p:bodyStyle>
      <a:lvl1pPr marL="271463" indent="-271463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rgbClr val="4D4D4D"/>
        </a:buClr>
        <a:buChar char="•"/>
        <a:defRPr sz="2800">
          <a:solidFill>
            <a:srgbClr val="4D4D4D"/>
          </a:solidFill>
          <a:latin typeface="+mn-lt"/>
          <a:ea typeface="+mn-ea"/>
          <a:cs typeface="+mn-cs"/>
        </a:defRPr>
      </a:lvl1pPr>
      <a:lvl2pPr marL="819150" indent="-28098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rgbClr val="4D4D4D"/>
        </a:buClr>
        <a:buFont typeface="Arial" charset="0"/>
        <a:buChar char="–"/>
        <a:defRPr sz="2800">
          <a:solidFill>
            <a:srgbClr val="4D4D4D"/>
          </a:solidFill>
          <a:latin typeface="+mn-lt"/>
          <a:cs typeface="+mn-cs"/>
        </a:defRPr>
      </a:lvl2pPr>
      <a:lvl3pPr marL="1227138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rgbClr val="4D4D4D"/>
        </a:buClr>
        <a:buChar char="•"/>
        <a:defRPr sz="2400">
          <a:solidFill>
            <a:srgbClr val="4D4D4D"/>
          </a:solidFill>
          <a:latin typeface="+mn-lt"/>
          <a:cs typeface="+mn-cs"/>
        </a:defRPr>
      </a:lvl3pPr>
      <a:lvl4pPr marL="1635125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rgbClr val="4D4D4D"/>
        </a:buClr>
        <a:buChar char="–"/>
        <a:defRPr sz="2000">
          <a:solidFill>
            <a:srgbClr val="4D4D4D"/>
          </a:solidFill>
          <a:latin typeface="+mn-lt"/>
          <a:cs typeface="+mn-cs"/>
        </a:defRPr>
      </a:lvl4pPr>
      <a:lvl5pPr marL="20574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rgbClr val="4D4D4D"/>
        </a:buClr>
        <a:buChar char="•"/>
        <a:defRPr sz="2000">
          <a:solidFill>
            <a:srgbClr val="4D4D4D"/>
          </a:solidFill>
          <a:latin typeface="+mn-lt"/>
          <a:cs typeface="+mn-cs"/>
        </a:defRPr>
      </a:lvl5pPr>
      <a:lvl6pPr marL="25146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rgbClr val="4D4D4D"/>
        </a:buClr>
        <a:buChar char="•"/>
        <a:defRPr sz="2000">
          <a:solidFill>
            <a:srgbClr val="4D4D4D"/>
          </a:solidFill>
          <a:latin typeface="+mn-lt"/>
          <a:cs typeface="+mn-cs"/>
        </a:defRPr>
      </a:lvl6pPr>
      <a:lvl7pPr marL="29718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rgbClr val="4D4D4D"/>
        </a:buClr>
        <a:buChar char="•"/>
        <a:defRPr sz="2000">
          <a:solidFill>
            <a:srgbClr val="4D4D4D"/>
          </a:solidFill>
          <a:latin typeface="+mn-lt"/>
          <a:cs typeface="+mn-cs"/>
        </a:defRPr>
      </a:lvl7pPr>
      <a:lvl8pPr marL="34290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rgbClr val="4D4D4D"/>
        </a:buClr>
        <a:buChar char="•"/>
        <a:defRPr sz="2000">
          <a:solidFill>
            <a:srgbClr val="4D4D4D"/>
          </a:solidFill>
          <a:latin typeface="+mn-lt"/>
          <a:cs typeface="+mn-cs"/>
        </a:defRPr>
      </a:lvl8pPr>
      <a:lvl9pPr marL="38862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rgbClr val="4D4D4D"/>
        </a:buClr>
        <a:buChar char="•"/>
        <a:defRPr sz="2000">
          <a:solidFill>
            <a:srgbClr val="4D4D4D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dirty="0" smtClean="0"/>
              <a:t>Contents</a:t>
            </a:r>
            <a:endParaRPr lang="en-GB" altLang="en-US" sz="3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40000"/>
              </a:spcBef>
              <a:buNone/>
            </a:pPr>
            <a:endParaRPr lang="en-GB" altLang="en-US" sz="2000" dirty="0"/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National </a:t>
            </a:r>
            <a:r>
              <a:rPr lang="en-GB" altLang="en-US" sz="2000" dirty="0"/>
              <a:t>Statistics </a:t>
            </a:r>
            <a:r>
              <a:rPr lang="en-GB" altLang="en-US" sz="2000" dirty="0" smtClean="0"/>
              <a:t>17/18 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Primary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Secondary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Local Statistics 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In </a:t>
            </a:r>
            <a:r>
              <a:rPr lang="en-GB" altLang="en-US" sz="2000" dirty="0"/>
              <a:t>Year Academic Year </a:t>
            </a:r>
            <a:r>
              <a:rPr lang="en-GB" altLang="en-US" sz="2000" dirty="0" smtClean="0"/>
              <a:t>17/18</a:t>
            </a:r>
            <a:endParaRPr lang="en-GB" altLang="en-US" sz="2000" dirty="0"/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Secondary Transfer 18/19 vs 17/18</a:t>
            </a:r>
            <a:endParaRPr lang="en-GB" altLang="en-US" sz="1600" dirty="0"/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Primary Main Round 18/19 vs 17/18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dirty="0" smtClean="0"/>
              <a:t>17/18 National Statistics (England) – Overall Appeals (Primary and Secondary)</a:t>
            </a:r>
            <a:endParaRPr lang="en-GB" altLang="en-US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409700"/>
            <a:ext cx="8093075" cy="4048125"/>
          </a:xfrm>
        </p:spPr>
        <p:txBody>
          <a:bodyPr/>
          <a:lstStyle/>
          <a:p>
            <a:pPr marL="357188" indent="-357188">
              <a:spcBef>
                <a:spcPct val="40000"/>
              </a:spcBef>
            </a:pPr>
            <a:endParaRPr lang="en-GB" altLang="en-US" sz="2000" dirty="0" smtClean="0"/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60,718 appeals lodged, 73</a:t>
            </a:r>
            <a:r>
              <a:rPr lang="en-GB" altLang="en-US" sz="2000" dirty="0"/>
              <a:t>% (</a:t>
            </a:r>
            <a:r>
              <a:rPr lang="en-GB" altLang="en-US" sz="2000" dirty="0" smtClean="0"/>
              <a:t>44,520) heard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Success rate : 21.8% (9,175) across both phases and all school types (no change on previous year)</a:t>
            </a:r>
            <a:endParaRPr lang="en-GB" altLang="en-US" sz="2000" dirty="0"/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Foundation Schools highest success rate at 27.1%, followed by VA 24.5% and Academies 22.5%</a:t>
            </a:r>
            <a:endParaRPr lang="en-GB" altLang="en-US" sz="2000" dirty="0"/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Community and VC Schools lowest </a:t>
            </a:r>
            <a:r>
              <a:rPr lang="en-GB" altLang="en-US" sz="2000" dirty="0"/>
              <a:t>s</a:t>
            </a:r>
            <a:r>
              <a:rPr lang="en-GB" altLang="en-US" sz="2000" dirty="0" smtClean="0"/>
              <a:t>uccess rate at 19.1%</a:t>
            </a:r>
            <a:endParaRPr lang="en-GB" alt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dirty="0" smtClean="0"/>
              <a:t>National Statistics (England) – Primary School Appeals</a:t>
            </a:r>
            <a:endParaRPr lang="en-GB" altLang="en-US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409700"/>
            <a:ext cx="8093075" cy="4048125"/>
          </a:xfrm>
        </p:spPr>
        <p:txBody>
          <a:bodyPr/>
          <a:lstStyle/>
          <a:p>
            <a:pPr marL="357188" indent="-357188">
              <a:spcBef>
                <a:spcPct val="40000"/>
              </a:spcBef>
            </a:pPr>
            <a:endParaRPr lang="en-GB" altLang="en-US" sz="2000" dirty="0" smtClean="0"/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Total Primary lodged 24,807 of which 16,643 were </a:t>
            </a:r>
            <a:r>
              <a:rPr lang="en-GB" altLang="en-US" sz="2000" dirty="0"/>
              <a:t>h</a:t>
            </a:r>
            <a:r>
              <a:rPr lang="en-GB" altLang="en-US" sz="2000" dirty="0" smtClean="0"/>
              <a:t>eard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Heard rate 67% ( 68% in 16/17)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Primary school appeals success rate 19%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ICS lodged 17,354, 68% Heard 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12.2% success rate (1,449 over 11,856)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i="1" dirty="0" smtClean="0"/>
              <a:t>Hertfordshire </a:t>
            </a:r>
            <a:r>
              <a:rPr lang="en-GB" altLang="en-US" sz="2000" i="1" dirty="0"/>
              <a:t>ICS 17/18 success </a:t>
            </a:r>
            <a:r>
              <a:rPr lang="en-GB" altLang="en-US" sz="2000" i="1" dirty="0" smtClean="0"/>
              <a:t>rate 3.3%</a:t>
            </a:r>
            <a:endParaRPr lang="en-GB" alt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5750870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dirty="0" smtClean="0"/>
              <a:t>National Statistics (England) – Secondary School Appeals</a:t>
            </a:r>
            <a:endParaRPr lang="en-GB" altLang="en-US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409700"/>
            <a:ext cx="8093075" cy="4048125"/>
          </a:xfrm>
        </p:spPr>
        <p:txBody>
          <a:bodyPr/>
          <a:lstStyle/>
          <a:p>
            <a:pPr marL="357188" indent="-357188">
              <a:spcBef>
                <a:spcPct val="40000"/>
              </a:spcBef>
            </a:pPr>
            <a:endParaRPr lang="en-GB" altLang="en-US" sz="2000" dirty="0" smtClean="0"/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Total Secondary </a:t>
            </a:r>
            <a:r>
              <a:rPr lang="en-GB" altLang="en-US" sz="2000" dirty="0"/>
              <a:t>Appeals 35,911 </a:t>
            </a:r>
            <a:r>
              <a:rPr lang="en-GB" altLang="en-US" sz="2000" dirty="0" smtClean="0"/>
              <a:t>Lodged, 27,877 Heard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Heard Rate 78% (no change on previous year)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Success rate 23.4% from 24.6% in 16/17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Foundation Secondary Schools lowest rate of appeals heard at 2.6%, but highest success rate at 30.9% 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Community and Voluntary Controlled 24.7% Academies 22.7%</a:t>
            </a:r>
          </a:p>
          <a:p>
            <a:pPr marL="357188" indent="-357188">
              <a:spcBef>
                <a:spcPct val="40000"/>
              </a:spcBef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747951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dirty="0" smtClean="0"/>
              <a:t>17/18 Local Statistics (Hertfordshire) – In Year Appeals</a:t>
            </a:r>
            <a:endParaRPr lang="en-GB" altLang="en-US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409700"/>
            <a:ext cx="8093075" cy="4048125"/>
          </a:xfrm>
        </p:spPr>
        <p:txBody>
          <a:bodyPr/>
          <a:lstStyle/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Primary in year (excluding ICS, Junior and Middle)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265 Lodged, 134 Heard, 42 Upheld (31.3%)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1 Upheld at 1</a:t>
            </a:r>
            <a:r>
              <a:rPr lang="en-GB" altLang="en-US" sz="2000" baseline="30000" dirty="0" smtClean="0"/>
              <a:t>st</a:t>
            </a:r>
            <a:r>
              <a:rPr lang="en-GB" altLang="en-US" sz="2000" dirty="0" smtClean="0"/>
              <a:t> stage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ICS Primary in year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189 Lodged, 122 Heard, 4 Upheld (3.6%)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Junior In Year 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53 Lodged, 24 Heard, 8 Upheld (33%)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Secondary In year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363 Lodged, 216 Heard, 89 upheld (41.2%)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10 of which were upheld at 1</a:t>
            </a:r>
            <a:r>
              <a:rPr lang="en-GB" altLang="en-US" sz="2000" baseline="30000" dirty="0" smtClean="0"/>
              <a:t>st</a:t>
            </a:r>
            <a:r>
              <a:rPr lang="en-GB" altLang="en-US" sz="2000" dirty="0" smtClean="0"/>
              <a:t> stage</a:t>
            </a:r>
          </a:p>
        </p:txBody>
      </p:sp>
    </p:spTree>
    <p:extLst>
      <p:ext uri="{BB962C8B-B14F-4D97-AF65-F5344CB8AC3E}">
        <p14:creationId xmlns:p14="http://schemas.microsoft.com/office/powerpoint/2010/main" val="32241501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dirty="0" smtClean="0"/>
              <a:t>18/19 Local Statistics (Hertfordshire) – Secondary School Appeals</a:t>
            </a:r>
            <a:endParaRPr lang="en-GB" altLang="en-US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409700"/>
            <a:ext cx="8093075" cy="4048125"/>
          </a:xfrm>
        </p:spPr>
        <p:txBody>
          <a:bodyPr/>
          <a:lstStyle/>
          <a:p>
            <a:pPr marL="357188" indent="-357188">
              <a:spcBef>
                <a:spcPct val="40000"/>
              </a:spcBef>
            </a:pPr>
            <a:endParaRPr lang="en-GB" altLang="en-US" sz="2000" dirty="0" smtClean="0"/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18/19 Secondary Transfer 832 </a:t>
            </a:r>
            <a:r>
              <a:rPr lang="en-GB" altLang="en-US" sz="2000" dirty="0"/>
              <a:t>L</a:t>
            </a:r>
            <a:r>
              <a:rPr lang="en-GB" altLang="en-US" sz="2000" dirty="0" smtClean="0"/>
              <a:t>odged, 489 Heard, 110 Upheld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All Upheld at 2</a:t>
            </a:r>
            <a:r>
              <a:rPr lang="en-GB" altLang="en-US" sz="2000" baseline="30000" dirty="0" smtClean="0"/>
              <a:t>nd</a:t>
            </a:r>
            <a:r>
              <a:rPr lang="en-GB" altLang="en-US" sz="2000" dirty="0" smtClean="0"/>
              <a:t> Stage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Versus 17/18: 739 Lodged, 491 Heard, 86 Upheld 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5 Upheld at 1</a:t>
            </a:r>
            <a:r>
              <a:rPr lang="en-GB" altLang="en-US" sz="2000" baseline="30000" dirty="0" smtClean="0"/>
              <a:t>st</a:t>
            </a:r>
            <a:r>
              <a:rPr lang="en-GB" altLang="en-US" sz="2000" dirty="0" smtClean="0"/>
              <a:t> stage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Heard rate decreased from 66% in 17/18 to 59% in 18/19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Success rate increased from 17.5% in 17/18 to 22% in 18/19</a:t>
            </a:r>
          </a:p>
        </p:txBody>
      </p:sp>
    </p:spTree>
    <p:extLst>
      <p:ext uri="{BB962C8B-B14F-4D97-AF65-F5344CB8AC3E}">
        <p14:creationId xmlns:p14="http://schemas.microsoft.com/office/powerpoint/2010/main" val="7229116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dirty="0" smtClean="0"/>
              <a:t>18/19 Local Statistics (Hertfordshire) – Primary School Appeals</a:t>
            </a:r>
            <a:endParaRPr lang="en-GB" altLang="en-US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409700"/>
            <a:ext cx="8093075" cy="4048125"/>
          </a:xfrm>
        </p:spPr>
        <p:txBody>
          <a:bodyPr/>
          <a:lstStyle/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Primary Reception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11 Lodged, 9 Heard and </a:t>
            </a:r>
            <a:r>
              <a:rPr lang="en-GB" altLang="en-US" sz="2000" u="sng" dirty="0" smtClean="0"/>
              <a:t>all</a:t>
            </a:r>
            <a:r>
              <a:rPr lang="en-GB" altLang="en-US" sz="2000" dirty="0" smtClean="0"/>
              <a:t> 9 Upheld at 2</a:t>
            </a:r>
            <a:r>
              <a:rPr lang="en-GB" altLang="en-US" sz="2000" baseline="30000" dirty="0" smtClean="0"/>
              <a:t>nd</a:t>
            </a:r>
            <a:r>
              <a:rPr lang="en-GB" altLang="en-US" sz="2000" dirty="0" smtClean="0"/>
              <a:t> stage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Versus 17/18: 17 lodged, 13 Heard, 12 Upheld, 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7 out of 12 Upheld at 1</a:t>
            </a:r>
            <a:r>
              <a:rPr lang="en-GB" altLang="en-US" sz="2000" baseline="30000" dirty="0" smtClean="0"/>
              <a:t>st</a:t>
            </a:r>
            <a:r>
              <a:rPr lang="en-GB" altLang="en-US" sz="2000" dirty="0" smtClean="0"/>
              <a:t> stage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Year on year success </a:t>
            </a:r>
            <a:r>
              <a:rPr lang="en-GB" altLang="en-US" sz="2000" dirty="0"/>
              <a:t>rate </a:t>
            </a:r>
            <a:r>
              <a:rPr lang="en-GB" altLang="en-US" sz="2000" dirty="0" smtClean="0"/>
              <a:t>decreased from 92% </a:t>
            </a:r>
            <a:r>
              <a:rPr lang="en-GB" altLang="en-US" sz="2000" dirty="0"/>
              <a:t>to </a:t>
            </a:r>
            <a:r>
              <a:rPr lang="en-GB" altLang="en-US" sz="2000" dirty="0" smtClean="0"/>
              <a:t>82% </a:t>
            </a:r>
          </a:p>
          <a:p>
            <a:pPr marL="357188" indent="-357188">
              <a:spcBef>
                <a:spcPct val="40000"/>
              </a:spcBef>
            </a:pPr>
            <a:r>
              <a:rPr lang="en-GB" altLang="en-US" sz="2000" dirty="0" smtClean="0"/>
              <a:t>Primary ICS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274 Lodged, 152 Heard, 3 Upheld (1.9% success)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Vs 17/18: 301 Lodged, 165 Heard, 3 Upheld (1.8% success)</a:t>
            </a:r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 smtClean="0"/>
              <a:t>Heard rate remains at 55% in both 18/19 and </a:t>
            </a:r>
            <a:r>
              <a:rPr lang="en-GB" altLang="en-US" sz="2000" dirty="0"/>
              <a:t>17/18 </a:t>
            </a:r>
            <a:endParaRPr lang="en-GB" altLang="en-US" sz="2000" dirty="0" smtClean="0"/>
          </a:p>
          <a:p>
            <a:pPr marL="904875" lvl="1" indent="-357188">
              <a:spcBef>
                <a:spcPct val="40000"/>
              </a:spcBef>
            </a:pPr>
            <a:r>
              <a:rPr lang="en-GB" altLang="en-US" sz="2000" dirty="0"/>
              <a:t>18/19 </a:t>
            </a:r>
            <a:r>
              <a:rPr lang="en-GB" altLang="en-US" sz="2000" dirty="0" smtClean="0"/>
              <a:t>slight increase on </a:t>
            </a:r>
            <a:r>
              <a:rPr lang="en-GB" altLang="en-US" sz="2000" dirty="0"/>
              <a:t>previous </a:t>
            </a:r>
            <a:r>
              <a:rPr lang="en-GB" altLang="en-US" sz="2000" dirty="0" smtClean="0"/>
              <a:t>year</a:t>
            </a:r>
          </a:p>
        </p:txBody>
      </p:sp>
    </p:spTree>
    <p:extLst>
      <p:ext uri="{BB962C8B-B14F-4D97-AF65-F5344CB8AC3E}">
        <p14:creationId xmlns:p14="http://schemas.microsoft.com/office/powerpoint/2010/main" val="299124111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white">
  <a:themeElements>
    <a:clrScheme name="Default 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4FF"/>
      </a:accent1>
      <a:accent2>
        <a:srgbClr val="800080"/>
      </a:accent2>
      <a:accent3>
        <a:srgbClr val="FFFFFF"/>
      </a:accent3>
      <a:accent4>
        <a:srgbClr val="000000"/>
      </a:accent4>
      <a:accent5>
        <a:srgbClr val="AAB8FF"/>
      </a:accent5>
      <a:accent6>
        <a:srgbClr val="730073"/>
      </a:accent6>
      <a:hlink>
        <a:srgbClr val="F60064"/>
      </a:hlink>
      <a:folHlink>
        <a:srgbClr val="FF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08080"/>
        </a:dk1>
        <a:lt1>
          <a:srgbClr val="FFFFFF"/>
        </a:lt1>
        <a:dk2>
          <a:srgbClr val="96A800"/>
        </a:dk2>
        <a:lt2>
          <a:srgbClr val="FFFF00"/>
        </a:lt2>
        <a:accent1>
          <a:srgbClr val="0064FF"/>
        </a:accent1>
        <a:accent2>
          <a:srgbClr val="800080"/>
        </a:accent2>
        <a:accent3>
          <a:srgbClr val="C9D1AA"/>
        </a:accent3>
        <a:accent4>
          <a:srgbClr val="DADADA"/>
        </a:accent4>
        <a:accent5>
          <a:srgbClr val="AAB8FF"/>
        </a:accent5>
        <a:accent6>
          <a:srgbClr val="730073"/>
        </a:accent6>
        <a:hlink>
          <a:srgbClr val="F60064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08080"/>
        </a:dk1>
        <a:lt1>
          <a:srgbClr val="FFFFFF"/>
        </a:lt1>
        <a:dk2>
          <a:srgbClr val="000000"/>
        </a:dk2>
        <a:lt2>
          <a:srgbClr val="FFFF00"/>
        </a:lt2>
        <a:accent1>
          <a:srgbClr val="0064FF"/>
        </a:accent1>
        <a:accent2>
          <a:srgbClr val="800080"/>
        </a:accent2>
        <a:accent3>
          <a:srgbClr val="AAAAAA"/>
        </a:accent3>
        <a:accent4>
          <a:srgbClr val="DADADA"/>
        </a:accent4>
        <a:accent5>
          <a:srgbClr val="AAB8FF"/>
        </a:accent5>
        <a:accent6>
          <a:srgbClr val="730073"/>
        </a:accent6>
        <a:hlink>
          <a:srgbClr val="F60064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4FF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AAB8FF"/>
        </a:accent5>
        <a:accent6>
          <a:srgbClr val="730073"/>
        </a:accent6>
        <a:hlink>
          <a:srgbClr val="F60064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d264b3-6678-4184-8ce6-937aabf157c3"/>
    <cb978c0ac62045eba5090ce2ec6b982e xmlns="03d264b3-6678-4184-8ce6-937aabf157c3">
      <Terms xmlns="http://schemas.microsoft.com/office/infopath/2007/PartnerControls"/>
    </cb978c0ac62045eba5090ce2ec6b982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laza Document" ma:contentTypeID="0x010100EC3406C202E4497181665C11E646D3A3005B0A76C7990A8A4EA2435284A1C1D764" ma:contentTypeVersion="12" ma:contentTypeDescription="Plaza document base content type" ma:contentTypeScope="" ma:versionID="2229f441f696a874682a220f72e95397">
  <xsd:schema xmlns:xsd="http://www.w3.org/2001/XMLSchema" xmlns:xs="http://www.w3.org/2001/XMLSchema" xmlns:p="http://schemas.microsoft.com/office/2006/metadata/properties" xmlns:ns2="03d264b3-6678-4184-8ce6-937aabf157c3" targetNamespace="http://schemas.microsoft.com/office/2006/metadata/properties" ma:root="true" ma:fieldsID="daed042b5c3452f0e09a0a3a9e78d609" ns2:_="">
    <xsd:import namespace="03d264b3-6678-4184-8ce6-937aabf157c3"/>
    <xsd:element name="properties">
      <xsd:complexType>
        <xsd:sequence>
          <xsd:element name="documentManagement">
            <xsd:complexType>
              <xsd:all>
                <xsd:element ref="ns2:cb978c0ac62045eba5090ce2ec6b982e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d264b3-6678-4184-8ce6-937aabf157c3" elementFormDefault="qualified">
    <xsd:import namespace="http://schemas.microsoft.com/office/2006/documentManagement/types"/>
    <xsd:import namespace="http://schemas.microsoft.com/office/infopath/2007/PartnerControls"/>
    <xsd:element name="cb978c0ac62045eba5090ce2ec6b982e" ma:index="8" nillable="true" ma:taxonomy="true" ma:internalName="cb978c0ac62045eba5090ce2ec6b982e" ma:taxonomyFieldName="PZFileplanreference" ma:displayName="File Plan Reference" ma:readOnly="false" ma:default="" ma:fieldId="{cb978c0a-c620-45eb-a509-0ce2ec6b982e}" ma:sspId="2cecac4d-2ae6-4b11-90e2-d65a676b88c1" ma:termSetId="81cf162c-788c-4cf4-84a1-1df2b6eb513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eee4a487-6772-445e-8265-a7b4125b46c6}" ma:internalName="TaxCatchAll" ma:showField="CatchAllData" ma:web="6306d03b-dd4b-4313-9c68-17e2af380a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eee4a487-6772-445e-8265-a7b4125b46c6}" ma:internalName="TaxCatchAllLabel" ma:readOnly="true" ma:showField="CatchAllDataLabel" ma:web="6306d03b-dd4b-4313-9c68-17e2af380a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2cecac4d-2ae6-4b11-90e2-d65a676b88c1" ContentTypeId="0x010100EC3406C202E4497181665C11E646D3A3" PreviousValue="false"/>
</file>

<file path=customXml/itemProps1.xml><?xml version="1.0" encoding="utf-8"?>
<ds:datastoreItem xmlns:ds="http://schemas.openxmlformats.org/officeDocument/2006/customXml" ds:itemID="{10E411EA-87DF-4BB0-A6E0-C14AEB6E02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5DBDCB-F168-4FDE-966D-5B3BE824CBC9}">
  <ds:schemaRefs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03d264b3-6678-4184-8ce6-937aabf157c3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AC3D0BD9-C9A8-4648-ABE9-2CE96023F6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d264b3-6678-4184-8ce6-937aabf157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273610B-95A5-403F-ACE8-070D9918BAF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pptwhite</Template>
  <TotalTime>1048</TotalTime>
  <Words>479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pptwhite</vt:lpstr>
      <vt:lpstr>Contents</vt:lpstr>
      <vt:lpstr>17/18 National Statistics (England) – Overall Appeals (Primary and Secondary)</vt:lpstr>
      <vt:lpstr>National Statistics (England) – Primary School Appeals</vt:lpstr>
      <vt:lpstr>National Statistics (England) – Secondary School Appeals</vt:lpstr>
      <vt:lpstr>17/18 Local Statistics (Hertfordshire) – In Year Appeals</vt:lpstr>
      <vt:lpstr>18/19 Local Statistics (Hertfordshire) – Secondary School Appeals</vt:lpstr>
      <vt:lpstr>18/19 Local Statistics (Hertfordshire) – Primary School Appeals</vt:lpstr>
    </vt:vector>
  </TitlesOfParts>
  <Company>Hertfordshire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HCC Powerpoint white</dc:title>
  <dc:creator>Trevor Mose</dc:creator>
  <cp:lastModifiedBy>Poonam Dhokia</cp:lastModifiedBy>
  <cp:revision>32</cp:revision>
  <cp:lastPrinted>2018-11-26T11:18:03Z</cp:lastPrinted>
  <dcterms:created xsi:type="dcterms:W3CDTF">2016-09-12T15:14:32Z</dcterms:created>
  <dcterms:modified xsi:type="dcterms:W3CDTF">2019-03-01T10:41:00Z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0x010100EC3406C202E4497181665C11E646D3A3005B0A76C7990A8A4EA2435284A1C1D764</vt:lpwstr>
  </property>
  <property fmtid="{D5CDD505-2E9C-101B-9397-08002B2CF9AE}" pid="3" name="PZFileplanreference">
    <vt:lpwstr/>
  </property>
</Properties>
</file>