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notesMasterIdLst>
    <p:notesMasterId r:id="rId49"/>
  </p:notesMasterIdLst>
  <p:handoutMasterIdLst>
    <p:handoutMasterId r:id="rId50"/>
  </p:handoutMasterIdLst>
  <p:sldIdLst>
    <p:sldId id="257" r:id="rId7"/>
    <p:sldId id="300" r:id="rId8"/>
    <p:sldId id="301" r:id="rId9"/>
    <p:sldId id="302" r:id="rId10"/>
    <p:sldId id="303" r:id="rId11"/>
    <p:sldId id="304" r:id="rId12"/>
    <p:sldId id="305" r:id="rId13"/>
    <p:sldId id="306" r:id="rId14"/>
    <p:sldId id="259" r:id="rId15"/>
    <p:sldId id="273" r:id="rId16"/>
    <p:sldId id="275" r:id="rId17"/>
    <p:sldId id="277" r:id="rId18"/>
    <p:sldId id="279" r:id="rId19"/>
    <p:sldId id="274" r:id="rId20"/>
    <p:sldId id="270" r:id="rId21"/>
    <p:sldId id="263" r:id="rId22"/>
    <p:sldId id="311" r:id="rId23"/>
    <p:sldId id="307" r:id="rId24"/>
    <p:sldId id="308" r:id="rId25"/>
    <p:sldId id="309" r:id="rId26"/>
    <p:sldId id="310"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12" r:id="rId4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orient="horz" pos="4035">
          <p15:clr>
            <a:srgbClr val="A4A3A4"/>
          </p15:clr>
        </p15:guide>
        <p15:guide id="3" orient="horz" pos="1128">
          <p15:clr>
            <a:srgbClr val="A4A3A4"/>
          </p15:clr>
        </p15:guide>
        <p15:guide id="4" orient="horz" pos="652">
          <p15:clr>
            <a:srgbClr val="A4A3A4"/>
          </p15:clr>
        </p15:guide>
        <p15:guide id="5" pos="391">
          <p15:clr>
            <a:srgbClr val="A4A3A4"/>
          </p15:clr>
        </p15:guide>
        <p15:guide id="6" pos="5389">
          <p15:clr>
            <a:srgbClr val="A4A3A4"/>
          </p15:clr>
        </p15:guide>
        <p15:guide id="7" pos="2879">
          <p15:clr>
            <a:srgbClr val="A4A3A4"/>
          </p15:clr>
        </p15:guide>
        <p15:guide id="8" pos="3279">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smin"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AB1738"/>
    <a:srgbClr val="96A800"/>
    <a:srgbClr val="F20C3D"/>
    <a:srgbClr val="F31948"/>
    <a:srgbClr val="FF0066"/>
    <a:srgbClr val="CC0066"/>
    <a:srgbClr val="333333"/>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3" autoAdjust="0"/>
    <p:restoredTop sz="94417" autoAdjust="0"/>
  </p:normalViewPr>
  <p:slideViewPr>
    <p:cSldViewPr snapToGrid="0">
      <p:cViewPr varScale="1">
        <p:scale>
          <a:sx n="70" d="100"/>
          <a:sy n="70" d="100"/>
        </p:scale>
        <p:origin x="-570" y="-102"/>
      </p:cViewPr>
      <p:guideLst>
        <p:guide orient="horz" pos="2160"/>
        <p:guide orient="horz" pos="4035"/>
        <p:guide orient="horz" pos="1128"/>
        <p:guide orient="horz" pos="652"/>
        <p:guide pos="391"/>
        <p:guide pos="5389"/>
        <p:guide pos="2879"/>
        <p:guide pos="327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6" d="100"/>
          <a:sy n="156" d="100"/>
        </p:scale>
        <p:origin x="48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assill" userId="S::sarah.bassill@hertfordshire.gov.uk::b0f53d50-1b02-4d81-ba08-82ff0613d940" providerId="AD" clId="Web-{503FAB26-08E8-455F-A498-3A6D7979BEBA}"/>
    <pc:docChg chg="modSld">
      <pc:chgData name="Sarah Bassill" userId="S::sarah.bassill@hertfordshire.gov.uk::b0f53d50-1b02-4d81-ba08-82ff0613d940" providerId="AD" clId="Web-{503FAB26-08E8-455F-A498-3A6D7979BEBA}" dt="2018-05-04T09:56:26.989" v="5"/>
      <pc:docMkLst>
        <pc:docMk/>
      </pc:docMkLst>
      <pc:sldChg chg="modSp">
        <pc:chgData name="Sarah Bassill" userId="S::sarah.bassill@hertfordshire.gov.uk::b0f53d50-1b02-4d81-ba08-82ff0613d940" providerId="AD" clId="Web-{503FAB26-08E8-455F-A498-3A6D7979BEBA}" dt="2018-05-04T09:56:26.989" v="5"/>
        <pc:sldMkLst>
          <pc:docMk/>
          <pc:sldMk cId="0" sldId="257"/>
        </pc:sldMkLst>
        <pc:spChg chg="mod">
          <ac:chgData name="Sarah Bassill" userId="S::sarah.bassill@hertfordshire.gov.uk::b0f53d50-1b02-4d81-ba08-82ff0613d940" providerId="AD" clId="Web-{503FAB26-08E8-455F-A498-3A6D7979BEBA}" dt="2018-05-04T09:56:26.989" v="5"/>
          <ac:spMkLst>
            <pc:docMk/>
            <pc:sldMk cId="0" sldId="257"/>
            <ac:spMk id="1025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EACD920-19DE-C54A-89D3-A46460DDBEF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F2C213D-BBD9-BF40-B767-175978F6576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2A0F33-0E81-DB45-A58F-5B348D0D9761}" type="datetimeFigureOut">
              <a:rPr lang="en-GB" smtClean="0"/>
              <a:t>11/06/2019</a:t>
            </a:fld>
            <a:endParaRPr lang="en-GB"/>
          </a:p>
        </p:txBody>
      </p:sp>
      <p:sp>
        <p:nvSpPr>
          <p:cNvPr id="4" name="Footer Placeholder 3">
            <a:extLst>
              <a:ext uri="{FF2B5EF4-FFF2-40B4-BE49-F238E27FC236}">
                <a16:creationId xmlns="" xmlns:a16="http://schemas.microsoft.com/office/drawing/2014/main" id="{E8235637-9C39-9A4D-8CE1-0CFF432464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AC9E51F3-C3FF-9F45-BF69-30A74E0F05C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72EFFD2-6387-2741-B66A-DB598D344E28}" type="slidenum">
              <a:rPr lang="en-GB" smtClean="0"/>
              <a:t>‹#›</a:t>
            </a:fld>
            <a:endParaRPr lang="en-GB"/>
          </a:p>
        </p:txBody>
      </p:sp>
    </p:spTree>
    <p:extLst>
      <p:ext uri="{BB962C8B-B14F-4D97-AF65-F5344CB8AC3E}">
        <p14:creationId xmlns:p14="http://schemas.microsoft.com/office/powerpoint/2010/main" val="385538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4D202C-8C77-5C48-B7E4-BA18B0791739}" type="datetimeFigureOut">
              <a:rPr lang="en-GB" smtClean="0"/>
              <a:t>11/06/2019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FFB81-7E2C-3749-B71C-8A7E9E574748}" type="slidenum">
              <a:rPr lang="en-GB" smtClean="0"/>
              <a:t>‹#›</a:t>
            </a:fld>
            <a:endParaRPr lang="en-GB"/>
          </a:p>
        </p:txBody>
      </p:sp>
    </p:spTree>
    <p:extLst>
      <p:ext uri="{BB962C8B-B14F-4D97-AF65-F5344CB8AC3E}">
        <p14:creationId xmlns:p14="http://schemas.microsoft.com/office/powerpoint/2010/main" val="294397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Adviser:</a:t>
            </a:r>
            <a:r>
              <a:rPr lang="en-GB" b="1" baseline="0" dirty="0" smtClean="0"/>
              <a:t> </a:t>
            </a:r>
            <a:r>
              <a:rPr lang="en-GB" b="1" dirty="0" smtClean="0"/>
              <a:t>Different local authorities</a:t>
            </a:r>
            <a:r>
              <a:rPr lang="en-GB" b="1" baseline="0" dirty="0" smtClean="0"/>
              <a:t> will ask for different information to be presented/ different time slots. Edit these slides as you see fit given the brief from the LA and time allocated. </a:t>
            </a:r>
            <a:endParaRPr lang="en-GB" b="1" dirty="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3007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dirty="0" smtClean="0">
                <a:latin typeface="+mn-lt"/>
              </a:rPr>
              <a:t>You must:</a:t>
            </a:r>
          </a:p>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kern="1200" dirty="0" smtClean="0">
                <a:solidFill>
                  <a:schemeClr val="tx1"/>
                </a:solidFill>
                <a:effectLst/>
                <a:latin typeface="+mn-lt"/>
                <a:ea typeface="Arial" charset="0"/>
                <a:cs typeface="Arial" charset="0"/>
              </a:rPr>
              <a:t>Explain what a vision is: </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The vision should underpin the rest of your application. It provides the basis for all other decisions, including the way you organise your curriculum and your pupils, the range of staffing, how you allocate the budget and the premises in which the school will operate. A clear vision is the foundation of a strong application – it should convince the LA, the DfE and the parents of prospective pupils of the value of your proposed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kern="1200" baseline="0" dirty="0" smtClean="0">
              <a:solidFill>
                <a:schemeClr val="tx1"/>
              </a:solidFill>
              <a:effectLst/>
              <a:latin typeface="+mn-lt"/>
              <a:cs typeface="Arial" charset="0"/>
            </a:endParaRP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Explain the importance of having a clear</a:t>
            </a:r>
            <a:r>
              <a:rPr lang="en-GB" sz="1100" baseline="0" dirty="0" smtClean="0">
                <a:latin typeface="+mn-lt"/>
              </a:rPr>
              <a:t> vision for the school for:</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Your team - all the members of your group must be committed to a shared vision </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The application – the vision is its own section and everything in the application should build on what is mentioned here</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Showing demand and engaging the community – you must present a clear, consistent vision for your school</a:t>
            </a:r>
          </a:p>
          <a:p>
            <a:endParaRPr lang="en-US" sz="1100" dirty="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57140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dirty="0" smtClean="0">
                <a:latin typeface="+mn-lt"/>
              </a:rPr>
              <a:t>You must:</a:t>
            </a:r>
          </a:p>
          <a:p>
            <a:pPr marL="0" marR="0" indent="0" algn="l" defTabSz="895350" rtl="0" eaLnBrk="0" fontAlgn="base" latinLnBrk="0" hangingPunct="0">
              <a:lnSpc>
                <a:spcPct val="100000"/>
              </a:lnSpc>
              <a:spcBef>
                <a:spcPct val="0"/>
              </a:spcBef>
              <a:spcAft>
                <a:spcPct val="0"/>
              </a:spcAft>
              <a:buClr>
                <a:schemeClr val="tx2"/>
              </a:buClr>
              <a:buSzTx/>
              <a:buFont typeface="+mj-lt"/>
              <a:buNone/>
              <a:tabLst/>
              <a:defRPr/>
            </a:pPr>
            <a:r>
              <a:rPr lang="en-GB" sz="1100" kern="1200" dirty="0" smtClean="0">
                <a:solidFill>
                  <a:schemeClr val="tx1"/>
                </a:solidFill>
                <a:effectLst/>
                <a:latin typeface="+mn-lt"/>
                <a:ea typeface="Arial" charset="0"/>
                <a:cs typeface="Arial" charset="0"/>
              </a:rPr>
              <a:t>Explain what a vision is: </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The vision should underpin the rest of your application. It provides the basis for all other decisions, including the way you organise your curriculum and your pupils, the range of staffing, how you allocate the budget and the premises in which the school will operate. A clear vision is the foundation of a strong application – it should convince the LA, the DfE and the parents of prospective pupils of the value of your proposed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kern="1200" baseline="0" dirty="0" smtClean="0">
              <a:solidFill>
                <a:schemeClr val="tx1"/>
              </a:solidFill>
              <a:effectLst/>
              <a:latin typeface="+mn-lt"/>
              <a:cs typeface="Arial" charset="0"/>
            </a:endParaRP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Explain the importance of having a clear</a:t>
            </a:r>
            <a:r>
              <a:rPr lang="en-GB" sz="1100" baseline="0" dirty="0" smtClean="0">
                <a:latin typeface="+mn-lt"/>
              </a:rPr>
              <a:t> vision for the school for:</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Your team - all the members of your group must be committed to a shared vision </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The application – the vision is its own section and everything in the application should build on what is mentioned here</a:t>
            </a:r>
          </a:p>
          <a:p>
            <a:pPr marL="712788" marR="0" lvl="3"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latin typeface="+mn-lt"/>
              </a:rPr>
              <a:t>Showing demand and engaging the community – you must present a clear, consistent vision for your school</a:t>
            </a: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baseline="0" dirty="0" smtClean="0">
              <a:latin typeface="+mn-lt"/>
            </a:endParaRPr>
          </a:p>
          <a:p>
            <a:pPr marL="427038" marR="0" lvl="3"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aseline="0" dirty="0" smtClean="0">
                <a:latin typeface="+mn-lt"/>
              </a:rPr>
              <a:t>Explain the criteria on the slide is not all the criteria for section C but is to help start the building blocks of a vision. </a:t>
            </a:r>
          </a:p>
          <a:p>
            <a:endParaRPr lang="en-US" sz="1100" dirty="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21562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mn-lt"/>
                <a:cs typeface="Times New Roman" pitchFamily="18" charset="0"/>
              </a:rPr>
              <a:t>You must:</a:t>
            </a:r>
          </a:p>
          <a:p>
            <a:pPr marL="285750" indent="-285750">
              <a:buFont typeface="Arial" pitchFamily="34" charset="0"/>
              <a:buChar char="•"/>
            </a:pPr>
            <a:r>
              <a:rPr lang="en-GB" sz="1100" dirty="0" smtClean="0">
                <a:latin typeface="+mn-lt"/>
                <a:cs typeface="Times New Roman" pitchFamily="18" charset="0"/>
              </a:rPr>
              <a:t>Explain</a:t>
            </a:r>
            <a:r>
              <a:rPr lang="en-GB" sz="1100" baseline="0" dirty="0" smtClean="0">
                <a:latin typeface="+mn-lt"/>
                <a:cs typeface="Times New Roman" pitchFamily="18" charset="0"/>
              </a:rPr>
              <a:t> that our experience tells us that a good vision is created through consideration of these elements. Whilst they don’t need to discuss outcomes in the Vision section of the application, they should certainly think about these to hep them determine the key features of their school </a:t>
            </a:r>
          </a:p>
          <a:p>
            <a:pPr marL="285750" indent="-285750">
              <a:buFont typeface="Arial" pitchFamily="34" charset="0"/>
              <a:buChar char="•"/>
            </a:pPr>
            <a:r>
              <a:rPr lang="en-GB" sz="1100" baseline="0" dirty="0" smtClean="0">
                <a:latin typeface="+mn-lt"/>
                <a:cs typeface="Times New Roman" pitchFamily="18" charset="0"/>
              </a:rPr>
              <a:t>Discuss each element (press mouse for each box to appear in turn):</a:t>
            </a:r>
          </a:p>
          <a:p>
            <a:pPr marL="742950" lvl="1" indent="-285750">
              <a:buFont typeface="Arial" pitchFamily="34" charset="0"/>
              <a:buChar char="•"/>
            </a:pPr>
            <a:r>
              <a:rPr lang="en-GB" sz="1100" b="1" baseline="0" dirty="0" smtClean="0">
                <a:latin typeface="+mn-lt"/>
                <a:cs typeface="Times New Roman" pitchFamily="18" charset="0"/>
              </a:rPr>
              <a:t>LA &amp; the specification </a:t>
            </a:r>
            <a:r>
              <a:rPr lang="en-GB" sz="1100" baseline="0" dirty="0" smtClean="0">
                <a:latin typeface="+mn-lt"/>
                <a:cs typeface="Times New Roman" pitchFamily="18" charset="0"/>
              </a:rPr>
              <a:t>– you must understand your area and its needs. Your application must meet with the requirements of the </a:t>
            </a:r>
            <a:r>
              <a:rPr lang="en-GB" sz="1100" b="1" baseline="0" dirty="0" smtClean="0">
                <a:latin typeface="+mn-lt"/>
                <a:cs typeface="Times New Roman" pitchFamily="18" charset="0"/>
              </a:rPr>
              <a:t>Hertfordshire </a:t>
            </a:r>
            <a:r>
              <a:rPr lang="en-GB" sz="1100" baseline="0" dirty="0" smtClean="0">
                <a:latin typeface="+mn-lt"/>
                <a:cs typeface="Times New Roman" pitchFamily="18" charset="0"/>
              </a:rPr>
              <a:t>specification, and consider how the new school will fit into the education landscape. </a:t>
            </a:r>
          </a:p>
          <a:p>
            <a:pPr marL="742950" lvl="1" indent="-285750">
              <a:lnSpc>
                <a:spcPct val="100000"/>
              </a:lnSpc>
              <a:buClr>
                <a:srgbClr val="4BBECF"/>
              </a:buClr>
              <a:buFont typeface="Arial" panose="020B0604020202020204" pitchFamily="34" charset="0"/>
              <a:buChar char="•"/>
            </a:pPr>
            <a:r>
              <a:rPr lang="en-GB" sz="1100" b="1" baseline="0" dirty="0" smtClean="0">
                <a:latin typeface="+mn-lt"/>
                <a:cs typeface="Times New Roman" pitchFamily="18" charset="0"/>
              </a:rPr>
              <a:t>Outcomes</a:t>
            </a:r>
            <a:r>
              <a:rPr lang="en-GB" sz="1100" baseline="0" dirty="0" smtClean="0">
                <a:latin typeface="+mn-lt"/>
                <a:cs typeface="Times New Roman" pitchFamily="18" charset="0"/>
              </a:rPr>
              <a:t> – you must then work out what you want outcomes for the school and its pupils to be. Explain what groups can consider for their outcomes: t</a:t>
            </a:r>
            <a:r>
              <a:rPr lang="en-GB" sz="1100" i="0" dirty="0" smtClean="0">
                <a:solidFill>
                  <a:srgbClr val="706F6F"/>
                </a:solidFill>
                <a:latin typeface="+mn-lt"/>
              </a:rPr>
              <a:t>he academic performance of pupils,</a:t>
            </a:r>
            <a:r>
              <a:rPr lang="en-GB" sz="1100" i="0" baseline="0" dirty="0" smtClean="0">
                <a:solidFill>
                  <a:srgbClr val="706F6F"/>
                </a:solidFill>
                <a:latin typeface="+mn-lt"/>
              </a:rPr>
              <a:t> t</a:t>
            </a:r>
            <a:r>
              <a:rPr lang="en-GB" sz="1100" i="0" dirty="0" smtClean="0">
                <a:solidFill>
                  <a:srgbClr val="706F6F"/>
                </a:solidFill>
                <a:latin typeface="+mn-lt"/>
              </a:rPr>
              <a:t>he performance of the school as a whole, non-academic skills and attributes pupils will</a:t>
            </a:r>
            <a:r>
              <a:rPr lang="en-GB" sz="1100" i="0" baseline="0" dirty="0" smtClean="0">
                <a:solidFill>
                  <a:srgbClr val="706F6F"/>
                </a:solidFill>
                <a:latin typeface="+mn-lt"/>
              </a:rPr>
              <a:t> develop, the </a:t>
            </a:r>
            <a:r>
              <a:rPr lang="en-GB" sz="1100" i="0" dirty="0" smtClean="0">
                <a:solidFill>
                  <a:srgbClr val="706F6F"/>
                </a:solidFill>
                <a:latin typeface="+mn-lt"/>
              </a:rPr>
              <a:t>school’s impact on the local community</a:t>
            </a:r>
          </a:p>
          <a:p>
            <a:pPr marL="742950" lvl="1" indent="-285750">
              <a:lnSpc>
                <a:spcPct val="100000"/>
              </a:lnSpc>
              <a:buClr>
                <a:srgbClr val="4BBECF"/>
              </a:buClr>
              <a:buFont typeface="Arial" panose="020B0604020202020204" pitchFamily="34" charset="0"/>
              <a:buChar char="•"/>
            </a:pPr>
            <a:r>
              <a:rPr lang="en-GB" sz="1100" b="1" baseline="0" dirty="0" smtClean="0">
                <a:latin typeface="+mn-lt"/>
                <a:cs typeface="Times New Roman" pitchFamily="18" charset="0"/>
              </a:rPr>
              <a:t>Ethos/core features </a:t>
            </a:r>
            <a:r>
              <a:rPr lang="en-GB" sz="1100" baseline="0" dirty="0" smtClean="0">
                <a:latin typeface="+mn-lt"/>
                <a:cs typeface="Times New Roman" pitchFamily="18" charset="0"/>
              </a:rPr>
              <a:t>– you must then, and only then, work out how these will get pupils from where they are now to where you want them to be. Provide examples of a school ethos and key features, e.g. core values of the school, the curriculum you would like to use, non-academic activities pupils will engage in.</a:t>
            </a:r>
          </a:p>
          <a:p>
            <a:pPr marL="2743200" lvl="6" indent="0">
              <a:buFont typeface="Arial" pitchFamily="34" charset="0"/>
              <a:buNone/>
            </a:pPr>
            <a:endParaRPr lang="en-GB" sz="1100" baseline="0" dirty="0" smtClean="0">
              <a:latin typeface="+mn-lt"/>
              <a:cs typeface="Times New Roman" pitchFamily="18" charset="0"/>
            </a:endParaRPr>
          </a:p>
          <a:p>
            <a:pPr marL="403225" lvl="1" indent="-285750">
              <a:buFont typeface="Arial" panose="020B0604020202020204" pitchFamily="34" charset="0"/>
              <a:buChar char="•"/>
            </a:pPr>
            <a:r>
              <a:rPr lang="en-GB" sz="1100" baseline="0" dirty="0" smtClean="0">
                <a:latin typeface="+mn-lt"/>
                <a:cs typeface="Times New Roman" pitchFamily="18" charset="0"/>
              </a:rPr>
              <a:t>Explain that applications </a:t>
            </a:r>
            <a:r>
              <a:rPr lang="en-GB" sz="1100" baseline="0" noProof="0" dirty="0" smtClean="0">
                <a:latin typeface="+mn-lt"/>
                <a:cs typeface="Times New Roman" pitchFamily="18" charset="0"/>
              </a:rPr>
              <a:t>which</a:t>
            </a:r>
            <a:r>
              <a:rPr lang="en-GB" sz="1100" baseline="0" dirty="0" smtClean="0">
                <a:latin typeface="+mn-lt"/>
                <a:cs typeface="Times New Roman" pitchFamily="18" charset="0"/>
              </a:rPr>
              <a:t> do not consider their area’s needs, or impose ideas about schools onto them tend to be weaker </a:t>
            </a:r>
          </a:p>
          <a:p>
            <a:pPr marL="403225" lvl="1" indent="-285750">
              <a:buFont typeface="Arial" panose="020B0604020202020204" pitchFamily="34" charset="0"/>
              <a:buChar char="•"/>
            </a:pPr>
            <a:r>
              <a:rPr lang="en-GB" sz="1100" baseline="0" dirty="0" smtClean="0">
                <a:latin typeface="+mn-lt"/>
                <a:cs typeface="Times New Roman" pitchFamily="18" charset="0"/>
              </a:rPr>
              <a:t>Add that any groups who are already an education provider will also need to discuss the overarching vision of their trust and how the new school fits into the vision,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4464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706F6F"/>
                </a:solidFill>
                <a:latin typeface="+mn-lt"/>
              </a:rPr>
              <a:t>“Applying for, setting up and opening a free school is an extremely demanding process. It’s essential that you have a strong, committed team with a wide range of skills working on the project.”  </a:t>
            </a:r>
          </a:p>
          <a:p>
            <a:endParaRPr lang="en-GB" sz="1100" dirty="0" smtClean="0">
              <a:latin typeface="+mn-lt"/>
            </a:endParaRPr>
          </a:p>
          <a:p>
            <a:r>
              <a:rPr lang="en-GB" sz="1100" dirty="0" smtClean="0">
                <a:latin typeface="+mn-lt"/>
              </a:rPr>
              <a:t>You must:</a:t>
            </a:r>
          </a:p>
          <a:p>
            <a:pPr marL="285750" indent="-285750">
              <a:buFont typeface="Arial" pitchFamily="34" charset="0"/>
              <a:buChar char="•"/>
            </a:pPr>
            <a:r>
              <a:rPr lang="en-GB" sz="1100" dirty="0" smtClean="0">
                <a:latin typeface="+mn-lt"/>
              </a:rPr>
              <a:t>Explain</a:t>
            </a:r>
            <a:r>
              <a:rPr lang="en-GB" sz="1100" baseline="0" dirty="0" smtClean="0">
                <a:latin typeface="+mn-lt"/>
              </a:rPr>
              <a:t> why it is important to have a strong team – because the free school will only be as good as the people setting it up, and we know from experience that the DfE will not approve proposals where they have doubts about the team.</a:t>
            </a:r>
          </a:p>
          <a:p>
            <a:pPr marL="285750" indent="-285750">
              <a:buFont typeface="Arial" pitchFamily="34" charset="0"/>
              <a:buChar char="•"/>
            </a:pPr>
            <a:r>
              <a:rPr lang="en-GB" sz="1100" baseline="0" dirty="0" smtClean="0">
                <a:latin typeface="+mn-lt"/>
              </a:rPr>
              <a:t>Stress the importance of each member of the team sharing the same vision</a:t>
            </a:r>
          </a:p>
          <a:p>
            <a:pPr marL="0" indent="0">
              <a:buFont typeface="Arial" pitchFamily="34" charset="0"/>
              <a:buNone/>
            </a:pPr>
            <a:endParaRPr lang="en-GB" sz="1100" baseline="0" dirty="0" smtClean="0">
              <a:latin typeface="+mn-lt"/>
            </a:endParaRPr>
          </a:p>
          <a:p>
            <a:pPr marL="0" indent="0">
              <a:buFont typeface="Arial" pitchFamily="34" charset="0"/>
              <a:buNone/>
            </a:pPr>
            <a:r>
              <a:rPr lang="en-GB" sz="1100" baseline="0" dirty="0" smtClean="0">
                <a:latin typeface="+mn-lt"/>
              </a:rPr>
              <a:t>You could:</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aseline="0" dirty="0" smtClean="0">
                <a:latin typeface="+mn-lt"/>
              </a:rPr>
              <a:t>Illustrate the demands that are placed on teams through your own experiences of working with groups</a:t>
            </a:r>
          </a:p>
          <a:p>
            <a:pPr marL="285750" indent="-285750">
              <a:buFont typeface="Arial" pitchFamily="34" charset="0"/>
              <a:buChar char="•"/>
            </a:pPr>
            <a:r>
              <a:rPr lang="en-GB" sz="1100" baseline="0" dirty="0" smtClean="0">
                <a:latin typeface="+mn-lt"/>
              </a:rPr>
              <a:t>Ask attendees to tell you the skills they think are needed for setting up a free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074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should make it clear to applicants</a:t>
            </a:r>
            <a:r>
              <a:rPr lang="en-GB" sz="1100" baseline="0" dirty="0" smtClean="0"/>
              <a:t> that without robust education expertise (which in practice means having on board a deputy or a head teacher with a strong track record in a “good” or “outstanding” school of the relevant type and age range) the group will not be approved by DfE. It is important the education lead has a good understanding of the special educational needs/ needs of the expected pupil cohort. In addition, groups must have finance expertise (ideally a school business manager, but accountancy or business management will do) and governance expertise. You should explain why these things are essential at application stage. </a:t>
            </a:r>
          </a:p>
          <a:p>
            <a:endParaRPr lang="en-GB" sz="1100" baseline="0" dirty="0" smtClean="0"/>
          </a:p>
          <a:p>
            <a:r>
              <a:rPr lang="en-GB" sz="1100" baseline="0" dirty="0" smtClean="0"/>
              <a:t>You should also explain that different skills and expertise are needed in the pre-opening and application stages, as outlined above, and the skills required for the application are more important at this stage. Groups should aim to recruit the necessary expertise to their team prior to application submission, or list the area as a skills gap and outline how they will fill this in the application.</a:t>
            </a:r>
          </a:p>
          <a:p>
            <a:endParaRPr lang="en-GB" sz="1100" baseline="0" dirty="0" smtClean="0"/>
          </a:p>
          <a:p>
            <a:r>
              <a:rPr lang="en-GB" sz="1100" baseline="0" dirty="0" smtClean="0"/>
              <a:t>Explain that different members of the team will have different levels of involvement – lead proposer several days a week, steering group weekly or more and advisers more ad hoc. Explain importance of matching your expectations of involvement with other members of the team, and this means that the composition of your team might shift and change. In particular, your education and project leads must be part of the core group and be able to offer robust time commitments in application and pre-opening. </a:t>
            </a:r>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2302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smtClean="0"/>
              <a:t>DP interview</a:t>
            </a:r>
            <a:r>
              <a:rPr lang="en-GB" sz="1100" baseline="0" dirty="0" smtClean="0"/>
              <a:t> and approval rates are significantly higher than overall approval rates, which are roughly 50%</a:t>
            </a:r>
          </a:p>
          <a:p>
            <a:pPr marL="171450" indent="-171450">
              <a:buFont typeface="Arial" panose="020B0604020202020204" pitchFamily="34" charset="0"/>
              <a:buChar char="•"/>
            </a:pPr>
            <a:endParaRPr lang="en-GB" sz="1100" baseline="0" dirty="0" smtClean="0"/>
          </a:p>
          <a:p>
            <a:pPr marL="171450" indent="-171450">
              <a:buFont typeface="Arial" panose="020B0604020202020204" pitchFamily="34" charset="0"/>
              <a:buChar char="•"/>
            </a:pPr>
            <a:r>
              <a:rPr lang="en-GB" sz="1100" baseline="0" dirty="0" smtClean="0"/>
              <a:t>11 of 14 wave 1 special round were on DP .</a:t>
            </a:r>
          </a:p>
        </p:txBody>
      </p:sp>
      <p:sp>
        <p:nvSpPr>
          <p:cNvPr id="4" name="Slide Number Placeholder 3"/>
          <p:cNvSpPr>
            <a:spLocks noGrp="1"/>
          </p:cNvSpPr>
          <p:nvPr>
            <p:ph type="sldNum" sz="quarter" idx="10"/>
          </p:nvPr>
        </p:nvSpPr>
        <p:spPr/>
        <p:txBody>
          <a:bodyPr/>
          <a:lstStyle/>
          <a:p>
            <a:pPr>
              <a:defRPr/>
            </a:pPr>
            <a:fld id="{9678CD4C-2280-4A72-A968-890B1E467E03}"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97459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YOU</a:t>
            </a:r>
            <a:r>
              <a:rPr lang="en-GB" sz="1100" kern="1200" baseline="0" dirty="0" smtClean="0">
                <a:solidFill>
                  <a:schemeClr val="tx1"/>
                </a:solidFill>
                <a:effectLst/>
                <a:latin typeface="+mn-lt"/>
                <a:ea typeface="Arial" charset="0"/>
                <a:cs typeface="Arial" charset="0"/>
              </a:rPr>
              <a:t> MUST: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Explain that NSN is here to help everyone but that we have two levels of service. This is so that we can target the most intensive support for those who will benefit from it most, and we would strongly advise enrolling on the DP so that they can access this support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Expand on the DP support using the slide and your knowledge. Stress that this is a bespoke service – applicants </a:t>
            </a:r>
            <a:r>
              <a:rPr lang="en-GB" sz="1100" b="0" i="0" kern="1200" dirty="0" smtClean="0">
                <a:solidFill>
                  <a:schemeClr val="tx1"/>
                </a:solidFill>
                <a:effectLst/>
                <a:latin typeface="+mn-lt"/>
                <a:ea typeface="+mn-ea"/>
                <a:cs typeface="+mn-cs"/>
              </a:rPr>
              <a:t>will receive a combination of the services listed below that we will tailor according to their needs. More experienced groups may not need all of the available support, whilst groups with no experience of running a school are likely to need more support.</a:t>
            </a:r>
            <a:endParaRPr lang="en-GB" sz="1100" kern="1200" baseline="0" dirty="0" smtClean="0">
              <a:solidFill>
                <a:schemeClr val="tx1"/>
              </a:solidFill>
              <a:effectLst/>
              <a:latin typeface="+mn-lt"/>
              <a:ea typeface="Arial" charset="0"/>
              <a:cs typeface="Arial" charset="0"/>
            </a:endParaRPr>
          </a:p>
          <a:p>
            <a:pPr marL="171450" marR="0" lvl="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On marketing funding, say ‘</a:t>
            </a:r>
            <a:r>
              <a:rPr lang="en-GB" sz="1100" b="0" i="0" dirty="0" smtClean="0">
                <a:latin typeface="+mn-lt"/>
              </a:rPr>
              <a:t>Financial support may be available in some circumstances to help with travel or marketing costs.’</a:t>
            </a:r>
            <a:endParaRPr lang="en-GB" sz="1100" kern="1200" baseline="0" dirty="0" smtClean="0">
              <a:solidFill>
                <a:schemeClr val="tx1"/>
              </a:solidFill>
              <a:effectLst/>
              <a:latin typeface="+mn-lt"/>
              <a:ea typeface="Arial" charset="0"/>
              <a:cs typeface="Arial" charset="0"/>
            </a:endParaRP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State that getting on the </a:t>
            </a:r>
            <a:r>
              <a:rPr lang="en-GB" sz="1100" b="1" kern="1200" baseline="0" dirty="0" smtClean="0">
                <a:solidFill>
                  <a:schemeClr val="tx1"/>
                </a:solidFill>
                <a:effectLst/>
                <a:latin typeface="+mn-lt"/>
                <a:ea typeface="Arial" charset="0"/>
                <a:cs typeface="Arial" charset="0"/>
              </a:rPr>
              <a:t>DP is not a guarantee of ultimate success and not getting on is not a mark against your application to the DfE</a:t>
            </a:r>
          </a:p>
        </p:txBody>
      </p:sp>
      <p:sp>
        <p:nvSpPr>
          <p:cNvPr id="4" name="Slide Number Placeholder 3"/>
          <p:cNvSpPr>
            <a:spLocks noGrp="1"/>
          </p:cNvSpPr>
          <p:nvPr>
            <p:ph type="sldNum" sz="quarter" idx="10"/>
          </p:nvPr>
        </p:nvSpPr>
        <p:spPr/>
        <p:txBody>
          <a:bodyPr/>
          <a:lstStyle/>
          <a:p>
            <a:pPr>
              <a:defRPr/>
            </a:pPr>
            <a:fld id="{9678CD4C-2280-4A72-A968-890B1E467E03}"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45548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kern="1200" dirty="0" smtClean="0">
                <a:solidFill>
                  <a:schemeClr val="tx1"/>
                </a:solidFill>
                <a:effectLst/>
                <a:latin typeface="+mn-lt"/>
                <a:ea typeface="Arial" charset="0"/>
                <a:cs typeface="Arial" charset="0"/>
              </a:rPr>
              <a:t>YOU</a:t>
            </a:r>
            <a:r>
              <a:rPr lang="en-GB" sz="1100" kern="1200" baseline="0" dirty="0" smtClean="0">
                <a:solidFill>
                  <a:schemeClr val="tx1"/>
                </a:solidFill>
                <a:effectLst/>
                <a:latin typeface="+mn-lt"/>
                <a:ea typeface="Arial" charset="0"/>
                <a:cs typeface="Arial" charset="0"/>
              </a:rPr>
              <a:t> MUST: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kern="1200" baseline="0" dirty="0" smtClean="0">
                <a:solidFill>
                  <a:schemeClr val="tx1"/>
                </a:solidFill>
                <a:effectLst/>
                <a:latin typeface="+mn-lt"/>
                <a:ea typeface="Arial" charset="0"/>
                <a:cs typeface="Arial" charset="0"/>
              </a:rPr>
              <a:t>Explain that NSN is here to help everyone but that we have two levels of service. This is so that we can target the most intensive support for those who will benefit from it most, and we would strongly advise enrolling on the DP so that they can access this support</a:t>
            </a: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0" kern="1200" baseline="0" dirty="0" smtClean="0">
                <a:solidFill>
                  <a:schemeClr val="tx1"/>
                </a:solidFill>
                <a:effectLst/>
                <a:latin typeface="+mn-lt"/>
                <a:ea typeface="Arial" charset="0"/>
                <a:cs typeface="Arial" charset="0"/>
              </a:rPr>
              <a:t>Suggest booking a 1-1 meeting with advisers as soon as possible to discuss the free school process and their proposal. </a:t>
            </a:r>
          </a:p>
        </p:txBody>
      </p:sp>
      <p:sp>
        <p:nvSpPr>
          <p:cNvPr id="4" name="Slide Number Placeholder 3"/>
          <p:cNvSpPr>
            <a:spLocks noGrp="1"/>
          </p:cNvSpPr>
          <p:nvPr>
            <p:ph type="sldNum" sz="quarter" idx="10"/>
          </p:nvPr>
        </p:nvSpPr>
        <p:spPr/>
        <p:txBody>
          <a:bodyPr/>
          <a:lstStyle/>
          <a:p>
            <a:pPr>
              <a:defRPr/>
            </a:pPr>
            <a:fld id="{9678CD4C-2280-4A72-A968-890B1E467E03}"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21122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FFB81-7E2C-3749-B71C-8A7E9E574748}" type="slidenum">
              <a:rPr lang="en-GB" smtClean="0"/>
              <a:t>42</a:t>
            </a:fld>
            <a:endParaRPr lang="en-GB"/>
          </a:p>
        </p:txBody>
      </p:sp>
    </p:spTree>
    <p:extLst>
      <p:ext uri="{BB962C8B-B14F-4D97-AF65-F5344CB8AC3E}">
        <p14:creationId xmlns:p14="http://schemas.microsoft.com/office/powerpoint/2010/main" val="53052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You must: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Introduce yourself and other NSN team members present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Briefly run through the agenda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Explain that questions will be taken at the end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Explain what is in pack (if appropriate)</a:t>
            </a:r>
          </a:p>
          <a:p>
            <a:endParaRPr lang="en-US" sz="1100" dirty="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1073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r>
              <a:rPr lang="en-GB" sz="1100" dirty="0" smtClean="0"/>
              <a:t>Say we are an independent charity</a:t>
            </a:r>
          </a:p>
          <a:p>
            <a:r>
              <a:rPr lang="en-GB" sz="1100" dirty="0" smtClean="0"/>
              <a:t>Mention both campaigning and support work, and how this continues through pre-opening and open stages</a:t>
            </a:r>
          </a:p>
          <a:p>
            <a:r>
              <a:rPr lang="en-GB" sz="1100" dirty="0" smtClean="0"/>
              <a:t>Be clear that we will explain in detail at the end of the event about how we can support free school applicants/DP</a:t>
            </a:r>
          </a:p>
          <a:p>
            <a:endParaRPr lang="en-GB" sz="1100" dirty="0" smtClean="0"/>
          </a:p>
          <a:p>
            <a:r>
              <a:rPr lang="en-GB" sz="1100" dirty="0" smtClean="0"/>
              <a:t>You could:</a:t>
            </a:r>
          </a:p>
          <a:p>
            <a:r>
              <a:rPr lang="en-GB" sz="1100" dirty="0" smtClean="0"/>
              <a:t>Explain that we are part-funded by a DfE grant</a:t>
            </a:r>
          </a:p>
          <a:p>
            <a:r>
              <a:rPr lang="en-GB" sz="1100" dirty="0" smtClean="0"/>
              <a:t>Check the room to see how many groups have submitted free school applications in the past/ are aware of the central route process. </a:t>
            </a:r>
          </a:p>
          <a:p>
            <a:endParaRPr lang="en-US" sz="1100" dirty="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792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dirty="0" smtClean="0"/>
              <a:t>What</a:t>
            </a:r>
            <a:r>
              <a:rPr lang="en-GB" sz="1100" b="1" baseline="0" dirty="0" smtClean="0"/>
              <a:t> are they? </a:t>
            </a:r>
            <a:r>
              <a:rPr lang="en-GB" sz="1100" baseline="0" dirty="0" smtClean="0"/>
              <a:t>Mainstream, 16-19, Special, AP. Same legal status as </a:t>
            </a:r>
            <a:r>
              <a:rPr lang="en-GB" sz="1100" baseline="0" dirty="0" smtClean="0">
                <a:latin typeface="+mn-lt"/>
              </a:rPr>
              <a:t>academies. </a:t>
            </a: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Who sets them up? </a:t>
            </a:r>
            <a:r>
              <a:rPr lang="en-GB" sz="1100" baseline="0" dirty="0" smtClean="0">
                <a:latin typeface="+mn-lt"/>
              </a:rPr>
              <a:t>Groups of parents, teachers, charities, existing schools, multi-academy trusts etc. </a:t>
            </a: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How are they funded? </a:t>
            </a:r>
            <a:r>
              <a:rPr lang="en-GB" sz="1100" baseline="0" dirty="0" smtClean="0">
                <a:latin typeface="+mn-lt"/>
              </a:rPr>
              <a:t>Same per-pupil funding as other schools. Direct from ESFA. Special schools receive base funding and a top-up funding from the commissioning LA. </a:t>
            </a:r>
            <a:endParaRPr lang="en-GB" sz="1100" b="1" baseline="0" dirty="0" smtClean="0">
              <a:latin typeface="+mn-lt"/>
            </a:endParaRP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r>
              <a:rPr lang="en-GB" sz="1100" b="1" baseline="0" dirty="0" smtClean="0">
                <a:latin typeface="+mn-lt"/>
              </a:rPr>
              <a:t>Freedoms?</a:t>
            </a:r>
            <a:r>
              <a:rPr lang="en-GB" sz="1100" baseline="0" dirty="0" smtClean="0">
                <a:latin typeface="+mn-lt"/>
              </a:rPr>
              <a:t> Free to choose their curriculum. Teachers’ pay and conditions. Governed by an academy trust.</a:t>
            </a:r>
            <a:endParaRPr lang="en-GB" sz="1100" dirty="0" smtClean="0">
              <a:latin typeface="+mn-lt"/>
            </a:endParaRPr>
          </a:p>
          <a:p>
            <a:pPr marL="0" marR="0" indent="0" algn="l" defTabSz="895350" rtl="0" eaLnBrk="0" fontAlgn="base" latinLnBrk="0" hangingPunct="0">
              <a:lnSpc>
                <a:spcPct val="100000"/>
              </a:lnSpc>
              <a:spcBef>
                <a:spcPct val="0"/>
              </a:spcBef>
              <a:spcAft>
                <a:spcPct val="0"/>
              </a:spcAft>
              <a:buClr>
                <a:schemeClr val="tx2"/>
              </a:buClr>
              <a:buSzTx/>
              <a:buFont typeface="Arial" pitchFamily="34" charset="0"/>
              <a:buNone/>
              <a:tabLst/>
              <a:defRPr/>
            </a:pPr>
            <a:endParaRPr lang="en-GB" sz="1100" dirty="0" smtClean="0">
              <a:latin typeface="+mn-lt"/>
            </a:endParaRPr>
          </a:p>
          <a:p>
            <a:pPr marL="171450" marR="0" indent="-1714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dirty="0" smtClean="0">
                <a:latin typeface="+mn-lt"/>
              </a:rPr>
              <a:t>Briefly define each</a:t>
            </a:r>
            <a:r>
              <a:rPr lang="en-GB" sz="1100" baseline="0" dirty="0" smtClean="0">
                <a:latin typeface="+mn-lt"/>
              </a:rPr>
              <a:t> type of free school. AP should be defined as ‘for pupils who are not thriving in a mainstream school, usually for behavioural reasons’.</a:t>
            </a:r>
          </a:p>
          <a:p>
            <a:pPr marL="179885" indent="-179885">
              <a:buFont typeface="Arial" pitchFamily="34" charset="0"/>
              <a:buChar char="•"/>
            </a:pPr>
            <a:r>
              <a:rPr lang="en-GB" sz="1100" baseline="0" dirty="0" smtClean="0">
                <a:latin typeface="+mn-lt"/>
              </a:rPr>
              <a:t>Talk about some of the freedoms e.g. types of curriculum, governance, budget. You should mention that unlike mainstream free schools, special free schools do need teachers to have QTS. You can give some examples of how some free schools have used this freedom. </a:t>
            </a:r>
          </a:p>
          <a:p>
            <a:pPr marL="179885" indent="-179885">
              <a:buFont typeface="Arial" pitchFamily="34" charset="0"/>
              <a:buChar char="•"/>
            </a:pPr>
            <a:r>
              <a:rPr lang="en-GB" sz="1100" baseline="0" dirty="0" smtClean="0">
                <a:latin typeface="+mn-lt"/>
              </a:rPr>
              <a:t>Refer to the </a:t>
            </a:r>
            <a:r>
              <a:rPr lang="en-GB" sz="1100" b="1" baseline="0" dirty="0" smtClean="0">
                <a:latin typeface="+mn-lt"/>
              </a:rPr>
              <a:t>Hertfordshire </a:t>
            </a:r>
            <a:r>
              <a:rPr lang="en-GB" sz="1100" baseline="0" dirty="0" smtClean="0">
                <a:latin typeface="+mn-lt"/>
              </a:rPr>
              <a:t>spec: </a:t>
            </a:r>
            <a:r>
              <a:rPr lang="en-GB" sz="1100" kern="1200" dirty="0" smtClean="0">
                <a:solidFill>
                  <a:schemeClr val="tx1"/>
                </a:solidFill>
                <a:effectLst/>
                <a:latin typeface="+mn-lt"/>
                <a:ea typeface="+mn-ea"/>
                <a:cs typeface="+mn-cs"/>
              </a:rPr>
              <a:t>£10,000 place funding  + variable  top-up</a:t>
            </a:r>
            <a:r>
              <a:rPr lang="en-GB" sz="1100" kern="1200" baseline="0" dirty="0" smtClean="0">
                <a:solidFill>
                  <a:schemeClr val="tx1"/>
                </a:solidFill>
                <a:effectLst/>
                <a:latin typeface="+mn-lt"/>
                <a:ea typeface="+mn-ea"/>
                <a:cs typeface="+mn-cs"/>
              </a:rPr>
              <a:t>  (14- 35K) from the LA. Applicants must demonstrate their proposal will be financially viable within this pupil funding rate. They will be required to specify a </a:t>
            </a:r>
            <a:r>
              <a:rPr lang="en-GB" sz="1100" kern="1200" dirty="0" smtClean="0">
                <a:solidFill>
                  <a:schemeClr val="tx1"/>
                </a:solidFill>
                <a:effectLst/>
                <a:latin typeface="+mn-lt"/>
                <a:ea typeface="+mn-ea"/>
                <a:cs typeface="+mn-cs"/>
              </a:rPr>
              <a:t>pupil funding rate within this band and justify the funding level throughout their bid. </a:t>
            </a:r>
          </a:p>
          <a:p>
            <a:pPr marL="179885" indent="-179885">
              <a:buFont typeface="Arial" pitchFamily="34" charset="0"/>
              <a:buChar char="•"/>
            </a:pPr>
            <a:endParaRPr lang="en-GB" sz="1100" baseline="0" dirty="0" smtClean="0"/>
          </a:p>
          <a:p>
            <a:endParaRPr lang="en-US" sz="1100" dirty="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5572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285750" indent="-285750">
              <a:buFont typeface="Arial" pitchFamily="34" charset="0"/>
              <a:buChar char="•"/>
            </a:pPr>
            <a:r>
              <a:rPr lang="en-GB" sz="1100" dirty="0" smtClean="0"/>
              <a:t>Explain</a:t>
            </a:r>
            <a:r>
              <a:rPr lang="en-GB" sz="1100" baseline="0" dirty="0" smtClean="0"/>
              <a:t> that there are some misconceptions about free schools in the public domain – this is myth-busting</a:t>
            </a:r>
          </a:p>
          <a:p>
            <a:pPr marL="285750" marR="0" indent="-285750" algn="l" defTabSz="895350" rtl="0" eaLnBrk="0" fontAlgn="base" latinLnBrk="0" hangingPunct="0">
              <a:lnSpc>
                <a:spcPct val="100000"/>
              </a:lnSpc>
              <a:spcBef>
                <a:spcPct val="0"/>
              </a:spcBef>
              <a:spcAft>
                <a:spcPct val="0"/>
              </a:spcAft>
              <a:buClr>
                <a:schemeClr val="tx2"/>
              </a:buClr>
              <a:buSzTx/>
              <a:buFont typeface="Arial" pitchFamily="34" charset="0"/>
              <a:buChar char="•"/>
              <a:tabLst/>
              <a:defRPr/>
            </a:pPr>
            <a:r>
              <a:rPr lang="en-GB" sz="1100" baseline="0" dirty="0" smtClean="0"/>
              <a:t>Explain that in their packs they have a table setting out the differences between the types around curriculum, funding, admissions and providing evidence of demand – this is very important information relating to what free schools can and can’t do and we recommend they read it</a:t>
            </a:r>
            <a:endParaRPr lang="en-GB" sz="1100" dirty="0" smtClean="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5029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solidFill>
                  <a:schemeClr val="bg1">
                    <a:lumMod val="50000"/>
                  </a:schemeClr>
                </a:solidFill>
                <a:latin typeface="+mn-lt"/>
              </a:rPr>
              <a:t>This is against a national picture of 1,506 other open special schools</a:t>
            </a:r>
          </a:p>
          <a:p>
            <a:endParaRPr lang="en-GB" sz="1100" dirty="0" smtClean="0">
              <a:solidFill>
                <a:schemeClr val="bg1">
                  <a:lumMod val="50000"/>
                </a:schemeClr>
              </a:solidFill>
              <a:latin typeface="+mn-lt"/>
            </a:endParaRPr>
          </a:p>
          <a:p>
            <a:r>
              <a:rPr lang="en-GB" sz="1100" dirty="0" smtClean="0">
                <a:solidFill>
                  <a:schemeClr val="bg1">
                    <a:lumMod val="50000"/>
                  </a:schemeClr>
                </a:solidFill>
                <a:latin typeface="+mn-lt"/>
              </a:rPr>
              <a:t>89.4% of special free schools are Good/ Outstanding</a:t>
            </a:r>
          </a:p>
          <a:p>
            <a:endParaRPr lang="en-US" sz="11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lumMod val="50000"/>
                  </a:schemeClr>
                </a:solidFill>
                <a:latin typeface="+mn-lt"/>
              </a:rPr>
              <a:t>This is against a national picture of 225 other open</a:t>
            </a:r>
            <a:r>
              <a:rPr lang="en-GB" sz="1100" baseline="0" dirty="0" smtClean="0">
                <a:solidFill>
                  <a:schemeClr val="bg1">
                    <a:lumMod val="50000"/>
                  </a:schemeClr>
                </a:solidFill>
                <a:latin typeface="+mn-lt"/>
              </a:rPr>
              <a:t> PRUs and APs</a:t>
            </a:r>
            <a:endParaRPr lang="en-GB" sz="1100" dirty="0" smtClean="0">
              <a:solidFill>
                <a:schemeClr val="bg1">
                  <a:lumMod val="50000"/>
                </a:schemeClr>
              </a:solidFill>
              <a:latin typeface="+mn-lt"/>
            </a:endParaRPr>
          </a:p>
          <a:p>
            <a:endParaRPr lang="en-US" sz="1100" dirty="0" smtClean="0">
              <a:latin typeface="+mn-lt"/>
            </a:endParaRPr>
          </a:p>
          <a:p>
            <a:r>
              <a:rPr lang="en-US" sz="1100" dirty="0" smtClean="0">
                <a:latin typeface="+mn-lt"/>
              </a:rPr>
              <a:t>81.3%</a:t>
            </a:r>
            <a:r>
              <a:rPr lang="en-US" sz="1100" baseline="0" dirty="0" smtClean="0">
                <a:latin typeface="+mn-lt"/>
              </a:rPr>
              <a:t> of AP free schools are Good/ Outstanding</a:t>
            </a:r>
            <a:endParaRPr lang="en-US" sz="1100" dirty="0">
              <a:latin typeface="+mn-lt"/>
            </a:endParaRP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8062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Explain DfE = Department for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Explain that Pre-Opening = period between approval of application and opening of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Explain this is</a:t>
            </a:r>
            <a:r>
              <a:rPr lang="en-GB" sz="1100" baseline="0" dirty="0" smtClean="0"/>
              <a:t> a new wave. This is the only 2</a:t>
            </a:r>
            <a:r>
              <a:rPr lang="en-GB" sz="1100" baseline="30000" dirty="0" smtClean="0"/>
              <a:t>nd</a:t>
            </a:r>
            <a:r>
              <a:rPr lang="en-GB" sz="1100" baseline="0" dirty="0" smtClean="0"/>
              <a:t> time the free school process has been run in this way. Last wave was autumn 2017 with 14 special schools being approved in March 2018, creating 1100 new places for students. NSN worked with 11 of the 14 successful sponsors.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This wave has 37 special free school specs and 2 AP creating around 3500 new pupil places. </a:t>
            </a:r>
            <a:endParaRPr lang="en-GB" sz="1100" dirty="0" smtClean="0"/>
          </a:p>
          <a:p>
            <a:endParaRPr lang="en-GB" sz="1100" dirty="0" smtClean="0"/>
          </a:p>
          <a:p>
            <a:r>
              <a:rPr lang="en-GB" sz="1100" dirty="0" smtClean="0"/>
              <a:t>Talk through the process. </a:t>
            </a:r>
          </a:p>
          <a:p>
            <a:pPr marL="171450" indent="-171450">
              <a:buFont typeface="Arial" panose="020B0604020202020204" pitchFamily="34" charset="0"/>
              <a:buChar char="•"/>
            </a:pPr>
            <a:r>
              <a:rPr lang="en-GB" sz="1100" dirty="0" smtClean="0"/>
              <a:t>Explain differences</a:t>
            </a:r>
            <a:r>
              <a:rPr lang="en-GB" sz="1100" baseline="0" dirty="0" smtClean="0"/>
              <a:t> between the mainstream process and bid process. </a:t>
            </a:r>
          </a:p>
          <a:p>
            <a:pPr marL="171450" indent="-171450">
              <a:buFont typeface="Arial" panose="020B0604020202020204" pitchFamily="34" charset="0"/>
              <a:buChar char="•"/>
            </a:pPr>
            <a:r>
              <a:rPr lang="en-GB" sz="1100" baseline="0" dirty="0" smtClean="0"/>
              <a:t>Highlight involvement of both DfE and LA throughout. </a:t>
            </a:r>
          </a:p>
          <a:p>
            <a:pPr marL="171450" indent="-171450">
              <a:buFont typeface="Arial" panose="020B0604020202020204" pitchFamily="34" charset="0"/>
              <a:buChar char="•"/>
            </a:pPr>
            <a:r>
              <a:rPr lang="en-GB" sz="1100" baseline="0" dirty="0" smtClean="0"/>
              <a:t>Explain pre-open and open is fairly similar to mainstream. </a:t>
            </a:r>
          </a:p>
          <a:p>
            <a:pPr marL="171450" indent="-171450">
              <a:buFont typeface="Arial" panose="020B0604020202020204" pitchFamily="34" charset="0"/>
              <a:buChar char="•"/>
            </a:pPr>
            <a:r>
              <a:rPr lang="en-GB" sz="1100" baseline="0" dirty="0" smtClean="0"/>
              <a:t>Explain LA will be more involved than mainstream schools in pre-open &amp; open as the commissioner for special places and some AP places. </a:t>
            </a:r>
          </a:p>
          <a:p>
            <a:pPr marL="171450" indent="-171450">
              <a:buFont typeface="Arial" panose="020B0604020202020204" pitchFamily="34" charset="0"/>
              <a:buChar char="•"/>
            </a:pPr>
            <a:r>
              <a:rPr lang="en-GB" sz="1100" baseline="0" dirty="0" smtClean="0"/>
              <a:t>Be clear that capital and pre-open funding is still provided centrally from DfE. </a:t>
            </a:r>
          </a:p>
          <a:p>
            <a:pPr marL="171450" indent="-171450">
              <a:buFont typeface="Arial" panose="020B0604020202020204" pitchFamily="34" charset="0"/>
              <a:buChar char="•"/>
            </a:pPr>
            <a:r>
              <a:rPr lang="en-GB" sz="1100" baseline="0" dirty="0" smtClean="0"/>
              <a:t>Discuss site in bid &amp; affect on pre-opening. </a:t>
            </a:r>
          </a:p>
          <a:p>
            <a:endParaRPr lang="en-GB" sz="1100" baseline="0" dirty="0" smtClean="0"/>
          </a:p>
          <a:p>
            <a:pPr marL="0" indent="0">
              <a:buFont typeface="Arial" pitchFamily="34" charset="0"/>
              <a:buNone/>
            </a:pPr>
            <a:r>
              <a:rPr lang="en-GB" sz="1100" baseline="0" dirty="0" smtClean="0"/>
              <a:t>You do not need to:</a:t>
            </a:r>
          </a:p>
          <a:p>
            <a:pPr marL="285750" indent="-285750">
              <a:buFont typeface="Arial" pitchFamily="34" charset="0"/>
              <a:buChar char="•"/>
            </a:pPr>
            <a:r>
              <a:rPr lang="en-GB" sz="1100" baseline="0" dirty="0" smtClean="0"/>
              <a:t>Explain in detail the services NSN provides (this will be done later)</a:t>
            </a:r>
            <a:endParaRPr lang="en-GB" sz="1100" dirty="0" smtClean="0"/>
          </a:p>
          <a:p>
            <a:endParaRPr lang="en-GB" sz="1100" baseline="0" dirty="0" smtClean="0"/>
          </a:p>
          <a:p>
            <a:endParaRPr lang="en-GB" sz="1100" baseline="0" dirty="0" smtClean="0"/>
          </a:p>
          <a:p>
            <a:r>
              <a:rPr lang="en-GB" sz="1100" dirty="0" smtClean="0">
                <a:solidFill>
                  <a:srgbClr val="3C3C3B"/>
                </a:solidFill>
              </a:rPr>
              <a:t>15</a:t>
            </a:r>
            <a:r>
              <a:rPr lang="en-GB" sz="1100" baseline="30000" dirty="0" smtClean="0">
                <a:solidFill>
                  <a:srgbClr val="3C3C3B"/>
                </a:solidFill>
              </a:rPr>
              <a:t>th</a:t>
            </a:r>
            <a:r>
              <a:rPr lang="en-GB" sz="1100" dirty="0" smtClean="0">
                <a:solidFill>
                  <a:srgbClr val="3C3C3B"/>
                </a:solidFill>
              </a:rPr>
              <a:t> October 2018 - Deadline for LAs to submit bids</a:t>
            </a:r>
          </a:p>
          <a:p>
            <a:endParaRPr lang="en-GB" sz="1100" dirty="0" smtClean="0">
              <a:solidFill>
                <a:srgbClr val="3C3C3B"/>
              </a:solidFill>
            </a:endParaRPr>
          </a:p>
          <a:p>
            <a:r>
              <a:rPr lang="en-GB" sz="1100" dirty="0" smtClean="0">
                <a:solidFill>
                  <a:srgbClr val="3C3C3B"/>
                </a:solidFill>
              </a:rPr>
              <a:t>30</a:t>
            </a:r>
            <a:r>
              <a:rPr lang="en-GB" sz="1100" baseline="30000" dirty="0" smtClean="0">
                <a:solidFill>
                  <a:srgbClr val="3C3C3B"/>
                </a:solidFill>
              </a:rPr>
              <a:t>th</a:t>
            </a:r>
            <a:r>
              <a:rPr lang="en-GB" sz="1100" dirty="0" smtClean="0">
                <a:solidFill>
                  <a:srgbClr val="3C3C3B"/>
                </a:solidFill>
              </a:rPr>
              <a:t> September 2019  – deadline</a:t>
            </a:r>
            <a:r>
              <a:rPr lang="en-GB" sz="1100" baseline="0" dirty="0" smtClean="0">
                <a:solidFill>
                  <a:srgbClr val="3C3C3B"/>
                </a:solidFill>
              </a:rPr>
              <a:t> to submit your application. </a:t>
            </a:r>
            <a:endParaRPr lang="en-GB" sz="1100" dirty="0"/>
          </a:p>
        </p:txBody>
      </p:sp>
      <p:sp>
        <p:nvSpPr>
          <p:cNvPr id="4" name="Slide Number Placeholder 3"/>
          <p:cNvSpPr>
            <a:spLocks noGrp="1"/>
          </p:cNvSpPr>
          <p:nvPr>
            <p:ph type="sldNum" sz="quarter" idx="10"/>
          </p:nvPr>
        </p:nvSpPr>
        <p:spPr/>
        <p:txBody>
          <a:bodyPr/>
          <a:lstStyle/>
          <a:p>
            <a:fld id="{1D210359-C2CB-4BCA-918D-E97129AE3FB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23658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1100" dirty="0" smtClean="0"/>
              <a:t>You</a:t>
            </a:r>
            <a:r>
              <a:rPr lang="en-GB" sz="1100" baseline="0" dirty="0" smtClean="0"/>
              <a:t> must:</a:t>
            </a:r>
          </a:p>
          <a:p>
            <a:pPr marL="285750" indent="-285750">
              <a:buFont typeface="Arial" pitchFamily="34" charset="0"/>
              <a:buChar char="•"/>
            </a:pPr>
            <a:r>
              <a:rPr lang="en-GB" sz="1100" baseline="0" dirty="0" smtClean="0"/>
              <a:t>Explain that this timeline is indicative: applicants will need to be working on several different areas at any one time</a:t>
            </a:r>
          </a:p>
          <a:p>
            <a:pPr marL="285750" indent="-285750">
              <a:buFont typeface="Arial" pitchFamily="34" charset="0"/>
              <a:buChar char="•"/>
            </a:pPr>
            <a:r>
              <a:rPr lang="en-GB" sz="1100" baseline="0" dirty="0" smtClean="0"/>
              <a:t>Discuss some of the key issues involved in each step of the application process.</a:t>
            </a:r>
          </a:p>
          <a:p>
            <a:pPr marL="285750" indent="-285750">
              <a:buFont typeface="Arial" pitchFamily="34" charset="0"/>
              <a:buChar char="•"/>
            </a:pPr>
            <a:r>
              <a:rPr lang="en-GB" sz="1100" baseline="0" dirty="0" smtClean="0"/>
              <a:t>Engaging with stakeholders in your community includes </a:t>
            </a:r>
            <a:r>
              <a:rPr lang="en-GB" sz="1100" dirty="0" smtClean="0"/>
              <a:t>those commissioning places at your proposed school, local partners and providers, local parents/carers forums and students/young people</a:t>
            </a:r>
            <a:r>
              <a:rPr lang="en-GB" sz="1100" baseline="0" dirty="0" smtClean="0"/>
              <a:t>. </a:t>
            </a:r>
          </a:p>
          <a:p>
            <a:pPr marL="285750" indent="-285750">
              <a:buFont typeface="Arial" pitchFamily="34" charset="0"/>
              <a:buChar char="•"/>
            </a:pPr>
            <a:r>
              <a:rPr lang="en-GB" sz="1100" baseline="0" dirty="0" smtClean="0"/>
              <a:t>Explain that we will provide more information about how to enrol on the Development Programme later on</a:t>
            </a:r>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5924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You must:</a:t>
            </a:r>
          </a:p>
          <a:p>
            <a:pPr marL="171450" indent="-171450">
              <a:buFont typeface="Arial" panose="020B0604020202020204" pitchFamily="34" charset="0"/>
              <a:buChar char="•"/>
            </a:pPr>
            <a:r>
              <a:rPr lang="en-GB" sz="1100" dirty="0" smtClean="0"/>
              <a:t>Explain that our experience of working with hundreds of groups informs our approach to advice and support for applicants.  </a:t>
            </a:r>
          </a:p>
          <a:p>
            <a:pPr marL="171450" indent="-171450">
              <a:buFont typeface="Arial" panose="020B0604020202020204" pitchFamily="34" charset="0"/>
              <a:buChar char="•"/>
            </a:pPr>
            <a:r>
              <a:rPr lang="en-GB" sz="1100" dirty="0" smtClean="0"/>
              <a:t>The next few slides will cover key aspects of the application applicants should start thinking about (vision and the team).</a:t>
            </a:r>
          </a:p>
          <a:p>
            <a:endParaRPr lang="en-US" sz="1100" dirty="0"/>
          </a:p>
        </p:txBody>
      </p:sp>
      <p:sp>
        <p:nvSpPr>
          <p:cNvPr id="4" name="Slide Number Placeholder 3"/>
          <p:cNvSpPr>
            <a:spLocks noGrp="1"/>
          </p:cNvSpPr>
          <p:nvPr>
            <p:ph type="sldNum" sz="quarter" idx="10"/>
          </p:nvPr>
        </p:nvSpPr>
        <p:spPr/>
        <p:txBody>
          <a:bodyPr/>
          <a:lstStyle/>
          <a:p>
            <a:fld id="{9678CD4C-2280-4A72-A968-890B1E467E0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0225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517525" y="1590675"/>
            <a:ext cx="7772400" cy="1470025"/>
          </a:xfrm>
        </p:spPr>
        <p:txBody>
          <a:bodyPr/>
          <a:lstStyle>
            <a:lvl1pPr>
              <a:defRPr/>
            </a:lvl1pPr>
          </a:lstStyle>
          <a:p>
            <a:pPr lvl="0"/>
            <a:r>
              <a:rPr lang="en-US" altLang="en-US" noProof="0"/>
              <a:t>Click to edit Master title style</a:t>
            </a:r>
            <a:endParaRPr lang="en-GB" altLang="en-US" noProof="0"/>
          </a:p>
        </p:txBody>
      </p:sp>
      <p:sp>
        <p:nvSpPr>
          <p:cNvPr id="8197" name="Rectangle 5"/>
          <p:cNvSpPr>
            <a:spLocks noGrp="1" noChangeArrowheads="1"/>
          </p:cNvSpPr>
          <p:nvPr>
            <p:ph type="subTitle" idx="1"/>
          </p:nvPr>
        </p:nvSpPr>
        <p:spPr>
          <a:xfrm>
            <a:off x="515938" y="3060700"/>
            <a:ext cx="6400800" cy="17526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7" name="Picture 8">
            <a:extLst>
              <a:ext uri="{FF2B5EF4-FFF2-40B4-BE49-F238E27FC236}">
                <a16:creationId xmlns="" xmlns:a16="http://schemas.microsoft.com/office/drawing/2014/main" id="{AA744007-0C9A-944C-AEEC-C9B61CD4144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52649" y="5669281"/>
            <a:ext cx="1589204" cy="1180008"/>
          </a:xfrm>
          <a:prstGeom prst="rect">
            <a:avLst/>
          </a:prstGeom>
          <a:noFill/>
          <a:ln>
            <a:noFill/>
          </a:ln>
          <a:effectLst/>
          <a:extLst/>
        </p:spPr>
      </p:pic>
      <p:sp>
        <p:nvSpPr>
          <p:cNvPr id="8" name="Text Box 11">
            <a:extLst>
              <a:ext uri="{FF2B5EF4-FFF2-40B4-BE49-F238E27FC236}">
                <a16:creationId xmlns="" xmlns:a16="http://schemas.microsoft.com/office/drawing/2014/main" id="{760CD1C8-AEAA-5140-8BF5-F39A2D3F1CAE}"/>
              </a:ext>
            </a:extLst>
          </p:cNvPr>
          <p:cNvSpPr txBox="1">
            <a:spLocks noChangeArrowheads="1"/>
          </p:cNvSpPr>
          <p:nvPr userDrawn="1"/>
        </p:nvSpPr>
        <p:spPr bwMode="auto">
          <a:xfrm>
            <a:off x="515938" y="6309452"/>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35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274638"/>
            <a:ext cx="2022475" cy="49704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0538" y="274638"/>
            <a:ext cx="5918200" cy="4970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902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0538" y="274638"/>
            <a:ext cx="8093075"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90538" y="1409700"/>
            <a:ext cx="8093075" cy="3835400"/>
          </a:xfrm>
        </p:spPr>
        <p:txBody>
          <a:bodyPr/>
          <a:lstStyle/>
          <a:p>
            <a:r>
              <a:rPr lang="en-US"/>
              <a:t>Click icon to add chart</a:t>
            </a:r>
            <a:endParaRPr lang="en-GB"/>
          </a:p>
        </p:txBody>
      </p:sp>
    </p:spTree>
    <p:extLst>
      <p:ext uri="{BB962C8B-B14F-4D97-AF65-F5344CB8AC3E}">
        <p14:creationId xmlns:p14="http://schemas.microsoft.com/office/powerpoint/2010/main" val="415047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7983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08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ELSS-462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0935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93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descr="mathschool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3690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94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3" name="Picture 2" descr="MathsSchool-MattAustin-18 cop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41207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467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155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517525" y="1590675"/>
            <a:ext cx="7772400" cy="1470025"/>
          </a:xfrm>
          <a:prstGeom prst="rect">
            <a:avLst/>
          </a:prstGeom>
        </p:spPr>
        <p:txBody>
          <a:bodyPr/>
          <a:lstStyle>
            <a:lvl1pPr>
              <a:defRPr/>
            </a:lvl1pPr>
          </a:lstStyle>
          <a:p>
            <a:pPr lvl="0"/>
            <a:r>
              <a:rPr lang="en-US" altLang="en-US" noProof="0"/>
              <a:t>Click to edit Master title style</a:t>
            </a:r>
            <a:endParaRPr lang="en-GB" altLang="en-US" noProof="0"/>
          </a:p>
        </p:txBody>
      </p:sp>
      <p:sp>
        <p:nvSpPr>
          <p:cNvPr id="8197" name="Rectangle 5"/>
          <p:cNvSpPr>
            <a:spLocks noGrp="1" noChangeArrowheads="1"/>
          </p:cNvSpPr>
          <p:nvPr>
            <p:ph type="subTitle" idx="1"/>
          </p:nvPr>
        </p:nvSpPr>
        <p:spPr>
          <a:xfrm>
            <a:off x="515938" y="3060700"/>
            <a:ext cx="6400800" cy="1752600"/>
          </a:xfrm>
          <a:prstGeom prst="rect">
            <a:avLst/>
          </a:prstGeom>
        </p:spPr>
        <p:txBody>
          <a:bodyPr/>
          <a:lstStyle>
            <a:lvl1pPr marL="0" indent="0">
              <a:buFontTx/>
              <a:buNone/>
              <a:defRPr/>
            </a:lvl1pPr>
          </a:lstStyle>
          <a:p>
            <a:pPr lvl="0"/>
            <a:r>
              <a:rPr lang="en-US" altLang="en-US" noProof="0"/>
              <a:t>Click to edit Master subtitle style</a:t>
            </a:r>
            <a:endParaRPr lang="en-GB" altLang="en-US" noProof="0"/>
          </a:p>
        </p:txBody>
      </p:sp>
      <p:pic>
        <p:nvPicPr>
          <p:cNvPr id="7" name="Picture 8">
            <a:extLst>
              <a:ext uri="{FF2B5EF4-FFF2-40B4-BE49-F238E27FC236}">
                <a16:creationId xmlns="" xmlns:a16="http://schemas.microsoft.com/office/drawing/2014/main" id="{AA744007-0C9A-944C-AEEC-C9B61CD4144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52649" y="5669281"/>
            <a:ext cx="1589204" cy="1180008"/>
          </a:xfrm>
          <a:prstGeom prst="rect">
            <a:avLst/>
          </a:prstGeom>
          <a:noFill/>
          <a:ln>
            <a:noFill/>
          </a:ln>
          <a:effectLst/>
          <a:extLst/>
        </p:spPr>
      </p:pic>
      <p:sp>
        <p:nvSpPr>
          <p:cNvPr id="8" name="Text Box 11">
            <a:extLst>
              <a:ext uri="{FF2B5EF4-FFF2-40B4-BE49-F238E27FC236}">
                <a16:creationId xmlns="" xmlns:a16="http://schemas.microsoft.com/office/drawing/2014/main" id="{760CD1C8-AEAA-5140-8BF5-F39A2D3F1CAE}"/>
              </a:ext>
            </a:extLst>
          </p:cNvPr>
          <p:cNvSpPr txBox="1">
            <a:spLocks noChangeArrowheads="1"/>
          </p:cNvSpPr>
          <p:nvPr userDrawn="1"/>
        </p:nvSpPr>
        <p:spPr bwMode="auto">
          <a:xfrm>
            <a:off x="515938" y="6309452"/>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extLst>
      <p:ext uri="{BB962C8B-B14F-4D97-AF65-F5344CB8AC3E}">
        <p14:creationId xmlns:p14="http://schemas.microsoft.com/office/powerpoint/2010/main" val="22817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 xmlns:a16="http://schemas.microsoft.com/office/drawing/2014/main" id="{534C776B-AD84-DE40-A542-6A25C97B9CC0}"/>
              </a:ext>
            </a:extLst>
          </p:cNvPr>
          <p:cNvSpPr>
            <a:spLocks noGrp="1"/>
          </p:cNvSpPr>
          <p:nvPr>
            <p:ph type="title"/>
          </p:nvPr>
        </p:nvSpPr>
        <p:spPr/>
        <p:txBody>
          <a:bodyPr/>
          <a:lstStyle>
            <a:lvl1pPr>
              <a:defRPr>
                <a:solidFill>
                  <a:srgbClr val="96A8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483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04379"/>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70419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11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1409700"/>
            <a:ext cx="3970337"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3275" y="1409700"/>
            <a:ext cx="3970338"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381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148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148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5982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6971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66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10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80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 xmlns:a16="http://schemas.microsoft.com/office/drawing/2014/main" id="{547939C5-3DA0-424F-AD0B-9C64CBFBA61D}"/>
              </a:ext>
            </a:extLst>
          </p:cNvPr>
          <p:cNvSpPr>
            <a:spLocks/>
          </p:cNvSpPr>
          <p:nvPr userDrawn="1"/>
        </p:nvSpPr>
        <p:spPr bwMode="auto">
          <a:xfrm>
            <a:off x="-5321" y="5481870"/>
            <a:ext cx="9147175" cy="1376362"/>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rgbClr val="96A800"/>
          </a:solidFill>
          <a:ln>
            <a:noFill/>
          </a:ln>
          <a:extLst/>
        </p:spPr>
        <p:txBody>
          <a:bodyPr/>
          <a:lstStyle/>
          <a:p>
            <a:endParaRPr lang="en-GB"/>
          </a:p>
        </p:txBody>
      </p:sp>
      <p:sp>
        <p:nvSpPr>
          <p:cNvPr id="1032" name="Freeform 8"/>
          <p:cNvSpPr>
            <a:spLocks/>
          </p:cNvSpPr>
          <p:nvPr/>
        </p:nvSpPr>
        <p:spPr bwMode="auto">
          <a:xfrm>
            <a:off x="-12140" y="5518685"/>
            <a:ext cx="9156140" cy="1376362"/>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chemeClr val="bg1"/>
          </a:solidFill>
          <a:ln>
            <a:noFill/>
          </a:ln>
          <a:extLst/>
        </p:spPr>
        <p:txBody>
          <a:bodyPr/>
          <a:lstStyle/>
          <a:p>
            <a:endParaRPr lang="en-GB"/>
          </a:p>
        </p:txBody>
      </p:sp>
      <p:sp>
        <p:nvSpPr>
          <p:cNvPr id="1026" name="Rectangle 2"/>
          <p:cNvSpPr>
            <a:spLocks noGrp="1" noChangeArrowheads="1"/>
          </p:cNvSpPr>
          <p:nvPr>
            <p:ph type="title"/>
          </p:nvPr>
        </p:nvSpPr>
        <p:spPr bwMode="auto">
          <a:xfrm>
            <a:off x="490538" y="274638"/>
            <a:ext cx="8093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90538" y="1409700"/>
            <a:ext cx="8093075"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8">
            <a:extLst>
              <a:ext uri="{FF2B5EF4-FFF2-40B4-BE49-F238E27FC236}">
                <a16:creationId xmlns="" xmlns:a16="http://schemas.microsoft.com/office/drawing/2014/main" id="{C03D5526-44E5-7248-911C-2128C819D9B3}"/>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7552649" y="5669281"/>
            <a:ext cx="1589204" cy="1180008"/>
          </a:xfrm>
          <a:prstGeom prst="rect">
            <a:avLst/>
          </a:prstGeom>
          <a:noFill/>
          <a:ln>
            <a:noFill/>
          </a:ln>
          <a:effectLst/>
          <a:extLst/>
        </p:spPr>
      </p:pic>
      <p:sp>
        <p:nvSpPr>
          <p:cNvPr id="8" name="Text Box 11">
            <a:extLst>
              <a:ext uri="{FF2B5EF4-FFF2-40B4-BE49-F238E27FC236}">
                <a16:creationId xmlns="" xmlns:a16="http://schemas.microsoft.com/office/drawing/2014/main" id="{5D96912D-1252-FD4B-AAF7-2D0ADBC3FB78}"/>
              </a:ext>
            </a:extLst>
          </p:cNvPr>
          <p:cNvSpPr txBox="1">
            <a:spLocks noChangeArrowheads="1"/>
          </p:cNvSpPr>
          <p:nvPr userDrawn="1"/>
        </p:nvSpPr>
        <p:spPr bwMode="auto">
          <a:xfrm>
            <a:off x="515938" y="6309452"/>
            <a:ext cx="3327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2000" dirty="0">
                <a:solidFill>
                  <a:srgbClr val="96A800"/>
                </a:solidFill>
              </a:rPr>
              <a:t>www.hertfordshire.gov.uk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a:solidFill>
            <a:srgbClr val="96A800"/>
          </a:solidFill>
          <a:latin typeface="+mj-lt"/>
          <a:ea typeface="+mj-ea"/>
          <a:cs typeface="+mj-cs"/>
        </a:defRPr>
      </a:lvl1pPr>
      <a:lvl2pPr algn="l" rtl="0" eaLnBrk="1" fontAlgn="base" hangingPunct="1">
        <a:spcBef>
          <a:spcPct val="0"/>
        </a:spcBef>
        <a:spcAft>
          <a:spcPct val="0"/>
        </a:spcAft>
        <a:defRPr sz="3600">
          <a:solidFill>
            <a:srgbClr val="96A800"/>
          </a:solidFill>
          <a:latin typeface="Arial" charset="0"/>
          <a:cs typeface="Arial" charset="0"/>
        </a:defRPr>
      </a:lvl2pPr>
      <a:lvl3pPr algn="l" rtl="0" eaLnBrk="1" fontAlgn="base" hangingPunct="1">
        <a:spcBef>
          <a:spcPct val="0"/>
        </a:spcBef>
        <a:spcAft>
          <a:spcPct val="0"/>
        </a:spcAft>
        <a:defRPr sz="3600">
          <a:solidFill>
            <a:srgbClr val="96A800"/>
          </a:solidFill>
          <a:latin typeface="Arial" charset="0"/>
          <a:cs typeface="Arial" charset="0"/>
        </a:defRPr>
      </a:lvl3pPr>
      <a:lvl4pPr algn="l" rtl="0" eaLnBrk="1" fontAlgn="base" hangingPunct="1">
        <a:spcBef>
          <a:spcPct val="0"/>
        </a:spcBef>
        <a:spcAft>
          <a:spcPct val="0"/>
        </a:spcAft>
        <a:defRPr sz="3600">
          <a:solidFill>
            <a:srgbClr val="96A800"/>
          </a:solidFill>
          <a:latin typeface="Arial" charset="0"/>
          <a:cs typeface="Arial" charset="0"/>
        </a:defRPr>
      </a:lvl4pPr>
      <a:lvl5pPr algn="l" rtl="0" eaLnBrk="1" fontAlgn="base" hangingPunct="1">
        <a:spcBef>
          <a:spcPct val="0"/>
        </a:spcBef>
        <a:spcAft>
          <a:spcPct val="0"/>
        </a:spcAft>
        <a:defRPr sz="3600">
          <a:solidFill>
            <a:srgbClr val="96A800"/>
          </a:solidFill>
          <a:latin typeface="Arial" charset="0"/>
          <a:cs typeface="Arial" charset="0"/>
        </a:defRPr>
      </a:lvl5pPr>
      <a:lvl6pPr marL="457200" algn="l" rtl="0" eaLnBrk="1" fontAlgn="base" hangingPunct="1">
        <a:spcBef>
          <a:spcPct val="0"/>
        </a:spcBef>
        <a:spcAft>
          <a:spcPct val="0"/>
        </a:spcAft>
        <a:defRPr sz="3600">
          <a:solidFill>
            <a:srgbClr val="96A800"/>
          </a:solidFill>
          <a:latin typeface="Arial" charset="0"/>
          <a:cs typeface="Arial" charset="0"/>
        </a:defRPr>
      </a:lvl6pPr>
      <a:lvl7pPr marL="914400" algn="l" rtl="0" eaLnBrk="1" fontAlgn="base" hangingPunct="1">
        <a:spcBef>
          <a:spcPct val="0"/>
        </a:spcBef>
        <a:spcAft>
          <a:spcPct val="0"/>
        </a:spcAft>
        <a:defRPr sz="3600">
          <a:solidFill>
            <a:srgbClr val="96A800"/>
          </a:solidFill>
          <a:latin typeface="Arial" charset="0"/>
          <a:cs typeface="Arial" charset="0"/>
        </a:defRPr>
      </a:lvl7pPr>
      <a:lvl8pPr marL="1371600" algn="l" rtl="0" eaLnBrk="1" fontAlgn="base" hangingPunct="1">
        <a:spcBef>
          <a:spcPct val="0"/>
        </a:spcBef>
        <a:spcAft>
          <a:spcPct val="0"/>
        </a:spcAft>
        <a:defRPr sz="3600">
          <a:solidFill>
            <a:srgbClr val="96A800"/>
          </a:solidFill>
          <a:latin typeface="Arial" charset="0"/>
          <a:cs typeface="Arial" charset="0"/>
        </a:defRPr>
      </a:lvl8pPr>
      <a:lvl9pPr marL="1828800" algn="l" rtl="0" eaLnBrk="1" fontAlgn="base" hangingPunct="1">
        <a:spcBef>
          <a:spcPct val="0"/>
        </a:spcBef>
        <a:spcAft>
          <a:spcPct val="0"/>
        </a:spcAft>
        <a:defRPr sz="3600">
          <a:solidFill>
            <a:srgbClr val="96A800"/>
          </a:solidFill>
          <a:latin typeface="Arial" charset="0"/>
          <a:cs typeface="Arial" charset="0"/>
        </a:defRPr>
      </a:lvl9pPr>
    </p:titleStyle>
    <p:bodyStyle>
      <a:lvl1pPr marL="271463" indent="-271463" algn="l" rtl="0" eaLnBrk="1" fontAlgn="base" hangingPunct="1">
        <a:lnSpc>
          <a:spcPct val="95000"/>
        </a:lnSpc>
        <a:spcBef>
          <a:spcPct val="30000"/>
        </a:spcBef>
        <a:spcAft>
          <a:spcPct val="0"/>
        </a:spcAft>
        <a:buSzPct val="125000"/>
        <a:buChar char="•"/>
        <a:defRPr sz="2800">
          <a:solidFill>
            <a:schemeClr val="tx1"/>
          </a:solidFill>
          <a:latin typeface="+mn-lt"/>
          <a:ea typeface="+mn-ea"/>
          <a:cs typeface="+mn-cs"/>
        </a:defRPr>
      </a:lvl1pPr>
      <a:lvl2pPr marL="819150" indent="-280988" algn="l" rtl="0" eaLnBrk="1" fontAlgn="base" hangingPunct="1">
        <a:lnSpc>
          <a:spcPct val="95000"/>
        </a:lnSpc>
        <a:spcBef>
          <a:spcPct val="30000"/>
        </a:spcBef>
        <a:spcAft>
          <a:spcPct val="0"/>
        </a:spcAft>
        <a:buFont typeface="Arial" charset="0"/>
        <a:buChar char="–"/>
        <a:defRPr sz="2800">
          <a:solidFill>
            <a:schemeClr val="tx1"/>
          </a:solidFill>
          <a:latin typeface="+mn-lt"/>
          <a:cs typeface="+mn-cs"/>
        </a:defRPr>
      </a:lvl2pPr>
      <a:lvl3pPr marL="1227138" indent="-228600" algn="l" rtl="0" eaLnBrk="1" fontAlgn="base" hangingPunct="1">
        <a:lnSpc>
          <a:spcPct val="95000"/>
        </a:lnSpc>
        <a:spcBef>
          <a:spcPct val="30000"/>
        </a:spcBef>
        <a:spcAft>
          <a:spcPct val="0"/>
        </a:spcAft>
        <a:buSzPct val="125000"/>
        <a:buChar char="•"/>
        <a:defRPr sz="2400">
          <a:solidFill>
            <a:schemeClr val="tx1"/>
          </a:solidFill>
          <a:latin typeface="+mn-lt"/>
          <a:cs typeface="+mn-cs"/>
        </a:defRPr>
      </a:lvl3pPr>
      <a:lvl4pPr marL="1635125" indent="-228600" algn="l" rtl="0" eaLnBrk="1" fontAlgn="base" hangingPunct="1">
        <a:lnSpc>
          <a:spcPct val="95000"/>
        </a:lnSpc>
        <a:spcBef>
          <a:spcPct val="30000"/>
        </a:spcBef>
        <a:spcAft>
          <a:spcPct val="0"/>
        </a:spcAft>
        <a:buChar char="–"/>
        <a:defRPr sz="2000">
          <a:solidFill>
            <a:schemeClr val="tx1"/>
          </a:solidFill>
          <a:latin typeface="+mn-lt"/>
          <a:cs typeface="+mn-cs"/>
        </a:defRPr>
      </a:lvl4pPr>
      <a:lvl5pPr marL="2057400" indent="-228600" algn="l" rtl="0" eaLnBrk="1" fontAlgn="base" hangingPunct="1">
        <a:lnSpc>
          <a:spcPct val="95000"/>
        </a:lnSpc>
        <a:spcBef>
          <a:spcPct val="30000"/>
        </a:spcBef>
        <a:spcAft>
          <a:spcPct val="0"/>
        </a:spcAft>
        <a:buSzPct val="125000"/>
        <a:buChar char="•"/>
        <a:defRPr sz="2000">
          <a:solidFill>
            <a:schemeClr val="tx1"/>
          </a:solidFill>
          <a:latin typeface="+mn-lt"/>
          <a:cs typeface="+mn-cs"/>
        </a:defRPr>
      </a:lvl5pPr>
      <a:lvl6pPr marL="2514600" indent="-228600" algn="l" rtl="0" eaLnBrk="1" fontAlgn="base" hangingPunct="1">
        <a:lnSpc>
          <a:spcPct val="95000"/>
        </a:lnSpc>
        <a:spcBef>
          <a:spcPct val="30000"/>
        </a:spcBef>
        <a:spcAft>
          <a:spcPct val="0"/>
        </a:spcAft>
        <a:buSzPct val="125000"/>
        <a:buChar char="•"/>
        <a:defRPr sz="2000">
          <a:solidFill>
            <a:schemeClr val="tx1"/>
          </a:solidFill>
          <a:latin typeface="+mn-lt"/>
          <a:cs typeface="+mn-cs"/>
        </a:defRPr>
      </a:lvl6pPr>
      <a:lvl7pPr marL="2971800" indent="-228600" algn="l" rtl="0" eaLnBrk="1" fontAlgn="base" hangingPunct="1">
        <a:lnSpc>
          <a:spcPct val="95000"/>
        </a:lnSpc>
        <a:spcBef>
          <a:spcPct val="30000"/>
        </a:spcBef>
        <a:spcAft>
          <a:spcPct val="0"/>
        </a:spcAft>
        <a:buSzPct val="125000"/>
        <a:buChar char="•"/>
        <a:defRPr sz="2000">
          <a:solidFill>
            <a:schemeClr val="tx1"/>
          </a:solidFill>
          <a:latin typeface="+mn-lt"/>
          <a:cs typeface="+mn-cs"/>
        </a:defRPr>
      </a:lvl7pPr>
      <a:lvl8pPr marL="3429000" indent="-228600" algn="l" rtl="0" eaLnBrk="1" fontAlgn="base" hangingPunct="1">
        <a:lnSpc>
          <a:spcPct val="95000"/>
        </a:lnSpc>
        <a:spcBef>
          <a:spcPct val="30000"/>
        </a:spcBef>
        <a:spcAft>
          <a:spcPct val="0"/>
        </a:spcAft>
        <a:buSzPct val="125000"/>
        <a:buChar char="•"/>
        <a:defRPr sz="2000">
          <a:solidFill>
            <a:schemeClr val="tx1"/>
          </a:solidFill>
          <a:latin typeface="+mn-lt"/>
          <a:cs typeface="+mn-cs"/>
        </a:defRPr>
      </a:lvl8pPr>
      <a:lvl9pPr marL="3886200" indent="-228600" algn="l" rtl="0" eaLnBrk="1" fontAlgn="base" hangingPunct="1">
        <a:lnSpc>
          <a:spcPct val="95000"/>
        </a:lnSpc>
        <a:spcBef>
          <a:spcPct val="30000"/>
        </a:spcBef>
        <a:spcAft>
          <a:spcPct val="0"/>
        </a:spcAft>
        <a:buSzPct val="125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16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1467/Special_free_school_revenue_funding.pdf" TargetMode="External"/><Relationship Id="rId2" Type="http://schemas.openxmlformats.org/officeDocument/2006/relationships/hyperlink" Target="https://www.gov.uk/government/publications/free-school-pre-opening-gui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10"/>
          <p:cNvSpPr>
            <a:spLocks noGrp="1" noChangeArrowheads="1"/>
          </p:cNvSpPr>
          <p:nvPr>
            <p:ph type="ctrTitle"/>
          </p:nvPr>
        </p:nvSpPr>
        <p:spPr>
          <a:xfrm>
            <a:off x="508816" y="693692"/>
            <a:ext cx="7772400" cy="1470025"/>
          </a:xfrm>
        </p:spPr>
        <p:txBody>
          <a:bodyPr/>
          <a:lstStyle/>
          <a:p>
            <a:r>
              <a:rPr lang="en-GB" altLang="en-US" dirty="0" smtClean="0"/>
              <a:t>Hertfordshire’s Special Free School Bid</a:t>
            </a:r>
            <a:endParaRPr lang="en-GB" altLang="en-US" dirty="0">
              <a:solidFill>
                <a:srgbClr val="96A800"/>
              </a:solidFill>
            </a:endParaRPr>
          </a:p>
        </p:txBody>
      </p:sp>
      <p:sp>
        <p:nvSpPr>
          <p:cNvPr id="10251" name="Rectangle 11"/>
          <p:cNvSpPr>
            <a:spLocks noGrp="1" noChangeArrowheads="1"/>
          </p:cNvSpPr>
          <p:nvPr>
            <p:ph type="subTitle" idx="1"/>
          </p:nvPr>
        </p:nvSpPr>
        <p:spPr>
          <a:xfrm>
            <a:off x="507229" y="2346597"/>
            <a:ext cx="6400800" cy="1752600"/>
          </a:xfrm>
        </p:spPr>
        <p:txBody>
          <a:bodyPr/>
          <a:lstStyle/>
          <a:p>
            <a:r>
              <a:rPr lang="en-GB" altLang="en-US" dirty="0" smtClean="0">
                <a:solidFill>
                  <a:srgbClr val="4D4D4D"/>
                </a:solidFill>
              </a:rPr>
              <a:t>Jo Fisher – Operations Director </a:t>
            </a:r>
            <a:r>
              <a:rPr lang="en-GB" altLang="en-US" dirty="0">
                <a:solidFill>
                  <a:srgbClr val="4D4D4D"/>
                </a:solidFill>
              </a:rPr>
              <a:t>C</a:t>
            </a:r>
            <a:r>
              <a:rPr lang="en-GB" altLang="en-US" dirty="0" smtClean="0">
                <a:solidFill>
                  <a:srgbClr val="4D4D4D"/>
                </a:solidFill>
              </a:rPr>
              <a:t>hildren’s </a:t>
            </a:r>
            <a:r>
              <a:rPr lang="en-GB" altLang="en-US" dirty="0">
                <a:solidFill>
                  <a:srgbClr val="4D4D4D"/>
                </a:solidFill>
              </a:rPr>
              <a:t>S</a:t>
            </a:r>
            <a:r>
              <a:rPr lang="en-GB" altLang="en-US" dirty="0" smtClean="0">
                <a:solidFill>
                  <a:srgbClr val="4D4D4D"/>
                </a:solidFill>
              </a:rPr>
              <a:t>ervices</a:t>
            </a:r>
          </a:p>
          <a:p>
            <a:r>
              <a:rPr lang="en-GB" altLang="en-US" dirty="0" smtClean="0">
                <a:solidFill>
                  <a:srgbClr val="4D4D4D"/>
                </a:solidFill>
              </a:rPr>
              <a:t>Jennie Newman – Head of ISL</a:t>
            </a:r>
          </a:p>
          <a:p>
            <a:r>
              <a:rPr lang="en-GB" altLang="en-US" dirty="0" smtClean="0">
                <a:solidFill>
                  <a:srgbClr val="4D4D4D"/>
                </a:solidFill>
              </a:rPr>
              <a:t>Sally Glossop - Strategic Lead for SEND (Interim</a:t>
            </a:r>
            <a:r>
              <a:rPr lang="en-GB" altLang="en-US" dirty="0" smtClean="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Intended Outcomes</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54397"/>
          </a:xfrm>
        </p:spPr>
        <p:txBody>
          <a:bodyPr/>
          <a:lstStyle/>
          <a:p>
            <a:pPr>
              <a:spcBef>
                <a:spcPct val="40000"/>
              </a:spcBef>
            </a:pPr>
            <a:r>
              <a:rPr lang="en-GB" altLang="en-US" sz="2400" dirty="0">
                <a:solidFill>
                  <a:schemeClr val="tx2"/>
                </a:solidFill>
              </a:rPr>
              <a:t>Improving emotional resilience </a:t>
            </a:r>
            <a:endParaRPr lang="en-GB" altLang="en-US" sz="2400" dirty="0" smtClean="0">
              <a:solidFill>
                <a:schemeClr val="tx2"/>
              </a:solidFill>
            </a:endParaRPr>
          </a:p>
          <a:p>
            <a:pPr>
              <a:spcBef>
                <a:spcPct val="40000"/>
              </a:spcBef>
            </a:pPr>
            <a:r>
              <a:rPr lang="en-GB" altLang="en-US" sz="2400" dirty="0" smtClean="0">
                <a:solidFill>
                  <a:schemeClr val="tx2"/>
                </a:solidFill>
              </a:rPr>
              <a:t>Improved education outcomes for the pupils </a:t>
            </a:r>
          </a:p>
          <a:p>
            <a:pPr>
              <a:spcBef>
                <a:spcPct val="40000"/>
              </a:spcBef>
            </a:pPr>
            <a:r>
              <a:rPr lang="en-GB" altLang="en-US" sz="2400" dirty="0" smtClean="0">
                <a:solidFill>
                  <a:schemeClr val="tx2"/>
                </a:solidFill>
              </a:rPr>
              <a:t>Improved academic achievement</a:t>
            </a:r>
          </a:p>
          <a:p>
            <a:pPr>
              <a:spcBef>
                <a:spcPct val="40000"/>
              </a:spcBef>
            </a:pPr>
            <a:r>
              <a:rPr lang="en-GB" altLang="en-US" sz="2400" dirty="0" smtClean="0">
                <a:solidFill>
                  <a:schemeClr val="tx2"/>
                </a:solidFill>
              </a:rPr>
              <a:t>Improved school attendance for pupils from previous attendance </a:t>
            </a:r>
          </a:p>
          <a:p>
            <a:pPr>
              <a:spcBef>
                <a:spcPct val="40000"/>
              </a:spcBef>
            </a:pPr>
            <a:r>
              <a:rPr lang="en-GB" altLang="en-US" sz="2400" dirty="0" smtClean="0">
                <a:solidFill>
                  <a:schemeClr val="tx2"/>
                </a:solidFill>
              </a:rPr>
              <a:t>Full </a:t>
            </a:r>
            <a:r>
              <a:rPr lang="en-GB" altLang="en-US" sz="2400" dirty="0">
                <a:solidFill>
                  <a:schemeClr val="tx2"/>
                </a:solidFill>
              </a:rPr>
              <a:t>time </a:t>
            </a:r>
            <a:r>
              <a:rPr lang="en-GB" altLang="en-US" sz="2400" dirty="0" smtClean="0">
                <a:solidFill>
                  <a:schemeClr val="tx2"/>
                </a:solidFill>
              </a:rPr>
              <a:t>education</a:t>
            </a:r>
          </a:p>
          <a:p>
            <a:pPr lvl="1">
              <a:spcBef>
                <a:spcPct val="40000"/>
              </a:spcBef>
            </a:pPr>
            <a:r>
              <a:rPr lang="en-GB" altLang="en-US" sz="2400" dirty="0" smtClean="0">
                <a:solidFill>
                  <a:schemeClr val="tx2"/>
                </a:solidFill>
              </a:rPr>
              <a:t>no </a:t>
            </a:r>
            <a:r>
              <a:rPr lang="en-GB" altLang="en-US" sz="2400" dirty="0">
                <a:solidFill>
                  <a:schemeClr val="tx2"/>
                </a:solidFill>
              </a:rPr>
              <a:t>exclusions</a:t>
            </a:r>
          </a:p>
          <a:p>
            <a:pPr lvl="1">
              <a:spcBef>
                <a:spcPct val="40000"/>
              </a:spcBef>
            </a:pPr>
            <a:r>
              <a:rPr lang="en-GB" altLang="en-US" sz="2400" dirty="0">
                <a:solidFill>
                  <a:schemeClr val="tx2"/>
                </a:solidFill>
              </a:rPr>
              <a:t>part time timetables only when in the best interests of the child and only short </a:t>
            </a:r>
            <a:r>
              <a:rPr lang="en-GB" altLang="en-US" sz="2400" dirty="0" smtClean="0">
                <a:solidFill>
                  <a:schemeClr val="tx2"/>
                </a:solidFill>
              </a:rPr>
              <a:t>term</a:t>
            </a:r>
          </a:p>
          <a:p>
            <a:pPr marL="538162" lvl="1" indent="0">
              <a:spcBef>
                <a:spcPct val="40000"/>
              </a:spcBef>
              <a:buNone/>
            </a:pPr>
            <a:endParaRPr lang="en-GB" altLang="en-US" dirty="0" smtClean="0"/>
          </a:p>
        </p:txBody>
      </p:sp>
    </p:spTree>
    <p:extLst>
      <p:ext uri="{BB962C8B-B14F-4D97-AF65-F5344CB8AC3E}">
        <p14:creationId xmlns:p14="http://schemas.microsoft.com/office/powerpoint/2010/main" val="15026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Cont’d</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48125"/>
          </a:xfrm>
        </p:spPr>
        <p:txBody>
          <a:bodyPr/>
          <a:lstStyle/>
          <a:p>
            <a:pPr marL="357188" indent="-357188">
              <a:spcBef>
                <a:spcPct val="40000"/>
              </a:spcBef>
            </a:pPr>
            <a:r>
              <a:rPr lang="en-GB" altLang="en-US" dirty="0" smtClean="0">
                <a:solidFill>
                  <a:schemeClr val="tx2"/>
                </a:solidFill>
              </a:rPr>
              <a:t>Improving relationships between pupils and their peers and pupils and adults, leading to improved trust and confidence</a:t>
            </a:r>
          </a:p>
          <a:p>
            <a:pPr marL="357188" indent="-357188">
              <a:spcBef>
                <a:spcPct val="40000"/>
              </a:spcBef>
            </a:pPr>
            <a:r>
              <a:rPr lang="en-GB" altLang="en-US" dirty="0">
                <a:solidFill>
                  <a:schemeClr val="tx2"/>
                </a:solidFill>
              </a:rPr>
              <a:t>Positive destinations on </a:t>
            </a:r>
            <a:r>
              <a:rPr lang="en-GB" altLang="en-US" dirty="0" smtClean="0">
                <a:solidFill>
                  <a:schemeClr val="tx2"/>
                </a:solidFill>
              </a:rPr>
              <a:t>transition to the next stage in their education or leaving school</a:t>
            </a:r>
          </a:p>
          <a:p>
            <a:pPr marL="357188" indent="-357188">
              <a:spcBef>
                <a:spcPct val="40000"/>
              </a:spcBef>
            </a:pPr>
            <a:r>
              <a:rPr lang="en-GB" altLang="en-US" dirty="0" smtClean="0">
                <a:solidFill>
                  <a:schemeClr val="tx2"/>
                </a:solidFill>
              </a:rPr>
              <a:t>High aspirations for pupils and high aspirations of pupils for themselves</a:t>
            </a:r>
            <a:endParaRPr lang="en-GB" altLang="en-US" dirty="0">
              <a:solidFill>
                <a:schemeClr val="tx2"/>
              </a:solidFill>
            </a:endParaRPr>
          </a:p>
          <a:p>
            <a:pPr marL="357188" indent="-357188">
              <a:spcBef>
                <a:spcPct val="40000"/>
              </a:spcBef>
            </a:pPr>
            <a:endParaRPr lang="en-GB" altLang="en-US" dirty="0"/>
          </a:p>
        </p:txBody>
      </p:sp>
    </p:spTree>
    <p:extLst>
      <p:ext uri="{BB962C8B-B14F-4D97-AF65-F5344CB8AC3E}">
        <p14:creationId xmlns:p14="http://schemas.microsoft.com/office/powerpoint/2010/main" val="15026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31711-0A69-0549-9B64-B6075EC84C7C}"/>
              </a:ext>
            </a:extLst>
          </p:cNvPr>
          <p:cNvSpPr>
            <a:spLocks noGrp="1"/>
          </p:cNvSpPr>
          <p:nvPr>
            <p:ph type="ctrTitle"/>
          </p:nvPr>
        </p:nvSpPr>
        <p:spPr>
          <a:xfrm>
            <a:off x="517525" y="405819"/>
            <a:ext cx="7772400" cy="1470025"/>
          </a:xfrm>
        </p:spPr>
        <p:txBody>
          <a:bodyPr/>
          <a:lstStyle/>
          <a:p>
            <a:r>
              <a:rPr lang="en-US" dirty="0"/>
              <a:t>Special Schools in </a:t>
            </a:r>
            <a:r>
              <a:rPr lang="en-US" dirty="0" smtClean="0"/>
              <a:t>Hertfordshire</a:t>
            </a:r>
            <a:endParaRPr lang="en-US" dirty="0"/>
          </a:p>
        </p:txBody>
      </p:sp>
      <p:sp>
        <p:nvSpPr>
          <p:cNvPr id="3" name="Subtitle 2">
            <a:extLst>
              <a:ext uri="{FF2B5EF4-FFF2-40B4-BE49-F238E27FC236}">
                <a16:creationId xmlns="" xmlns:a16="http://schemas.microsoft.com/office/drawing/2014/main" id="{29290E99-85B2-184D-A2A7-1FEE18680754}"/>
              </a:ext>
            </a:extLst>
          </p:cNvPr>
          <p:cNvSpPr>
            <a:spLocks noGrp="1"/>
          </p:cNvSpPr>
          <p:nvPr>
            <p:ph type="subTitle" idx="1"/>
          </p:nvPr>
        </p:nvSpPr>
        <p:spPr>
          <a:xfrm>
            <a:off x="545420" y="1678669"/>
            <a:ext cx="7004911" cy="3659685"/>
          </a:xfrm>
        </p:spPr>
        <p:txBody>
          <a:bodyPr>
            <a:noAutofit/>
          </a:bodyPr>
          <a:lstStyle/>
          <a:p>
            <a:pPr>
              <a:lnSpc>
                <a:spcPct val="115000"/>
              </a:lnSpc>
            </a:pPr>
            <a:r>
              <a:rPr lang="en-US" sz="2400" dirty="0">
                <a:solidFill>
                  <a:schemeClr val="tx2"/>
                </a:solidFill>
              </a:rPr>
              <a:t>Currently we have 25 special schools in Hertfordshire. They are divided by </a:t>
            </a:r>
            <a:r>
              <a:rPr lang="en-US" sz="2400" dirty="0" smtClean="0">
                <a:solidFill>
                  <a:schemeClr val="tx2"/>
                </a:solidFill>
              </a:rPr>
              <a:t>sectors:</a:t>
            </a:r>
            <a:endParaRPr lang="en-US" sz="2400" dirty="0">
              <a:solidFill>
                <a:schemeClr val="tx2"/>
              </a:solidFill>
            </a:endParaRPr>
          </a:p>
          <a:p>
            <a:pPr marL="457200" indent="-457200">
              <a:buFont typeface="Arial" panose="020B0604020202020204" pitchFamily="34" charset="0"/>
              <a:buChar char="•"/>
            </a:pPr>
            <a:r>
              <a:rPr lang="en-US" sz="2400" dirty="0" smtClean="0">
                <a:solidFill>
                  <a:schemeClr val="tx2"/>
                </a:solidFill>
              </a:rPr>
              <a:t>Learning Difficulties</a:t>
            </a:r>
            <a:endParaRPr lang="en-US" sz="2400" dirty="0">
              <a:solidFill>
                <a:schemeClr val="tx2"/>
              </a:solidFill>
            </a:endParaRPr>
          </a:p>
          <a:p>
            <a:pPr marL="457200" indent="-457200">
              <a:buFont typeface="Arial" panose="020B0604020202020204" pitchFamily="34" charset="0"/>
              <a:buChar char="•"/>
            </a:pPr>
            <a:r>
              <a:rPr lang="en-US" sz="2400" dirty="0" smtClean="0">
                <a:solidFill>
                  <a:schemeClr val="tx2"/>
                </a:solidFill>
              </a:rPr>
              <a:t>Severe Learning Difficulties</a:t>
            </a:r>
            <a:endParaRPr lang="en-US" sz="2400" dirty="0">
              <a:solidFill>
                <a:schemeClr val="tx2"/>
              </a:solidFill>
            </a:endParaRPr>
          </a:p>
          <a:p>
            <a:pPr marL="457200" indent="-457200">
              <a:buFont typeface="Arial" panose="020B0604020202020204" pitchFamily="34" charset="0"/>
              <a:buChar char="•"/>
            </a:pPr>
            <a:r>
              <a:rPr lang="en-US" sz="2400" dirty="0" smtClean="0">
                <a:solidFill>
                  <a:schemeClr val="tx2"/>
                </a:solidFill>
              </a:rPr>
              <a:t>Social Emotional Mental Health</a:t>
            </a:r>
            <a:endParaRPr lang="en-US" sz="2400" dirty="0">
              <a:solidFill>
                <a:schemeClr val="tx2"/>
              </a:solidFill>
            </a:endParaRPr>
          </a:p>
          <a:p>
            <a:pPr marL="457200" indent="-457200">
              <a:buFont typeface="Arial" panose="020B0604020202020204" pitchFamily="34" charset="0"/>
              <a:buChar char="•"/>
            </a:pPr>
            <a:r>
              <a:rPr lang="en-US" sz="2400" dirty="0" smtClean="0">
                <a:solidFill>
                  <a:schemeClr val="tx2"/>
                </a:solidFill>
              </a:rPr>
              <a:t>Hearing Impairment</a:t>
            </a:r>
            <a:endParaRPr lang="en-US" sz="2400" dirty="0">
              <a:solidFill>
                <a:schemeClr val="tx2"/>
              </a:solidFill>
            </a:endParaRPr>
          </a:p>
          <a:p>
            <a:pPr marL="457200" indent="-457200">
              <a:buFont typeface="Arial" panose="020B0604020202020204" pitchFamily="34" charset="0"/>
              <a:buChar char="•"/>
            </a:pPr>
            <a:r>
              <a:rPr lang="en-US" sz="2400" dirty="0" smtClean="0">
                <a:solidFill>
                  <a:schemeClr val="tx2"/>
                </a:solidFill>
              </a:rPr>
              <a:t>Alternative </a:t>
            </a:r>
            <a:r>
              <a:rPr lang="en-US" sz="2400" dirty="0">
                <a:solidFill>
                  <a:schemeClr val="tx2"/>
                </a:solidFill>
              </a:rPr>
              <a:t>provision for Complex </a:t>
            </a:r>
            <a:r>
              <a:rPr lang="en-US" sz="2400" dirty="0" smtClean="0">
                <a:solidFill>
                  <a:schemeClr val="tx2"/>
                </a:solidFill>
              </a:rPr>
              <a:t>Needs</a:t>
            </a:r>
          </a:p>
          <a:p>
            <a:endParaRPr lang="en-US" sz="2400" dirty="0" smtClean="0">
              <a:solidFill>
                <a:schemeClr val="tx2"/>
              </a:solidFill>
            </a:endParaRPr>
          </a:p>
          <a:p>
            <a:endParaRPr lang="en-US" sz="2400" dirty="0">
              <a:solidFill>
                <a:schemeClr val="tx2"/>
              </a:solidFill>
            </a:endParaRPr>
          </a:p>
          <a:p>
            <a:endParaRPr lang="en-US" sz="1600" dirty="0"/>
          </a:p>
        </p:txBody>
      </p:sp>
    </p:spTree>
    <p:extLst>
      <p:ext uri="{BB962C8B-B14F-4D97-AF65-F5344CB8AC3E}">
        <p14:creationId xmlns:p14="http://schemas.microsoft.com/office/powerpoint/2010/main" val="313629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4DAD5-095E-1C49-92AD-725D5BA1BEA2}"/>
              </a:ext>
            </a:extLst>
          </p:cNvPr>
          <p:cNvSpPr>
            <a:spLocks noGrp="1"/>
          </p:cNvSpPr>
          <p:nvPr>
            <p:ph type="title"/>
          </p:nvPr>
        </p:nvSpPr>
        <p:spPr>
          <a:xfrm>
            <a:off x="342493" y="283346"/>
            <a:ext cx="8093075" cy="1143000"/>
          </a:xfrm>
        </p:spPr>
        <p:txBody>
          <a:bodyPr/>
          <a:lstStyle/>
          <a:p>
            <a:pPr algn="ctr"/>
            <a:r>
              <a:rPr lang="en-US" dirty="0" smtClean="0"/>
              <a:t>What Children and Young People Say</a:t>
            </a:r>
            <a:endParaRPr lang="en-US" dirty="0"/>
          </a:p>
        </p:txBody>
      </p:sp>
      <p:sp>
        <p:nvSpPr>
          <p:cNvPr id="3" name="Content Placeholder 2">
            <a:extLst>
              <a:ext uri="{FF2B5EF4-FFF2-40B4-BE49-F238E27FC236}">
                <a16:creationId xmlns="" xmlns:a16="http://schemas.microsoft.com/office/drawing/2014/main" id="{2E5DF515-3980-754A-A28D-D5BB2A0D2969}"/>
              </a:ext>
            </a:extLst>
          </p:cNvPr>
          <p:cNvSpPr>
            <a:spLocks noGrp="1"/>
          </p:cNvSpPr>
          <p:nvPr>
            <p:ph idx="1"/>
          </p:nvPr>
        </p:nvSpPr>
        <p:spPr>
          <a:xfrm>
            <a:off x="490538" y="1322613"/>
            <a:ext cx="8093075" cy="4146369"/>
          </a:xfrm>
        </p:spPr>
        <p:txBody>
          <a:bodyPr/>
          <a:lstStyle/>
          <a:p>
            <a:r>
              <a:rPr lang="en-US" sz="2400" dirty="0">
                <a:solidFill>
                  <a:schemeClr val="tx2"/>
                </a:solidFill>
              </a:rPr>
              <a:t>I need somewhere that is fun</a:t>
            </a:r>
          </a:p>
          <a:p>
            <a:r>
              <a:rPr lang="en-US" sz="2400" dirty="0">
                <a:solidFill>
                  <a:schemeClr val="tx2"/>
                </a:solidFill>
              </a:rPr>
              <a:t>I need somewhere that understands me</a:t>
            </a:r>
          </a:p>
          <a:p>
            <a:r>
              <a:rPr lang="en-US" sz="2400" dirty="0">
                <a:solidFill>
                  <a:schemeClr val="tx2"/>
                </a:solidFill>
              </a:rPr>
              <a:t>I want somewhere where adults know what helps me and what makes it worse</a:t>
            </a:r>
          </a:p>
          <a:p>
            <a:r>
              <a:rPr lang="en-US" sz="2400" dirty="0">
                <a:solidFill>
                  <a:schemeClr val="tx2"/>
                </a:solidFill>
              </a:rPr>
              <a:t>I want somewhere that will help me overcome my fears and paranoia</a:t>
            </a:r>
          </a:p>
          <a:p>
            <a:r>
              <a:rPr lang="en-US" sz="2400" dirty="0">
                <a:solidFill>
                  <a:schemeClr val="tx2"/>
                </a:solidFill>
              </a:rPr>
              <a:t>I want somewhere where people like me can be happier in themselves</a:t>
            </a:r>
          </a:p>
          <a:p>
            <a:r>
              <a:rPr lang="en-US" sz="2400" dirty="0">
                <a:solidFill>
                  <a:schemeClr val="tx2"/>
                </a:solidFill>
              </a:rPr>
              <a:t>I know I can work through this if it might take a while but with the right help we can do it</a:t>
            </a:r>
          </a:p>
        </p:txBody>
      </p:sp>
    </p:spTree>
    <p:extLst>
      <p:ext uri="{BB962C8B-B14F-4D97-AF65-F5344CB8AC3E}">
        <p14:creationId xmlns:p14="http://schemas.microsoft.com/office/powerpoint/2010/main" val="2865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Impact on </a:t>
            </a:r>
            <a:r>
              <a:rPr lang="en-GB" altLang="en-US" dirty="0" smtClean="0"/>
              <a:t>Herts </a:t>
            </a:r>
            <a:r>
              <a:rPr lang="en-GB" altLang="en-US" dirty="0"/>
              <a:t>overall outcomes </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48125"/>
          </a:xfrm>
        </p:spPr>
        <p:txBody>
          <a:bodyPr/>
          <a:lstStyle/>
          <a:p>
            <a:pPr>
              <a:spcBef>
                <a:spcPct val="40000"/>
              </a:spcBef>
            </a:pPr>
            <a:r>
              <a:rPr lang="en-GB" altLang="en-US" sz="2400" dirty="0" smtClean="0">
                <a:solidFill>
                  <a:schemeClr val="tx2"/>
                </a:solidFill>
              </a:rPr>
              <a:t>Improving outcomes for SEND pupils</a:t>
            </a:r>
          </a:p>
          <a:p>
            <a:pPr>
              <a:spcBef>
                <a:spcPct val="40000"/>
              </a:spcBef>
            </a:pPr>
            <a:r>
              <a:rPr lang="en-GB" altLang="en-US" sz="2400" dirty="0" smtClean="0">
                <a:solidFill>
                  <a:schemeClr val="tx2"/>
                </a:solidFill>
              </a:rPr>
              <a:t>Improving attendance of SEND pupils</a:t>
            </a:r>
          </a:p>
          <a:p>
            <a:pPr>
              <a:spcBef>
                <a:spcPct val="40000"/>
              </a:spcBef>
            </a:pPr>
            <a:r>
              <a:rPr lang="en-GB" altLang="en-US" sz="2400" dirty="0" smtClean="0">
                <a:solidFill>
                  <a:schemeClr val="tx2"/>
                </a:solidFill>
              </a:rPr>
              <a:t>Reducing exclusions of SEND pupils</a:t>
            </a:r>
          </a:p>
          <a:p>
            <a:pPr>
              <a:spcBef>
                <a:spcPct val="40000"/>
              </a:spcBef>
            </a:pPr>
            <a:r>
              <a:rPr lang="en-GB" altLang="en-US" sz="2400" dirty="0" smtClean="0">
                <a:solidFill>
                  <a:schemeClr val="tx2"/>
                </a:solidFill>
              </a:rPr>
              <a:t>Ensuring that pupils needs are met locally and in their community</a:t>
            </a:r>
          </a:p>
          <a:p>
            <a:pPr>
              <a:spcBef>
                <a:spcPct val="40000"/>
              </a:spcBef>
            </a:pPr>
            <a:r>
              <a:rPr lang="en-GB" altLang="en-US" sz="2400" dirty="0" smtClean="0">
                <a:solidFill>
                  <a:schemeClr val="tx2"/>
                </a:solidFill>
              </a:rPr>
              <a:t>Reducing representation of SEND pupils in NEET figures</a:t>
            </a:r>
          </a:p>
          <a:p>
            <a:pPr>
              <a:spcBef>
                <a:spcPct val="40000"/>
              </a:spcBef>
            </a:pPr>
            <a:r>
              <a:rPr lang="en-GB" altLang="en-US" sz="2400" dirty="0" smtClean="0">
                <a:solidFill>
                  <a:schemeClr val="tx2"/>
                </a:solidFill>
              </a:rPr>
              <a:t>Delivering the aspirations of the SEND Strategy</a:t>
            </a:r>
          </a:p>
          <a:p>
            <a:pPr>
              <a:spcBef>
                <a:spcPct val="40000"/>
              </a:spcBef>
            </a:pPr>
            <a:r>
              <a:rPr lang="en-GB" altLang="en-US" sz="2400" dirty="0" smtClean="0">
                <a:solidFill>
                  <a:schemeClr val="tx2"/>
                </a:solidFill>
              </a:rPr>
              <a:t>Delivering Hertfordshire’s Outcome Bees</a:t>
            </a:r>
            <a:endParaRPr lang="en-GB" altLang="en-US" sz="2400" dirty="0">
              <a:solidFill>
                <a:schemeClr val="tx2"/>
              </a:solidFill>
            </a:endParaRPr>
          </a:p>
        </p:txBody>
      </p:sp>
    </p:spTree>
    <p:extLst>
      <p:ext uri="{BB962C8B-B14F-4D97-AF65-F5344CB8AC3E}">
        <p14:creationId xmlns:p14="http://schemas.microsoft.com/office/powerpoint/2010/main" val="15026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Hertfordshire’s Outcome Bees</a:t>
            </a:r>
            <a:endParaRPr lang="en-GB" altLang="en-US" dirty="0">
              <a:solidFill>
                <a:srgbClr val="96A800"/>
              </a:solidFill>
            </a:endParaRPr>
          </a:p>
        </p:txBody>
      </p:sp>
      <p:pic>
        <p:nvPicPr>
          <p:cNvPr id="5" name="Picture 4" descr="\\Hertscc.gov.uk\Shared3\HERTFORD\CSF\CSFCENT\DATA\CSFSHARE\COMMON\Performance&amp;improvement\Outcomes Framework 2016\Design\Design 4.5.jpg">
            <a:extLst>
              <a:ext uri="{FF2B5EF4-FFF2-40B4-BE49-F238E27FC236}">
                <a16:creationId xmlns:lc="http://schemas.openxmlformats.org/drawingml/2006/lockedCanvas" xmlns:a16="http://schemas.microsoft.com/office/drawing/2014/main" xmlns="" id="{5C734CCF-7AC8-4B19-B489-30696D6E132E}"/>
              </a:ext>
            </a:extLst>
          </p:cNvPr>
          <p:cNvPicPr/>
          <p:nvPr/>
        </p:nvPicPr>
        <p:blipFill>
          <a:blip r:embed="rId2" cstate="print">
            <a:extLst>
              <a:ext uri="{BEBA8EAE-BF5A-486C-A8C5-ECC9F3942E4B}">
                <a14:imgProps xmlns:a14="http://schemas.microsoft.com/office/drawing/2010/main">
                  <a14:imgLayer r:embed="rId3">
                    <a14:imgEffect>
                      <a14:backgroundRemoval t="0" b="100000" l="0" r="100000">
                        <a14:foregroundMark x1="6983" y1="43189" x2="6983" y2="43189"/>
                        <a14:foregroundMark x1="76122" y1="88577" x2="76122" y2="88577"/>
                        <a14:foregroundMark x1="96509" y1="74527" x2="96509" y2="74527"/>
                        <a14:foregroundMark x1="7357" y1="41051" x2="7357" y2="41051"/>
                        <a14:foregroundMark x1="7170" y1="42578" x2="7170" y2="42578"/>
                        <a14:foregroundMark x1="6484" y1="45266" x2="6484" y2="45266"/>
                        <a14:foregroundMark x1="5112" y1="44777" x2="5112" y2="44777"/>
                        <a14:foregroundMark x1="6983" y1="40745" x2="6983" y2="40745"/>
                        <a14:foregroundMark x1="6983" y1="39401" x2="6983" y2="39401"/>
                        <a14:foregroundMark x1="7668" y1="38974" x2="7668" y2="38974"/>
                        <a14:foregroundMark x1="7668" y1="43922" x2="7668" y2="43922"/>
                        <a14:foregroundMark x1="7419" y1="44716" x2="7419" y2="44716"/>
                        <a14:foregroundMark x1="10162" y1="44716" x2="10162" y2="44716"/>
                        <a14:foregroundMark x1="10411" y1="44899" x2="10411" y2="44899"/>
                        <a14:foregroundMark x1="10973" y1="44899" x2="10973" y2="44899"/>
                        <a14:foregroundMark x1="94514" y1="75504" x2="94514" y2="75504"/>
                        <a14:foregroundMark x1="93828" y1="74282" x2="93828" y2="74282"/>
                        <a14:foregroundMark x1="94264" y1="72205" x2="94264" y2="72205"/>
                        <a14:foregroundMark x1="94264" y1="70006" x2="94264" y2="70006"/>
                        <a14:foregroundMark x1="93516" y1="69395" x2="93516" y2="69395"/>
                        <a14:foregroundMark x1="92830" y1="70556" x2="92830" y2="70556"/>
                        <a14:foregroundMark x1="91397" y1="74465" x2="91397" y2="74465"/>
                        <a14:foregroundMark x1="90960" y1="75260" x2="90960" y2="75260"/>
                        <a14:foregroundMark x1="90150" y1="75260" x2="90150" y2="75260"/>
                        <a14:foregroundMark x1="88342" y1="78192" x2="88342" y2="78192"/>
                        <a14:foregroundMark x1="83042" y1="87538" x2="83042" y2="87538"/>
                        <a14:foregroundMark x1="84102" y1="86072" x2="84102" y2="86072"/>
                        <a14:foregroundMark x1="70511" y1="86378" x2="70511" y2="86378"/>
                        <a14:foregroundMark x1="69950" y1="85400" x2="69950" y2="85400"/>
                        <a14:foregroundMark x1="69825" y1="84239" x2="69825" y2="84239"/>
                        <a14:foregroundMark x1="74439" y1="87416" x2="74439" y2="87416"/>
                        <a14:foregroundMark x1="74813" y1="83934" x2="74813" y2="83934"/>
                        <a14:foregroundMark x1="76247" y1="82712" x2="76247" y2="82712"/>
                        <a14:foregroundMark x1="78554" y1="82346" x2="78554" y2="82346"/>
                        <a14:foregroundMark x1="79925" y1="82101" x2="79925" y2="82101"/>
                        <a14:foregroundMark x1="82731" y1="82040" x2="82731" y2="82040"/>
                        <a14:foregroundMark x1="85599" y1="81002" x2="85599" y2="81002"/>
                        <a14:foregroundMark x1="86721" y1="80208" x2="86721" y2="80208"/>
                        <a14:foregroundMark x1="94763" y1="67196" x2="94763" y2="67196"/>
                        <a14:foregroundMark x1="95075" y1="70067" x2="95075" y2="70067"/>
                        <a14:foregroundMark x1="95698" y1="71350" x2="95698" y2="71350"/>
                        <a14:foregroundMark x1="96259" y1="72572" x2="96259" y2="72572"/>
                        <a14:foregroundMark x1="10162" y1="44349" x2="10162" y2="44349"/>
                        <a14:foregroundMark x1="5112" y1="42761" x2="5112" y2="42761"/>
                        <a14:foregroundMark x1="4676" y1="43677" x2="4676" y2="43677"/>
                        <a14:foregroundMark x1="77182" y1="87416" x2="77182" y2="87416"/>
                        <a14:foregroundMark x1="76621" y1="85950" x2="76621" y2="85950"/>
                        <a14:foregroundMark x1="83042" y1="84056" x2="83042" y2="84056"/>
                        <a14:foregroundMark x1="83042" y1="85156" x2="83042" y2="85156"/>
                        <a14:foregroundMark x1="83042" y1="85706" x2="83042" y2="85706"/>
                        <a14:foregroundMark x1="4613" y1="44533" x2="4613" y2="44533"/>
                        <a14:foregroundMark x1="5736" y1="45205" x2="5736" y2="45205"/>
                        <a14:foregroundMark x1="5299" y1="45266" x2="5611" y2="45266"/>
                        <a14:foregroundMark x1="5985" y1="45388" x2="5985" y2="45388"/>
                        <a14:foregroundMark x1="5112" y1="44716" x2="5112" y2="44716"/>
                        <a14:foregroundMark x1="4738" y1="43922" x2="4738" y2="43922"/>
                        <a14:foregroundMark x1="7606" y1="43433" x2="7606" y2="43433"/>
                        <a14:foregroundMark x1="7232" y1="42211" x2="7232" y2="42211"/>
                        <a14:foregroundMark x1="6920" y1="41112" x2="6920" y2="41112"/>
                        <a14:foregroundMark x1="7107" y1="41845" x2="7107" y2="41845"/>
                        <a14:foregroundMark x1="8354" y1="40501" x2="8354" y2="40501"/>
                        <a14:foregroundMark x1="8292" y1="40501" x2="8292" y2="40501"/>
                        <a14:foregroundMark x1="8479" y1="40867" x2="8479" y2="40867"/>
                        <a14:foregroundMark x1="8105" y1="39707" x2="8105" y2="39707"/>
                        <a14:foregroundMark x1="7980" y1="39218" x2="7980" y2="39218"/>
                        <a14:foregroundMark x1="8853" y1="41112" x2="8853" y2="41112"/>
                        <a14:foregroundMark x1="10037" y1="43739" x2="10037" y2="43739"/>
                        <a14:foregroundMark x1="10661" y1="45082" x2="10661" y2="45082"/>
                        <a14:foregroundMark x1="6858" y1="40012" x2="6858" y2="40012"/>
                        <a14:foregroundMark x1="7419" y1="38546" x2="7419" y2="38546"/>
                        <a14:foregroundMark x1="6047" y1="37385" x2="6047" y2="37385"/>
                        <a14:foregroundMark x1="6047" y1="36591" x2="6047" y2="36591"/>
                        <a14:foregroundMark x1="6110" y1="37019" x2="6110" y2="37019"/>
                        <a14:foregroundMark x1="4613" y1="43311" x2="4613" y2="43311"/>
                        <a14:foregroundMark x1="5362" y1="44349" x2="5362" y2="44349"/>
                        <a14:foregroundMark x1="5175" y1="44166" x2="5175" y2="44166"/>
                        <a14:foregroundMark x1="4925" y1="44166" x2="4925" y2="44166"/>
                        <a14:foregroundMark x1="5237" y1="44655" x2="5237" y2="44655"/>
                        <a14:foregroundMark x1="5299" y1="44838" x2="5486" y2="45021"/>
                        <a14:foregroundMark x1="5424" y1="44899" x2="5424" y2="44899"/>
                        <a14:foregroundMark x1="5549" y1="44960" x2="5549" y2="44960"/>
                        <a14:foregroundMark x1="5549" y1="44838" x2="5549" y2="44838"/>
                        <a14:foregroundMark x1="93828" y1="73549" x2="93828" y2="73549"/>
                        <a14:foregroundMark x1="94264" y1="70861" x2="94264" y2="70861"/>
                        <a14:foregroundMark x1="94202" y1="71411" x2="94202" y2="71411"/>
                        <a14:foregroundMark x1="94451" y1="71778" x2="94451" y2="71778"/>
                        <a14:foregroundMark x1="95262" y1="75748" x2="95262" y2="75748"/>
                        <a14:foregroundMark x1="94763" y1="75809" x2="94763" y2="75809"/>
                        <a14:foregroundMark x1="93828" y1="74893" x2="93828" y2="74893"/>
                        <a14:foregroundMark x1="93703" y1="74527" x2="93703" y2="74527"/>
                        <a14:foregroundMark x1="92581" y1="71472" x2="92581" y2="71472"/>
                        <a14:foregroundMark x1="92830" y1="71228" x2="92830" y2="71228"/>
                        <a14:foregroundMark x1="91022" y1="75687" x2="91022" y2="75687"/>
                        <a14:foregroundMark x1="91085" y1="73610" x2="91085" y2="73610"/>
                        <a14:foregroundMark x1="90960" y1="73305" x2="90960" y2="73305"/>
                        <a14:foregroundMark x1="90212" y1="74527" x2="90212" y2="74527"/>
                        <a14:foregroundMark x1="90087" y1="74832" x2="90087" y2="74832"/>
                        <a14:foregroundMark x1="88030" y1="78681" x2="88030" y2="78681"/>
                        <a14:foregroundMark x1="88404" y1="78558" x2="88404" y2="78558"/>
                        <a14:foregroundMark x1="88778" y1="78131" x2="88778" y2="78131"/>
                        <a14:foregroundMark x1="88778" y1="77398" x2="88778" y2="77398"/>
                        <a14:foregroundMark x1="88716" y1="76787" x2="88716" y2="76787"/>
                        <a14:foregroundMark x1="88778" y1="76359" x2="88778" y2="76359"/>
                        <a14:foregroundMark x1="88716" y1="77764" x2="88716" y2="77764"/>
                        <a14:foregroundMark x1="87157" y1="78864" x2="87157" y2="78864"/>
                        <a14:foregroundMark x1="87157" y1="79230" x2="87157" y2="79230"/>
                        <a14:foregroundMark x1="87157" y1="79658" x2="87157" y2="79658"/>
                        <a14:foregroundMark x1="69264" y1="84484" x2="69264" y2="84484"/>
                        <a14:foregroundMark x1="69264" y1="84301" x2="69264" y2="84301"/>
                        <a14:foregroundMark x1="74439" y1="83323" x2="74439" y2="83323"/>
                        <a14:foregroundMark x1="82606" y1="83751" x2="82606" y2="83751"/>
                        <a14:foregroundMark x1="82793" y1="84423" x2="82793" y2="84423"/>
                        <a14:foregroundMark x1="85287" y1="81429" x2="85287" y2="81429"/>
                        <a14:foregroundMark x1="72836" y1="16569" x2="72836" y2="16569"/>
                        <a14:backgroundMark x1="93579" y1="70312" x2="93579" y2="70312"/>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2095464" y="1070942"/>
            <a:ext cx="4953071" cy="4505093"/>
          </a:xfrm>
          <a:prstGeom prst="rect">
            <a:avLst/>
          </a:prstGeom>
          <a:noFill/>
          <a:extLst/>
        </p:spPr>
      </p:pic>
    </p:spTree>
    <p:extLst>
      <p:ext uri="{BB962C8B-B14F-4D97-AF65-F5344CB8AC3E}">
        <p14:creationId xmlns:p14="http://schemas.microsoft.com/office/powerpoint/2010/main" val="139629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0538" y="274638"/>
            <a:ext cx="8093075" cy="1143000"/>
          </a:xfrm>
        </p:spPr>
        <p:txBody>
          <a:bodyPr/>
          <a:lstStyle/>
          <a:p>
            <a:r>
              <a:rPr lang="en-GB" altLang="en-US" dirty="0" smtClean="0"/>
              <a:t>The school will …</a:t>
            </a:r>
            <a:endParaRPr lang="en-GB" altLang="en-US" dirty="0">
              <a:solidFill>
                <a:srgbClr val="96A800"/>
              </a:solidFill>
            </a:endParaRPr>
          </a:p>
        </p:txBody>
      </p:sp>
      <p:sp>
        <p:nvSpPr>
          <p:cNvPr id="39939" name="Rectangle 3"/>
          <p:cNvSpPr>
            <a:spLocks noGrp="1" noChangeArrowheads="1"/>
          </p:cNvSpPr>
          <p:nvPr>
            <p:ph type="body" idx="1"/>
          </p:nvPr>
        </p:nvSpPr>
        <p:spPr/>
        <p:txBody>
          <a:bodyPr/>
          <a:lstStyle/>
          <a:p>
            <a:pPr marL="0" indent="0">
              <a:buFontTx/>
              <a:buNone/>
            </a:pPr>
            <a:r>
              <a:rPr lang="en-GB" altLang="en-US" sz="2000" dirty="0" smtClean="0">
                <a:solidFill>
                  <a:schemeClr val="tx2"/>
                </a:solidFill>
              </a:rPr>
              <a:t>Exemplify best practice in parental and young people engagement / co-production and contribute to improving parental confidence in Hertfordshire’s local provision</a:t>
            </a:r>
            <a:r>
              <a:rPr lang="en-GB" altLang="en-US" sz="2000" dirty="0">
                <a:solidFill>
                  <a:schemeClr val="tx2"/>
                </a:solidFill>
              </a:rPr>
              <a:t> </a:t>
            </a:r>
            <a:r>
              <a:rPr lang="en-GB" altLang="en-US" sz="2000" dirty="0" smtClean="0">
                <a:solidFill>
                  <a:schemeClr val="tx2"/>
                </a:solidFill>
              </a:rPr>
              <a:t>for SEND</a:t>
            </a:r>
          </a:p>
          <a:p>
            <a:pPr marL="0" indent="0">
              <a:buFontTx/>
              <a:buNone/>
            </a:pPr>
            <a:r>
              <a:rPr lang="en-GB" altLang="en-US" sz="2000" dirty="0" smtClean="0">
                <a:solidFill>
                  <a:schemeClr val="tx2"/>
                </a:solidFill>
              </a:rPr>
              <a:t>Enhancing our specialist provision that meets the needs of all children and young people in Hertfordshire</a:t>
            </a:r>
          </a:p>
          <a:p>
            <a:pPr marL="0" indent="0">
              <a:buFontTx/>
              <a:buNone/>
            </a:pPr>
            <a:r>
              <a:rPr lang="en-GB" altLang="en-US" sz="2000" dirty="0" smtClean="0">
                <a:solidFill>
                  <a:schemeClr val="tx2"/>
                </a:solidFill>
              </a:rPr>
              <a:t>Offer a highly individualised curriculum that is tailored to the unique profile of pupils</a:t>
            </a:r>
          </a:p>
          <a:p>
            <a:pPr marL="0" indent="0">
              <a:buFontTx/>
              <a:buNone/>
            </a:pPr>
            <a:r>
              <a:rPr lang="en-GB" sz="2000" dirty="0">
                <a:solidFill>
                  <a:schemeClr val="tx2"/>
                </a:solidFill>
              </a:rPr>
              <a:t>W</a:t>
            </a:r>
            <a:r>
              <a:rPr lang="en-GB" sz="2000" dirty="0" smtClean="0">
                <a:solidFill>
                  <a:schemeClr val="tx2"/>
                </a:solidFill>
              </a:rPr>
              <a:t>ork </a:t>
            </a:r>
            <a:r>
              <a:rPr lang="en-GB" sz="2000" dirty="0">
                <a:solidFill>
                  <a:schemeClr val="tx2"/>
                </a:solidFill>
              </a:rPr>
              <a:t>in partnership with early help, social care and health </a:t>
            </a:r>
            <a:r>
              <a:rPr lang="en-GB" sz="2000" dirty="0" smtClean="0">
                <a:solidFill>
                  <a:schemeClr val="tx2"/>
                </a:solidFill>
              </a:rPr>
              <a:t>agencies</a:t>
            </a:r>
            <a:endParaRPr lang="en-GB" sz="2000" dirty="0">
              <a:solidFill>
                <a:schemeClr val="tx2"/>
              </a:solidFill>
            </a:endParaRPr>
          </a:p>
          <a:p>
            <a:pPr marL="0" indent="0">
              <a:buFontTx/>
              <a:buNone/>
            </a:pPr>
            <a:r>
              <a:rPr lang="en-GB" altLang="en-US" sz="2000" dirty="0" smtClean="0">
                <a:solidFill>
                  <a:schemeClr val="tx2"/>
                </a:solidFill>
              </a:rPr>
              <a:t>Work in partnership with the LA and other schools and partners to improve outcomes for CYP</a:t>
            </a:r>
          </a:p>
          <a:p>
            <a:pPr marL="0" indent="0">
              <a:buFontTx/>
              <a:buNone/>
            </a:pPr>
            <a:r>
              <a:rPr lang="en-GB" altLang="en-US" sz="2000" dirty="0" smtClean="0">
                <a:solidFill>
                  <a:schemeClr val="tx2"/>
                </a:solidFill>
              </a:rPr>
              <a:t>Support a graduated approach to meeting needs locally </a:t>
            </a:r>
          </a:p>
          <a:p>
            <a:pPr marL="0" indent="0">
              <a:buFontTx/>
              <a:buNone/>
            </a:pPr>
            <a:r>
              <a:rPr lang="en-GB" altLang="en-US" sz="2000" dirty="0" smtClean="0">
                <a:solidFill>
                  <a:schemeClr val="tx2"/>
                </a:solidFill>
              </a:rPr>
              <a:t>Support co-delivery of the SEND Strategy</a:t>
            </a:r>
            <a:endParaRPr lang="en-GB" altLang="en-US" sz="2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108" y="798195"/>
            <a:ext cx="7772400" cy="1470025"/>
          </a:xfrm>
        </p:spPr>
        <p:txBody>
          <a:bodyPr/>
          <a:lstStyle/>
          <a:p>
            <a:r>
              <a:rPr lang="en-GB" dirty="0" smtClean="0"/>
              <a:t>Funding </a:t>
            </a:r>
            <a:endParaRPr lang="en-GB" dirty="0"/>
          </a:p>
        </p:txBody>
      </p:sp>
      <p:sp>
        <p:nvSpPr>
          <p:cNvPr id="5" name="Subtitle 4"/>
          <p:cNvSpPr>
            <a:spLocks noGrp="1"/>
          </p:cNvSpPr>
          <p:nvPr>
            <p:ph type="subTitle" idx="1"/>
          </p:nvPr>
        </p:nvSpPr>
        <p:spPr>
          <a:xfrm>
            <a:off x="507229" y="2094049"/>
            <a:ext cx="6400800" cy="1752600"/>
          </a:xfrm>
        </p:spPr>
        <p:txBody>
          <a:bodyPr/>
          <a:lstStyle/>
          <a:p>
            <a:r>
              <a:rPr lang="en-GB" dirty="0" smtClean="0">
                <a:solidFill>
                  <a:schemeClr val="tx2"/>
                </a:solidFill>
              </a:rPr>
              <a:t>Yvonne Medlam - Schools Finance</a:t>
            </a:r>
            <a:endParaRPr lang="en-GB" dirty="0">
              <a:solidFill>
                <a:schemeClr val="tx2"/>
              </a:solidFill>
            </a:endParaRPr>
          </a:p>
        </p:txBody>
      </p:sp>
    </p:spTree>
    <p:extLst>
      <p:ext uri="{BB962C8B-B14F-4D97-AF65-F5344CB8AC3E}">
        <p14:creationId xmlns:p14="http://schemas.microsoft.com/office/powerpoint/2010/main" val="215298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538" y="1171977"/>
            <a:ext cx="8093075" cy="4073123"/>
          </a:xfrm>
        </p:spPr>
        <p:txBody>
          <a:bodyPr/>
          <a:lstStyle/>
          <a:p>
            <a:r>
              <a:rPr lang="en-GB" dirty="0" smtClean="0">
                <a:solidFill>
                  <a:schemeClr val="tx2"/>
                </a:solidFill>
              </a:rPr>
              <a:t>Free Schools</a:t>
            </a:r>
          </a:p>
          <a:p>
            <a:pPr marL="547687" lvl="1" indent="0">
              <a:buNone/>
            </a:pPr>
            <a:r>
              <a:rPr lang="en-GB" dirty="0" smtClean="0">
                <a:solidFill>
                  <a:schemeClr val="tx2"/>
                </a:solidFill>
              </a:rPr>
              <a:t>Guidance for mainstream, Special, Alternative Provision &amp; 16-19 free schools in pre-opening phase – published May 2018 </a:t>
            </a:r>
          </a:p>
          <a:p>
            <a:pPr marL="547687" lvl="1" indent="0">
              <a:buNone/>
            </a:pPr>
            <a:r>
              <a:rPr lang="en-GB" sz="2000" u="sng" dirty="0" smtClean="0">
                <a:hlinkClick r:id="rId2"/>
              </a:rPr>
              <a:t>https</a:t>
            </a:r>
            <a:r>
              <a:rPr lang="en-GB" sz="2000" u="sng" dirty="0">
                <a:hlinkClick r:id="rId2"/>
              </a:rPr>
              <a:t>://www.gov.uk/government/publications/free-school-pre-opening-guide</a:t>
            </a:r>
            <a:r>
              <a:rPr lang="en-GB" sz="2000" dirty="0"/>
              <a:t>. </a:t>
            </a:r>
          </a:p>
          <a:p>
            <a:r>
              <a:rPr lang="en-GB" dirty="0" smtClean="0">
                <a:solidFill>
                  <a:schemeClr val="tx2"/>
                </a:solidFill>
              </a:rPr>
              <a:t>A guide to new special free school revenue    funding 2019-2020 – published May 2019</a:t>
            </a:r>
            <a:endParaRPr lang="en-GB" dirty="0">
              <a:solidFill>
                <a:schemeClr val="tx2"/>
              </a:solidFill>
            </a:endParaRPr>
          </a:p>
          <a:p>
            <a:pPr marL="0" indent="0">
              <a:buNone/>
            </a:pPr>
            <a:r>
              <a:rPr lang="en-GB" dirty="0"/>
              <a:t> </a:t>
            </a:r>
            <a:r>
              <a:rPr lang="en-GB" sz="2000" dirty="0"/>
              <a:t> </a:t>
            </a:r>
            <a:r>
              <a:rPr lang="en-US" sz="2000" dirty="0">
                <a:hlinkClick r:id="rId3"/>
              </a:rPr>
              <a:t>A guide to new special free school revenue funding: 2019 to 2020</a:t>
            </a:r>
            <a:endParaRPr lang="en-GB" sz="2000" dirty="0"/>
          </a:p>
        </p:txBody>
      </p:sp>
      <p:sp>
        <p:nvSpPr>
          <p:cNvPr id="3" name="Title 2"/>
          <p:cNvSpPr>
            <a:spLocks noGrp="1"/>
          </p:cNvSpPr>
          <p:nvPr>
            <p:ph type="title"/>
          </p:nvPr>
        </p:nvSpPr>
        <p:spPr>
          <a:xfrm>
            <a:off x="490538" y="274638"/>
            <a:ext cx="8202701" cy="948855"/>
          </a:xfrm>
        </p:spPr>
        <p:txBody>
          <a:bodyPr/>
          <a:lstStyle/>
          <a:p>
            <a:pPr algn="ctr"/>
            <a:r>
              <a:rPr lang="en-GB" dirty="0" smtClean="0"/>
              <a:t>Special Free School Funding Guidance</a:t>
            </a:r>
            <a:endParaRPr lang="en-GB" dirty="0"/>
          </a:p>
        </p:txBody>
      </p:sp>
    </p:spTree>
    <p:extLst>
      <p:ext uri="{BB962C8B-B14F-4D97-AF65-F5344CB8AC3E}">
        <p14:creationId xmlns:p14="http://schemas.microsoft.com/office/powerpoint/2010/main" val="287779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77659" y="145850"/>
            <a:ext cx="8093075" cy="961733"/>
          </a:xfrm>
        </p:spPr>
        <p:txBody>
          <a:bodyPr/>
          <a:lstStyle/>
          <a:p>
            <a:r>
              <a:rPr lang="en-GB" altLang="en-US" dirty="0" smtClean="0"/>
              <a:t>Funding for Special Schools</a:t>
            </a:r>
            <a:endParaRPr lang="en-GB" altLang="en-US" dirty="0">
              <a:solidFill>
                <a:srgbClr val="96A800"/>
              </a:solidFill>
            </a:endParaRPr>
          </a:p>
        </p:txBody>
      </p:sp>
      <p:sp>
        <p:nvSpPr>
          <p:cNvPr id="19459" name="Rectangle 3"/>
          <p:cNvSpPr>
            <a:spLocks noGrp="1" noChangeArrowheads="1"/>
          </p:cNvSpPr>
          <p:nvPr>
            <p:ph type="body" idx="1"/>
          </p:nvPr>
        </p:nvSpPr>
        <p:spPr>
          <a:xfrm>
            <a:off x="490538" y="1004552"/>
            <a:ext cx="8093075" cy="4675031"/>
          </a:xfrm>
        </p:spPr>
        <p:txBody>
          <a:bodyPr/>
          <a:lstStyle/>
          <a:p>
            <a:pPr marL="357188" indent="-357188">
              <a:spcBef>
                <a:spcPct val="40000"/>
              </a:spcBef>
              <a:buFontTx/>
              <a:buNone/>
            </a:pPr>
            <a:r>
              <a:rPr lang="en-GB" altLang="en-US" dirty="0" smtClean="0">
                <a:solidFill>
                  <a:srgbClr val="96A800"/>
                </a:solidFill>
              </a:rPr>
              <a:t>Place funding</a:t>
            </a:r>
            <a:endParaRPr lang="en-GB" altLang="en-US" dirty="0">
              <a:solidFill>
                <a:srgbClr val="96A800"/>
              </a:solidFill>
            </a:endParaRPr>
          </a:p>
          <a:p>
            <a:pPr marL="357188" indent="-357188">
              <a:spcBef>
                <a:spcPct val="40000"/>
              </a:spcBef>
            </a:pPr>
            <a:r>
              <a:rPr lang="en-GB" altLang="en-US" dirty="0" smtClean="0">
                <a:solidFill>
                  <a:schemeClr val="tx2"/>
                </a:solidFill>
              </a:rPr>
              <a:t>£10k per place for commissioned number of places. </a:t>
            </a:r>
          </a:p>
          <a:p>
            <a:pPr marL="0" indent="0">
              <a:spcBef>
                <a:spcPct val="40000"/>
              </a:spcBef>
              <a:buNone/>
            </a:pPr>
            <a:r>
              <a:rPr lang="en-GB" altLang="en-US" dirty="0" smtClean="0">
                <a:solidFill>
                  <a:srgbClr val="96A800"/>
                </a:solidFill>
              </a:rPr>
              <a:t>Top-Up  </a:t>
            </a:r>
            <a:r>
              <a:rPr lang="en-GB" altLang="en-US" dirty="0">
                <a:solidFill>
                  <a:srgbClr val="96A800"/>
                </a:solidFill>
              </a:rPr>
              <a:t>funding</a:t>
            </a:r>
          </a:p>
          <a:p>
            <a:pPr marL="357188" indent="-357188">
              <a:spcBef>
                <a:spcPct val="40000"/>
              </a:spcBef>
            </a:pPr>
            <a:r>
              <a:rPr lang="en-GB" altLang="en-US" dirty="0" smtClean="0">
                <a:solidFill>
                  <a:schemeClr val="tx2"/>
                </a:solidFill>
              </a:rPr>
              <a:t>A top-up per pupil </a:t>
            </a:r>
          </a:p>
          <a:p>
            <a:pPr marL="0" indent="0">
              <a:spcBef>
                <a:spcPct val="40000"/>
              </a:spcBef>
              <a:buNone/>
            </a:pPr>
            <a:r>
              <a:rPr lang="en-GB" altLang="en-US" dirty="0">
                <a:solidFill>
                  <a:srgbClr val="96A800"/>
                </a:solidFill>
              </a:rPr>
              <a:t>Other </a:t>
            </a:r>
            <a:r>
              <a:rPr lang="en-GB" altLang="en-US" dirty="0" smtClean="0">
                <a:solidFill>
                  <a:srgbClr val="96A800"/>
                </a:solidFill>
              </a:rPr>
              <a:t>Sources of funding</a:t>
            </a:r>
          </a:p>
          <a:p>
            <a:pPr>
              <a:spcBef>
                <a:spcPct val="40000"/>
              </a:spcBef>
            </a:pPr>
            <a:r>
              <a:rPr lang="en-GB" altLang="en-US" dirty="0">
                <a:solidFill>
                  <a:schemeClr val="tx2"/>
                </a:solidFill>
              </a:rPr>
              <a:t>e</a:t>
            </a:r>
            <a:r>
              <a:rPr lang="en-GB" altLang="en-US" dirty="0" smtClean="0">
                <a:solidFill>
                  <a:schemeClr val="tx2"/>
                </a:solidFill>
              </a:rPr>
              <a:t>.g. Pupil Premium, Teachers Pay Grant, Teachers Pension employer grant &amp; Universal free school meals</a:t>
            </a:r>
            <a:endParaRPr lang="en-GB" altLang="en-US" dirty="0">
              <a:solidFill>
                <a:schemeClr val="tx2"/>
              </a:solidFill>
            </a:endParaRPr>
          </a:p>
        </p:txBody>
      </p:sp>
    </p:spTree>
    <p:extLst>
      <p:ext uri="{BB962C8B-B14F-4D97-AF65-F5344CB8AC3E}">
        <p14:creationId xmlns:p14="http://schemas.microsoft.com/office/powerpoint/2010/main" val="71534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chemeClr val="tx2"/>
                </a:solidFill>
              </a:rPr>
              <a:t>The refreshed SEND Strategy was published in April 2018.  It is part of Hertfordshire’s Local Offer for SEND and sets out the vision, outcomes to be achieved, success measures and priority </a:t>
            </a:r>
            <a:r>
              <a:rPr lang="en-GB" dirty="0" err="1" smtClean="0">
                <a:solidFill>
                  <a:schemeClr val="tx2"/>
                </a:solidFill>
              </a:rPr>
              <a:t>workstreams</a:t>
            </a:r>
            <a:r>
              <a:rPr lang="en-GB" dirty="0" smtClean="0">
                <a:solidFill>
                  <a:schemeClr val="tx2"/>
                </a:solidFill>
              </a:rPr>
              <a:t> for the next 5 years. </a:t>
            </a:r>
          </a:p>
          <a:p>
            <a:r>
              <a:rPr lang="en-GB" dirty="0" smtClean="0">
                <a:solidFill>
                  <a:schemeClr val="tx2"/>
                </a:solidFill>
              </a:rPr>
              <a:t>The SEND Executive Board make strategic decisions and steer the development and delivery of education services and provision for CYP with SEND and additional needs 0-25.</a:t>
            </a:r>
            <a:endParaRPr lang="en-GB" dirty="0">
              <a:solidFill>
                <a:schemeClr val="tx2"/>
              </a:solidFill>
            </a:endParaRPr>
          </a:p>
        </p:txBody>
      </p:sp>
      <p:sp>
        <p:nvSpPr>
          <p:cNvPr id="3" name="Title 2"/>
          <p:cNvSpPr>
            <a:spLocks noGrp="1"/>
          </p:cNvSpPr>
          <p:nvPr>
            <p:ph type="title"/>
          </p:nvPr>
        </p:nvSpPr>
        <p:spPr/>
        <p:txBody>
          <a:bodyPr/>
          <a:lstStyle/>
          <a:p>
            <a:r>
              <a:rPr lang="en-GB" dirty="0" smtClean="0"/>
              <a:t>Hertfordshire SEND Strategy 2018-23</a:t>
            </a:r>
            <a:endParaRPr lang="en-GB" dirty="0"/>
          </a:p>
        </p:txBody>
      </p:sp>
    </p:spTree>
    <p:extLst>
      <p:ext uri="{BB962C8B-B14F-4D97-AF65-F5344CB8AC3E}">
        <p14:creationId xmlns:p14="http://schemas.microsoft.com/office/powerpoint/2010/main" val="127923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Hertfordshire Funding System</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48125"/>
          </a:xfrm>
        </p:spPr>
        <p:txBody>
          <a:bodyPr/>
          <a:lstStyle/>
          <a:p>
            <a:pPr marL="357188" indent="-357188">
              <a:spcBef>
                <a:spcPct val="40000"/>
              </a:spcBef>
              <a:buFontTx/>
              <a:buNone/>
            </a:pPr>
            <a:r>
              <a:rPr lang="en-GB" altLang="en-US" dirty="0" smtClean="0">
                <a:solidFill>
                  <a:srgbClr val="96A800"/>
                </a:solidFill>
              </a:rPr>
              <a:t>Top-Ups</a:t>
            </a:r>
            <a:endParaRPr lang="en-GB" altLang="en-US" dirty="0">
              <a:solidFill>
                <a:srgbClr val="96A800"/>
              </a:solidFill>
            </a:endParaRPr>
          </a:p>
          <a:p>
            <a:pPr marL="357188" indent="-357188">
              <a:spcBef>
                <a:spcPct val="40000"/>
              </a:spcBef>
            </a:pPr>
            <a:r>
              <a:rPr lang="en-GB" altLang="en-US" dirty="0" smtClean="0">
                <a:solidFill>
                  <a:schemeClr val="tx2"/>
                </a:solidFill>
              </a:rPr>
              <a:t>5 bandings - banding descriptors for each band</a:t>
            </a:r>
          </a:p>
          <a:p>
            <a:pPr marL="357188" indent="-357188">
              <a:spcBef>
                <a:spcPct val="40000"/>
              </a:spcBef>
            </a:pPr>
            <a:r>
              <a:rPr lang="en-GB" altLang="en-US" dirty="0" smtClean="0">
                <a:solidFill>
                  <a:schemeClr val="tx2"/>
                </a:solidFill>
              </a:rPr>
              <a:t>Agreed profile of pupils for each type of provision</a:t>
            </a:r>
          </a:p>
          <a:p>
            <a:pPr marL="357188" indent="-357188">
              <a:spcBef>
                <a:spcPct val="40000"/>
              </a:spcBef>
            </a:pPr>
            <a:r>
              <a:rPr lang="en-GB" altLang="en-US" dirty="0" smtClean="0">
                <a:solidFill>
                  <a:schemeClr val="tx2"/>
                </a:solidFill>
              </a:rPr>
              <a:t>Funding on average top up</a:t>
            </a:r>
            <a:endParaRPr lang="en-GB" altLang="en-US" dirty="0">
              <a:solidFill>
                <a:schemeClr val="tx2"/>
              </a:solidFill>
            </a:endParaRPr>
          </a:p>
          <a:p>
            <a:pPr marL="357188" indent="-357188">
              <a:spcBef>
                <a:spcPct val="40000"/>
              </a:spcBef>
            </a:pPr>
            <a:r>
              <a:rPr lang="en-GB" altLang="en-US" dirty="0" smtClean="0">
                <a:solidFill>
                  <a:schemeClr val="tx2"/>
                </a:solidFill>
              </a:rPr>
              <a:t>Lump Sum for fixed costs included</a:t>
            </a:r>
            <a:endParaRPr lang="en-GB" altLang="en-US" dirty="0">
              <a:solidFill>
                <a:schemeClr val="tx2"/>
              </a:solidFill>
            </a:endParaRPr>
          </a:p>
        </p:txBody>
      </p:sp>
      <p:sp>
        <p:nvSpPr>
          <p:cNvPr id="2" name="Rectangle 1">
            <a:extLst>
              <a:ext uri="{FF2B5EF4-FFF2-40B4-BE49-F238E27FC236}">
                <a16:creationId xmlns:a16="http://schemas.microsoft.com/office/drawing/2014/main" xmlns="" id="{F569288F-0316-0C43-B866-6B67E43A4153}"/>
              </a:ext>
            </a:extLst>
          </p:cNvPr>
          <p:cNvSpPr/>
          <p:nvPr/>
        </p:nvSpPr>
        <p:spPr bwMode="auto">
          <a:xfrm>
            <a:off x="0" y="5457825"/>
            <a:ext cx="9144000" cy="1400175"/>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027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solidFill>
                  <a:schemeClr val="tx2"/>
                </a:solidFill>
              </a:rPr>
              <a:t>Funded by DfE</a:t>
            </a:r>
          </a:p>
          <a:p>
            <a:r>
              <a:rPr lang="en-GB" dirty="0">
                <a:solidFill>
                  <a:schemeClr val="tx2"/>
                </a:solidFill>
              </a:rPr>
              <a:t>Project Development Grant </a:t>
            </a:r>
            <a:r>
              <a:rPr lang="en-GB" dirty="0" smtClean="0">
                <a:solidFill>
                  <a:schemeClr val="tx2"/>
                </a:solidFill>
              </a:rPr>
              <a:t>for essential non capital costs</a:t>
            </a:r>
            <a:endParaRPr lang="en-GB" dirty="0">
              <a:solidFill>
                <a:schemeClr val="tx2"/>
              </a:solidFill>
            </a:endParaRPr>
          </a:p>
          <a:p>
            <a:pPr marL="0" indent="0">
              <a:buNone/>
            </a:pPr>
            <a:r>
              <a:rPr lang="en-GB" dirty="0" smtClean="0">
                <a:solidFill>
                  <a:schemeClr val="tx2"/>
                </a:solidFill>
              </a:rPr>
              <a:t>	May 2018 Guidance</a:t>
            </a:r>
          </a:p>
          <a:p>
            <a:r>
              <a:rPr lang="en-GB" dirty="0" smtClean="0">
                <a:solidFill>
                  <a:schemeClr val="tx2"/>
                </a:solidFill>
              </a:rPr>
              <a:t>Grant to reflect costs in establishing a new school</a:t>
            </a:r>
          </a:p>
          <a:p>
            <a:pPr marL="538162" lvl="1" indent="0">
              <a:buNone/>
            </a:pPr>
            <a:r>
              <a:rPr lang="en-GB" dirty="0" smtClean="0">
                <a:solidFill>
                  <a:schemeClr val="tx2"/>
                </a:solidFill>
              </a:rPr>
              <a:t>    May 2019 </a:t>
            </a:r>
            <a:r>
              <a:rPr lang="en-GB" dirty="0">
                <a:solidFill>
                  <a:schemeClr val="tx2"/>
                </a:solidFill>
              </a:rPr>
              <a:t>Guidance</a:t>
            </a:r>
          </a:p>
          <a:p>
            <a:pPr lvl="1"/>
            <a:endParaRPr lang="en-GB" dirty="0" smtClean="0"/>
          </a:p>
          <a:p>
            <a:pPr marL="0" indent="0">
              <a:buNone/>
            </a:pPr>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Start Up Costs</a:t>
            </a:r>
            <a:endParaRPr lang="en-GB" dirty="0"/>
          </a:p>
        </p:txBody>
      </p:sp>
    </p:spTree>
    <p:extLst>
      <p:ext uri="{BB962C8B-B14F-4D97-AF65-F5344CB8AC3E}">
        <p14:creationId xmlns:p14="http://schemas.microsoft.com/office/powerpoint/2010/main" val="139215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Special school competitions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2500" i="1" dirty="0">
              <a:solidFill>
                <a:srgbClr val="9EC1E7"/>
              </a:solidFill>
              <a:latin typeface="Minion Pro" panose="02040503050201020203" pitchFamily="18" charset="0"/>
              <a:cs typeface="Garamond"/>
            </a:endParaRPr>
          </a:p>
        </p:txBody>
      </p:sp>
      <p:sp>
        <p:nvSpPr>
          <p:cNvPr id="3" name="TextBox 2"/>
          <p:cNvSpPr txBox="1"/>
          <p:nvPr/>
        </p:nvSpPr>
        <p:spPr>
          <a:xfrm>
            <a:off x="889634" y="3070895"/>
            <a:ext cx="4337039" cy="461665"/>
          </a:xfrm>
          <a:prstGeom prst="rect">
            <a:avLst/>
          </a:prstGeom>
          <a:noFill/>
        </p:spPr>
        <p:txBody>
          <a:bodyPr wrap="square" rtlCol="0">
            <a:spAutoFit/>
          </a:bodyPr>
          <a:lstStyle/>
          <a:p>
            <a:pPr defTabSz="457200" fontAlgn="auto">
              <a:spcBef>
                <a:spcPts val="0"/>
              </a:spcBef>
              <a:spcAft>
                <a:spcPts val="0"/>
              </a:spcAft>
            </a:pPr>
            <a:r>
              <a:rPr lang="en-GB" sz="2400" dirty="0" smtClean="0">
                <a:solidFill>
                  <a:prstClr val="white"/>
                </a:solidFill>
                <a:latin typeface="Calibri"/>
                <a:cs typeface="+mn-cs"/>
              </a:rPr>
              <a:t>Hertfordshire 22/05/2019</a:t>
            </a:r>
            <a:endParaRPr lang="en-GB" sz="2400" dirty="0">
              <a:solidFill>
                <a:prstClr val="white"/>
              </a:solidFill>
              <a:latin typeface="Calibri"/>
              <a:cs typeface="+mn-cs"/>
            </a:endParaRPr>
          </a:p>
        </p:txBody>
      </p:sp>
    </p:spTree>
    <p:extLst>
      <p:ext uri="{BB962C8B-B14F-4D97-AF65-F5344CB8AC3E}">
        <p14:creationId xmlns:p14="http://schemas.microsoft.com/office/powerpoint/2010/main" val="65400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Agenda</a:t>
            </a: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285875"/>
            <a:ext cx="8639175" cy="3095078"/>
          </a:xfrm>
          <a:prstGeom prst="rect">
            <a:avLst/>
          </a:prstGeom>
          <a:noFill/>
        </p:spPr>
        <p:txBody>
          <a:bodyPr wrap="square" rtlCol="0">
            <a:spAutoFit/>
          </a:bodyPr>
          <a:lstStyle/>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Introductions</a:t>
            </a:r>
          </a:p>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About New Schools Network</a:t>
            </a:r>
          </a:p>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Special free schools: the basics </a:t>
            </a:r>
          </a:p>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The special free school application process</a:t>
            </a:r>
          </a:p>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How New Schools Network can help you</a:t>
            </a:r>
          </a:p>
          <a:p>
            <a:pPr marL="285750" indent="-285750" defTabSz="457200" fontAlgn="auto">
              <a:lnSpc>
                <a:spcPct val="114000"/>
              </a:lnSpc>
              <a:spcBef>
                <a:spcPts val="0"/>
              </a:spcBef>
              <a:spcAft>
                <a:spcPts val="0"/>
              </a:spcAft>
              <a:buClr>
                <a:srgbClr val="00335F"/>
              </a:buClr>
              <a:buFont typeface="Arial" panose="020B0604020202020204" pitchFamily="34" charset="0"/>
              <a:buChar char="•"/>
            </a:pPr>
            <a:r>
              <a:rPr lang="en-GB" dirty="0" smtClean="0">
                <a:solidFill>
                  <a:srgbClr val="3C3C3B"/>
                </a:solidFill>
                <a:latin typeface="Calibri"/>
                <a:cs typeface="Calibri"/>
              </a:rPr>
              <a:t>Questions</a:t>
            </a:r>
            <a:endParaRPr lang="en-GB" dirty="0">
              <a:solidFill>
                <a:srgbClr val="3C3C3B"/>
              </a:solidFill>
              <a:latin typeface="Calibri"/>
              <a:cs typeface="Calibri"/>
            </a:endParaRPr>
          </a:p>
          <a:p>
            <a:pPr defTabSz="457200" fontAlgn="auto">
              <a:spcBef>
                <a:spcPts val="0"/>
              </a:spcBef>
              <a:spcAft>
                <a:spcPts val="0"/>
              </a:spcAft>
            </a:pPr>
            <a:endParaRPr lang="en-GB" dirty="0" smtClean="0">
              <a:solidFill>
                <a:prstClr val="black"/>
              </a:solidFill>
              <a:latin typeface="Calibri"/>
              <a:cs typeface="+mn-cs"/>
            </a:endParaRPr>
          </a:p>
          <a:p>
            <a:pPr defTabSz="457200" fontAlgn="auto">
              <a:spcBef>
                <a:spcPts val="0"/>
              </a:spcBef>
              <a:spcAft>
                <a:spcPts val="0"/>
              </a:spcAft>
            </a:pPr>
            <a:endParaRPr lang="en-GB" dirty="0">
              <a:solidFill>
                <a:prstClr val="black"/>
              </a:solidFill>
              <a:latin typeface="Calibri"/>
              <a:cs typeface="+mn-cs"/>
            </a:endParaRPr>
          </a:p>
          <a:p>
            <a:pPr defTabSz="457200" fontAlgn="auto">
              <a:spcBef>
                <a:spcPts val="0"/>
              </a:spcBef>
              <a:spcAft>
                <a:spcPts val="0"/>
              </a:spcAft>
            </a:pPr>
            <a:endParaRPr lang="en-GB" dirty="0" smtClean="0">
              <a:solidFill>
                <a:prstClr val="black"/>
              </a:solidFill>
              <a:latin typeface="Calibri"/>
              <a:cs typeface="+mn-cs"/>
            </a:endParaRPr>
          </a:p>
          <a:p>
            <a:pPr defTabSz="457200" fontAlgn="auto">
              <a:spcBef>
                <a:spcPts val="0"/>
              </a:spcBef>
              <a:spcAft>
                <a:spcPts val="0"/>
              </a:spcAft>
            </a:pPr>
            <a:endParaRPr lang="en-GB" dirty="0">
              <a:solidFill>
                <a:prstClr val="black"/>
              </a:solidFill>
              <a:latin typeface="Calibri"/>
              <a:cs typeface="+mn-cs"/>
            </a:endParaRPr>
          </a:p>
        </p:txBody>
      </p:sp>
    </p:spTree>
    <p:extLst>
      <p:ext uri="{BB962C8B-B14F-4D97-AF65-F5344CB8AC3E}">
        <p14:creationId xmlns:p14="http://schemas.microsoft.com/office/powerpoint/2010/main" val="276290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a:solidFill>
                  <a:srgbClr val="00335F"/>
                </a:solidFill>
                <a:latin typeface="Minion Pro" panose="02040503050201020203" pitchFamily="18" charset="0"/>
                <a:cs typeface="Calibri"/>
              </a:rPr>
              <a:t>About New Schools Network</a:t>
            </a:r>
          </a:p>
        </p:txBody>
      </p:sp>
      <p:sp>
        <p:nvSpPr>
          <p:cNvPr id="5" name="TextBox 4"/>
          <p:cNvSpPr txBox="1"/>
          <p:nvPr/>
        </p:nvSpPr>
        <p:spPr>
          <a:xfrm>
            <a:off x="209549" y="1303020"/>
            <a:ext cx="8639175" cy="2585323"/>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GB">
                <a:solidFill>
                  <a:prstClr val="black"/>
                </a:solidFill>
                <a:latin typeface="Calibri"/>
                <a:cs typeface="+mn-cs"/>
              </a:rPr>
              <a:t>Independent charity, founded in 2009</a:t>
            </a:r>
            <a:br>
              <a:rPr lang="en-GB">
                <a:solidFill>
                  <a:prstClr val="black"/>
                </a:solidFill>
                <a:latin typeface="Calibri"/>
                <a:cs typeface="+mn-cs"/>
              </a:rPr>
            </a:br>
            <a:endParaRPr lang="en-GB">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a:solidFill>
                  <a:prstClr val="black"/>
                </a:solidFill>
                <a:latin typeface="Calibri"/>
                <a:cs typeface="+mn-cs"/>
              </a:rPr>
              <a:t> Supports free school applicants and open/approved free schools</a:t>
            </a:r>
            <a:br>
              <a:rPr lang="en-GB">
                <a:solidFill>
                  <a:prstClr val="black"/>
                </a:solidFill>
                <a:latin typeface="Calibri"/>
                <a:cs typeface="+mn-cs"/>
              </a:rPr>
            </a:br>
            <a:endParaRPr lang="en-GB">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a:solidFill>
                  <a:prstClr val="black"/>
                </a:solidFill>
                <a:latin typeface="Calibri"/>
                <a:cs typeface="+mn-cs"/>
              </a:rPr>
              <a:t> Advocates for free school policy</a:t>
            </a:r>
            <a:br>
              <a:rPr lang="en-GB">
                <a:solidFill>
                  <a:prstClr val="black"/>
                </a:solidFill>
                <a:latin typeface="Calibri"/>
                <a:cs typeface="+mn-cs"/>
              </a:rPr>
            </a:br>
            <a:endParaRPr lang="en-GB">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a:solidFill>
                  <a:prstClr val="black"/>
                </a:solidFill>
                <a:latin typeface="Calibri"/>
                <a:cs typeface="+mn-cs"/>
              </a:rPr>
              <a:t> Worked with around 70% open/approved free schools</a:t>
            </a:r>
            <a:br>
              <a:rPr lang="en-GB">
                <a:solidFill>
                  <a:prstClr val="black"/>
                </a:solidFill>
                <a:latin typeface="Calibri"/>
                <a:cs typeface="+mn-cs"/>
              </a:rPr>
            </a:br>
            <a:endParaRPr lang="en-GB">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a:solidFill>
                  <a:prstClr val="black"/>
                </a:solidFill>
                <a:latin typeface="Calibri"/>
                <a:cs typeface="+mn-cs"/>
              </a:rPr>
              <a:t> Free services</a:t>
            </a:r>
            <a:endParaRPr lang="en-GB" dirty="0">
              <a:solidFill>
                <a:prstClr val="black"/>
              </a:solidFill>
              <a:latin typeface="Calibri"/>
              <a:cs typeface="+mn-cs"/>
            </a:endParaRPr>
          </a:p>
        </p:txBody>
      </p:sp>
    </p:spTree>
    <p:extLst>
      <p:ext uri="{BB962C8B-B14F-4D97-AF65-F5344CB8AC3E}">
        <p14:creationId xmlns:p14="http://schemas.microsoft.com/office/powerpoint/2010/main" val="107541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endParaRPr lang="en-GB" sz="4000" dirty="0">
              <a:solidFill>
                <a:srgbClr val="00335F"/>
              </a:solidFill>
              <a:latin typeface="Minion Pro" panose="02040503050201020203" pitchFamily="18" charset="0"/>
              <a:cs typeface="Calibri"/>
            </a:endParaRPr>
          </a:p>
        </p:txBody>
      </p:sp>
      <p:sp>
        <p:nvSpPr>
          <p:cNvPr id="4" name="Title 1"/>
          <p:cNvSpPr txBox="1">
            <a:spLocks/>
          </p:cNvSpPr>
          <p:nvPr/>
        </p:nvSpPr>
        <p:spPr>
          <a:xfrm>
            <a:off x="209548" y="204597"/>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Free schools: the basics </a:t>
            </a:r>
            <a:endParaRPr lang="en-GB" sz="4000" dirty="0">
              <a:solidFill>
                <a:srgbClr val="00335F"/>
              </a:solidFill>
              <a:latin typeface="Minion Pro" panose="02040503050201020203" pitchFamily="18" charset="0"/>
              <a:cs typeface="Calibri"/>
            </a:endParaRP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10" name="TextBox 9"/>
          <p:cNvSpPr txBox="1"/>
          <p:nvPr/>
        </p:nvSpPr>
        <p:spPr>
          <a:xfrm>
            <a:off x="517514" y="3863499"/>
            <a:ext cx="3657917" cy="1770698"/>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sz="1400" dirty="0" smtClean="0">
              <a:solidFill>
                <a:prstClr val="white"/>
              </a:solidFill>
              <a:latin typeface="Calibri"/>
              <a:cs typeface="+mn-cs"/>
            </a:endParaRPr>
          </a:p>
          <a:p>
            <a:pPr algn="ctr" defTabSz="457200" fontAlgn="auto">
              <a:spcBef>
                <a:spcPts val="0"/>
              </a:spcBef>
              <a:spcAft>
                <a:spcPts val="0"/>
              </a:spcAft>
            </a:pPr>
            <a:r>
              <a:rPr lang="en-GB" sz="3200" dirty="0" smtClean="0">
                <a:solidFill>
                  <a:prstClr val="white"/>
                </a:solidFill>
                <a:latin typeface="Calibri"/>
                <a:cs typeface="+mn-cs"/>
              </a:rPr>
              <a:t>How are the funded?</a:t>
            </a:r>
          </a:p>
          <a:p>
            <a:pPr algn="ctr" defTabSz="457200" fontAlgn="auto">
              <a:spcBef>
                <a:spcPts val="0"/>
              </a:spcBef>
              <a:spcAft>
                <a:spcPts val="0"/>
              </a:spcAft>
            </a:pPr>
            <a:endParaRPr lang="en-GB" sz="1600" dirty="0" smtClean="0">
              <a:solidFill>
                <a:prstClr val="white"/>
              </a:solidFill>
              <a:latin typeface="Calibri"/>
              <a:cs typeface="+mn-cs"/>
            </a:endParaRPr>
          </a:p>
        </p:txBody>
      </p:sp>
      <p:sp>
        <p:nvSpPr>
          <p:cNvPr id="12" name="TextBox 11"/>
          <p:cNvSpPr txBox="1"/>
          <p:nvPr/>
        </p:nvSpPr>
        <p:spPr>
          <a:xfrm>
            <a:off x="517513" y="1682551"/>
            <a:ext cx="3657917" cy="1736646"/>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sz="3200" dirty="0" smtClean="0">
              <a:solidFill>
                <a:prstClr val="white"/>
              </a:solidFill>
              <a:latin typeface="Calibri"/>
              <a:cs typeface="+mn-cs"/>
            </a:endParaRPr>
          </a:p>
          <a:p>
            <a:pPr algn="ctr" defTabSz="457200" fontAlgn="auto">
              <a:spcBef>
                <a:spcPts val="0"/>
              </a:spcBef>
              <a:spcAft>
                <a:spcPts val="0"/>
              </a:spcAft>
            </a:pPr>
            <a:r>
              <a:rPr lang="en-GB" sz="3200" dirty="0" smtClean="0">
                <a:solidFill>
                  <a:prstClr val="white"/>
                </a:solidFill>
                <a:latin typeface="Calibri"/>
                <a:cs typeface="+mn-cs"/>
              </a:rPr>
              <a:t>What are they?</a:t>
            </a:r>
          </a:p>
          <a:p>
            <a:pPr algn="ctr" defTabSz="457200" fontAlgn="auto">
              <a:spcBef>
                <a:spcPts val="0"/>
              </a:spcBef>
              <a:spcAft>
                <a:spcPts val="0"/>
              </a:spcAft>
            </a:pPr>
            <a:endParaRPr lang="en-GB" sz="3200" dirty="0" smtClean="0">
              <a:solidFill>
                <a:prstClr val="white"/>
              </a:solidFill>
              <a:latin typeface="Calibri"/>
              <a:cs typeface="+mn-cs"/>
            </a:endParaRPr>
          </a:p>
        </p:txBody>
      </p:sp>
      <p:sp>
        <p:nvSpPr>
          <p:cNvPr id="13" name="TextBox 12"/>
          <p:cNvSpPr txBox="1"/>
          <p:nvPr/>
        </p:nvSpPr>
        <p:spPr>
          <a:xfrm>
            <a:off x="4681536" y="1682551"/>
            <a:ext cx="3657917" cy="1736646"/>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sz="3200" dirty="0" smtClean="0">
              <a:solidFill>
                <a:prstClr val="white"/>
              </a:solidFill>
              <a:latin typeface="Calibri"/>
              <a:cs typeface="+mn-cs"/>
            </a:endParaRPr>
          </a:p>
          <a:p>
            <a:pPr algn="ctr" defTabSz="457200" fontAlgn="auto">
              <a:spcBef>
                <a:spcPts val="0"/>
              </a:spcBef>
              <a:spcAft>
                <a:spcPts val="0"/>
              </a:spcAft>
            </a:pPr>
            <a:r>
              <a:rPr lang="en-GB" sz="3200" dirty="0" smtClean="0">
                <a:solidFill>
                  <a:prstClr val="white"/>
                </a:solidFill>
                <a:latin typeface="Calibri"/>
                <a:cs typeface="+mn-cs"/>
              </a:rPr>
              <a:t>Who sets them up?</a:t>
            </a:r>
          </a:p>
          <a:p>
            <a:pPr algn="ctr" defTabSz="457200" fontAlgn="auto">
              <a:spcBef>
                <a:spcPts val="0"/>
              </a:spcBef>
              <a:spcAft>
                <a:spcPts val="0"/>
              </a:spcAft>
            </a:pPr>
            <a:endParaRPr lang="en-GB" sz="3200" dirty="0" smtClean="0">
              <a:solidFill>
                <a:prstClr val="white"/>
              </a:solidFill>
              <a:latin typeface="Calibri"/>
              <a:cs typeface="+mn-cs"/>
            </a:endParaRPr>
          </a:p>
        </p:txBody>
      </p:sp>
      <p:sp>
        <p:nvSpPr>
          <p:cNvPr id="14" name="TextBox 13"/>
          <p:cNvSpPr txBox="1"/>
          <p:nvPr/>
        </p:nvSpPr>
        <p:spPr>
          <a:xfrm>
            <a:off x="4681536" y="3897551"/>
            <a:ext cx="3657917" cy="1736646"/>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sz="3200" dirty="0" smtClean="0">
              <a:solidFill>
                <a:prstClr val="white"/>
              </a:solidFill>
              <a:latin typeface="Calibri"/>
              <a:cs typeface="+mn-cs"/>
            </a:endParaRPr>
          </a:p>
          <a:p>
            <a:pPr algn="ctr" defTabSz="457200" fontAlgn="auto">
              <a:spcBef>
                <a:spcPts val="0"/>
              </a:spcBef>
              <a:spcAft>
                <a:spcPts val="0"/>
              </a:spcAft>
            </a:pPr>
            <a:r>
              <a:rPr lang="en-GB" sz="3200" dirty="0" smtClean="0">
                <a:solidFill>
                  <a:prstClr val="white"/>
                </a:solidFill>
                <a:latin typeface="Calibri"/>
                <a:cs typeface="+mn-cs"/>
              </a:rPr>
              <a:t>Freedoms</a:t>
            </a:r>
          </a:p>
          <a:p>
            <a:pPr algn="ctr" defTabSz="457200" fontAlgn="auto">
              <a:spcBef>
                <a:spcPts val="0"/>
              </a:spcBef>
              <a:spcAft>
                <a:spcPts val="0"/>
              </a:spcAft>
            </a:pPr>
            <a:endParaRPr lang="en-GB" sz="3200" dirty="0" smtClean="0">
              <a:solidFill>
                <a:prstClr val="white"/>
              </a:solidFill>
              <a:latin typeface="Calibri"/>
              <a:cs typeface="+mn-cs"/>
            </a:endParaRPr>
          </a:p>
        </p:txBody>
      </p:sp>
    </p:spTree>
    <p:extLst>
      <p:ext uri="{BB962C8B-B14F-4D97-AF65-F5344CB8AC3E}">
        <p14:creationId xmlns:p14="http://schemas.microsoft.com/office/powerpoint/2010/main" val="352639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Free schools: the basics</a:t>
            </a:r>
            <a:endParaRPr lang="en-GB" sz="4000" dirty="0">
              <a:solidFill>
                <a:srgbClr val="00335F"/>
              </a:solidFill>
              <a:latin typeface="Minion Pro" panose="02040503050201020203" pitchFamily="18" charset="0"/>
              <a:cs typeface="Calibri"/>
            </a:endParaRPr>
          </a:p>
        </p:txBody>
      </p:sp>
      <p:sp>
        <p:nvSpPr>
          <p:cNvPr id="10" name="TextBox 9"/>
          <p:cNvSpPr txBox="1"/>
          <p:nvPr/>
        </p:nvSpPr>
        <p:spPr>
          <a:xfrm>
            <a:off x="593239" y="1466832"/>
            <a:ext cx="3717373" cy="646331"/>
          </a:xfrm>
          <a:prstGeom prst="rect">
            <a:avLst/>
          </a:prstGeom>
          <a:solidFill>
            <a:srgbClr val="00335F"/>
          </a:solidFill>
        </p:spPr>
        <p:txBody>
          <a:bodyPr wrap="square" rtlCol="0">
            <a:spAutoFit/>
          </a:bodyPr>
          <a:lstStyle/>
          <a:p>
            <a:pPr algn="ctr" defTabSz="457200" fontAlgn="auto">
              <a:spcBef>
                <a:spcPts val="0"/>
              </a:spcBef>
              <a:spcAft>
                <a:spcPts val="0"/>
              </a:spcAft>
            </a:pPr>
            <a:r>
              <a:rPr lang="en-GB" sz="3600" dirty="0" smtClean="0">
                <a:solidFill>
                  <a:prstClr val="white"/>
                </a:solidFill>
                <a:latin typeface="Minion Pro" panose="02040503050201020203" pitchFamily="18" charset="0"/>
                <a:cs typeface="+mn-cs"/>
              </a:rPr>
              <a:t>Do…</a:t>
            </a:r>
            <a:endParaRPr lang="en-GB" sz="2800" dirty="0" smtClean="0">
              <a:solidFill>
                <a:prstClr val="white"/>
              </a:solidFill>
              <a:latin typeface="Calibri"/>
              <a:cs typeface="+mn-cs"/>
            </a:endParaRPr>
          </a:p>
        </p:txBody>
      </p:sp>
      <p:sp>
        <p:nvSpPr>
          <p:cNvPr id="11" name="TextBox 10"/>
          <p:cNvSpPr txBox="1"/>
          <p:nvPr/>
        </p:nvSpPr>
        <p:spPr>
          <a:xfrm>
            <a:off x="593238" y="3289058"/>
            <a:ext cx="3717374" cy="1200329"/>
          </a:xfrm>
          <a:prstGeom prst="rect">
            <a:avLst/>
          </a:prstGeom>
          <a:solidFill>
            <a:srgbClr val="9EC1E7"/>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Be open to all pupils, regardless of their faith, ability or social background</a:t>
            </a:r>
            <a:endParaRPr lang="en-GB" sz="2400" dirty="0">
              <a:solidFill>
                <a:prstClr val="white"/>
              </a:solidFill>
              <a:latin typeface="Calibri"/>
              <a:cs typeface="+mn-cs"/>
            </a:endParaRPr>
          </a:p>
        </p:txBody>
      </p:sp>
      <p:sp>
        <p:nvSpPr>
          <p:cNvPr id="12" name="TextBox 11"/>
          <p:cNvSpPr txBox="1"/>
          <p:nvPr/>
        </p:nvSpPr>
        <p:spPr>
          <a:xfrm>
            <a:off x="593239" y="4639707"/>
            <a:ext cx="3717374" cy="1200329"/>
          </a:xfrm>
          <a:prstGeom prst="rect">
            <a:avLst/>
          </a:prstGeom>
          <a:solidFill>
            <a:srgbClr val="F0300A"/>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Held accountable through Ofsted inspections and exam results</a:t>
            </a:r>
            <a:endParaRPr lang="en-GB" sz="2400" dirty="0">
              <a:solidFill>
                <a:prstClr val="white"/>
              </a:solidFill>
              <a:latin typeface="Calibri"/>
              <a:cs typeface="+mn-cs"/>
            </a:endParaRPr>
          </a:p>
        </p:txBody>
      </p:sp>
      <p:sp>
        <p:nvSpPr>
          <p:cNvPr id="13" name="TextBox 12"/>
          <p:cNvSpPr txBox="1"/>
          <p:nvPr/>
        </p:nvSpPr>
        <p:spPr>
          <a:xfrm>
            <a:off x="593238" y="2309074"/>
            <a:ext cx="3717374" cy="830997"/>
          </a:xfrm>
          <a:prstGeom prst="rect">
            <a:avLst/>
          </a:prstGeom>
          <a:solidFill>
            <a:srgbClr val="1464A3"/>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Offer education for pupils aged 4 - 19</a:t>
            </a:r>
          </a:p>
        </p:txBody>
      </p:sp>
      <p:sp>
        <p:nvSpPr>
          <p:cNvPr id="21" name="TextBox 20"/>
          <p:cNvSpPr txBox="1"/>
          <p:nvPr/>
        </p:nvSpPr>
        <p:spPr>
          <a:xfrm>
            <a:off x="4923379" y="1541122"/>
            <a:ext cx="3717373" cy="646331"/>
          </a:xfrm>
          <a:prstGeom prst="rect">
            <a:avLst/>
          </a:prstGeom>
          <a:solidFill>
            <a:srgbClr val="00335F"/>
          </a:solidFill>
        </p:spPr>
        <p:txBody>
          <a:bodyPr wrap="square" rtlCol="0">
            <a:spAutoFit/>
          </a:bodyPr>
          <a:lstStyle/>
          <a:p>
            <a:pPr algn="ctr" defTabSz="457200" fontAlgn="auto">
              <a:spcBef>
                <a:spcPts val="0"/>
              </a:spcBef>
              <a:spcAft>
                <a:spcPts val="0"/>
              </a:spcAft>
            </a:pPr>
            <a:r>
              <a:rPr lang="en-GB" sz="3600" dirty="0" smtClean="0">
                <a:solidFill>
                  <a:prstClr val="white"/>
                </a:solidFill>
                <a:latin typeface="Minion Pro" panose="02040503050201020203" pitchFamily="18" charset="0"/>
                <a:cs typeface="+mn-cs"/>
              </a:rPr>
              <a:t>Do not…</a:t>
            </a:r>
            <a:endParaRPr lang="en-GB" sz="2800" dirty="0" smtClean="0">
              <a:solidFill>
                <a:prstClr val="white"/>
              </a:solidFill>
              <a:latin typeface="Calibri"/>
              <a:cs typeface="+mn-cs"/>
            </a:endParaRPr>
          </a:p>
        </p:txBody>
      </p:sp>
      <p:sp>
        <p:nvSpPr>
          <p:cNvPr id="22" name="TextBox 21"/>
          <p:cNvSpPr txBox="1"/>
          <p:nvPr/>
        </p:nvSpPr>
        <p:spPr>
          <a:xfrm>
            <a:off x="4923378" y="3289058"/>
            <a:ext cx="3717374" cy="461665"/>
          </a:xfrm>
          <a:prstGeom prst="rect">
            <a:avLst/>
          </a:prstGeom>
          <a:solidFill>
            <a:srgbClr val="9EC1E7"/>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Get set up by ‘anybody’</a:t>
            </a:r>
            <a:endParaRPr lang="en-GB" sz="2400" dirty="0">
              <a:solidFill>
                <a:prstClr val="white"/>
              </a:solidFill>
              <a:latin typeface="Calibri"/>
              <a:cs typeface="+mn-cs"/>
            </a:endParaRPr>
          </a:p>
        </p:txBody>
      </p:sp>
      <p:sp>
        <p:nvSpPr>
          <p:cNvPr id="23" name="TextBox 22"/>
          <p:cNvSpPr txBox="1"/>
          <p:nvPr/>
        </p:nvSpPr>
        <p:spPr>
          <a:xfrm>
            <a:off x="4923377" y="2309074"/>
            <a:ext cx="3717374" cy="830997"/>
          </a:xfrm>
          <a:prstGeom prst="rect">
            <a:avLst/>
          </a:prstGeom>
          <a:solidFill>
            <a:srgbClr val="1464A3"/>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Receive more funding than other state schools</a:t>
            </a:r>
          </a:p>
        </p:txBody>
      </p:sp>
    </p:spTree>
    <p:extLst>
      <p:ext uri="{BB962C8B-B14F-4D97-AF65-F5344CB8AC3E}">
        <p14:creationId xmlns:p14="http://schemas.microsoft.com/office/powerpoint/2010/main" val="78350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3400" dirty="0" smtClean="0">
                <a:solidFill>
                  <a:srgbClr val="00335F"/>
                </a:solidFill>
                <a:latin typeface="Minion Pro" panose="02040503050201020203" pitchFamily="18" charset="0"/>
                <a:cs typeface="Calibri"/>
              </a:rPr>
              <a:t>Special and AP free schools: </a:t>
            </a:r>
            <a:r>
              <a:rPr lang="en-GB" sz="3400" dirty="0">
                <a:solidFill>
                  <a:srgbClr val="00335F"/>
                </a:solidFill>
                <a:latin typeface="Minion Pro" panose="02040503050201020203" pitchFamily="18" charset="0"/>
                <a:cs typeface="Calibri"/>
              </a:rPr>
              <a:t>the basics</a:t>
            </a: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623060"/>
            <a:ext cx="8639175" cy="3970318"/>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There are </a:t>
            </a:r>
            <a:r>
              <a:rPr lang="en-GB" dirty="0" smtClean="0">
                <a:solidFill>
                  <a:prstClr val="black"/>
                </a:solidFill>
                <a:latin typeface="Calibri"/>
                <a:cs typeface="+mn-cs"/>
              </a:rPr>
              <a:t>34 </a:t>
            </a:r>
            <a:r>
              <a:rPr lang="en-GB" dirty="0">
                <a:solidFill>
                  <a:prstClr val="black"/>
                </a:solidFill>
                <a:latin typeface="Calibri"/>
                <a:cs typeface="+mn-cs"/>
              </a:rPr>
              <a:t>open special free schools in England</a:t>
            </a:r>
            <a:br>
              <a:rPr lang="en-GB" dirty="0">
                <a:solidFill>
                  <a:prstClr val="black"/>
                </a:solidFill>
                <a:latin typeface="Calibri"/>
                <a:cs typeface="+mn-cs"/>
              </a:rPr>
            </a:br>
            <a:endParaRPr lang="en-GB"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 </a:t>
            </a:r>
            <a:r>
              <a:rPr lang="en-GB" dirty="0" smtClean="0">
                <a:solidFill>
                  <a:prstClr val="black"/>
                </a:solidFill>
                <a:latin typeface="Calibri"/>
                <a:cs typeface="+mn-cs"/>
              </a:rPr>
              <a:t>There are 54 that have been approved to open </a:t>
            </a:r>
            <a:r>
              <a:rPr lang="en-GB" dirty="0">
                <a:solidFill>
                  <a:prstClr val="black"/>
                </a:solidFill>
                <a:latin typeface="Calibri"/>
                <a:cs typeface="+mn-cs"/>
              </a:rPr>
              <a:t/>
            </a:r>
            <a:br>
              <a:rPr lang="en-GB" dirty="0">
                <a:solidFill>
                  <a:prstClr val="black"/>
                </a:solidFill>
                <a:latin typeface="Calibri"/>
                <a:cs typeface="+mn-cs"/>
              </a:rPr>
            </a:br>
            <a:endParaRPr lang="en-GB"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 Only </a:t>
            </a:r>
            <a:r>
              <a:rPr lang="en-GB" dirty="0" smtClean="0">
                <a:solidFill>
                  <a:prstClr val="black"/>
                </a:solidFill>
                <a:latin typeface="Calibri"/>
                <a:cs typeface="+mn-cs"/>
              </a:rPr>
              <a:t>19 </a:t>
            </a:r>
            <a:r>
              <a:rPr lang="en-GB" dirty="0">
                <a:solidFill>
                  <a:prstClr val="black"/>
                </a:solidFill>
                <a:latin typeface="Calibri"/>
                <a:cs typeface="+mn-cs"/>
              </a:rPr>
              <a:t>have been inspected by Ofsted: </a:t>
            </a:r>
            <a:r>
              <a:rPr lang="en-GB" dirty="0" smtClean="0">
                <a:solidFill>
                  <a:prstClr val="black"/>
                </a:solidFill>
                <a:latin typeface="Calibri"/>
                <a:cs typeface="+mn-cs"/>
              </a:rPr>
              <a:t>17 </a:t>
            </a:r>
            <a:r>
              <a:rPr lang="en-GB" dirty="0">
                <a:solidFill>
                  <a:prstClr val="black"/>
                </a:solidFill>
                <a:latin typeface="Calibri"/>
                <a:cs typeface="+mn-cs"/>
              </a:rPr>
              <a:t>of which are Good or </a:t>
            </a:r>
            <a:r>
              <a:rPr lang="en-GB" dirty="0" smtClean="0">
                <a:solidFill>
                  <a:prstClr val="black"/>
                </a:solidFill>
                <a:latin typeface="Calibri"/>
                <a:cs typeface="+mn-cs"/>
              </a:rPr>
              <a:t>Outstanding</a:t>
            </a:r>
          </a:p>
          <a:p>
            <a:pPr marL="285750" indent="-285750" defTabSz="457200" fontAlgn="auto">
              <a:spcBef>
                <a:spcPts val="0"/>
              </a:spcBef>
              <a:spcAft>
                <a:spcPts val="0"/>
              </a:spcAft>
              <a:buFont typeface="Arial" panose="020B0604020202020204" pitchFamily="34" charset="0"/>
              <a:buChar char="•"/>
            </a:pPr>
            <a:endParaRPr lang="en-GB"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endParaRPr lang="en-GB" dirty="0" smtClean="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endParaRPr lang="en-GB" dirty="0" smtClean="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There are 42 open AP free schools in England</a:t>
            </a:r>
            <a:br>
              <a:rPr lang="en-GB" dirty="0">
                <a:solidFill>
                  <a:prstClr val="black"/>
                </a:solidFill>
                <a:latin typeface="Calibri"/>
                <a:cs typeface="+mn-cs"/>
              </a:rPr>
            </a:br>
            <a:endParaRPr lang="en-GB"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 There are </a:t>
            </a:r>
            <a:r>
              <a:rPr lang="en-GB" dirty="0" smtClean="0">
                <a:solidFill>
                  <a:prstClr val="black"/>
                </a:solidFill>
                <a:latin typeface="Calibri"/>
                <a:cs typeface="+mn-cs"/>
              </a:rPr>
              <a:t>11 </a:t>
            </a:r>
            <a:r>
              <a:rPr lang="en-GB" dirty="0">
                <a:solidFill>
                  <a:prstClr val="black"/>
                </a:solidFill>
                <a:latin typeface="Calibri"/>
                <a:cs typeface="+mn-cs"/>
              </a:rPr>
              <a:t>that have been approved to open </a:t>
            </a:r>
            <a:br>
              <a:rPr lang="en-GB" dirty="0">
                <a:solidFill>
                  <a:prstClr val="black"/>
                </a:solidFill>
                <a:latin typeface="Calibri"/>
                <a:cs typeface="+mn-cs"/>
              </a:rPr>
            </a:br>
            <a:endParaRPr lang="en-GB"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dirty="0">
                <a:solidFill>
                  <a:prstClr val="black"/>
                </a:solidFill>
                <a:latin typeface="Calibri"/>
                <a:cs typeface="+mn-cs"/>
              </a:rPr>
              <a:t> Only </a:t>
            </a:r>
            <a:r>
              <a:rPr lang="en-GB" dirty="0" smtClean="0">
                <a:solidFill>
                  <a:prstClr val="black"/>
                </a:solidFill>
                <a:latin typeface="Calibri"/>
                <a:cs typeface="+mn-cs"/>
              </a:rPr>
              <a:t>32 </a:t>
            </a:r>
            <a:r>
              <a:rPr lang="en-GB" dirty="0">
                <a:solidFill>
                  <a:prstClr val="black"/>
                </a:solidFill>
                <a:latin typeface="Calibri"/>
                <a:cs typeface="+mn-cs"/>
              </a:rPr>
              <a:t>have been inspected by Ofsted: </a:t>
            </a:r>
            <a:r>
              <a:rPr lang="en-GB" dirty="0" smtClean="0">
                <a:solidFill>
                  <a:prstClr val="black"/>
                </a:solidFill>
                <a:latin typeface="Calibri"/>
                <a:cs typeface="+mn-cs"/>
              </a:rPr>
              <a:t>26 </a:t>
            </a:r>
            <a:r>
              <a:rPr lang="en-GB" dirty="0">
                <a:solidFill>
                  <a:prstClr val="black"/>
                </a:solidFill>
                <a:latin typeface="Calibri"/>
                <a:cs typeface="+mn-cs"/>
              </a:rPr>
              <a:t>of which are Good or Outstanding</a:t>
            </a:r>
          </a:p>
          <a:p>
            <a:pPr marL="285750" indent="-285750" defTabSz="457200" fontAlgn="auto">
              <a:spcBef>
                <a:spcPts val="0"/>
              </a:spcBef>
              <a:spcAft>
                <a:spcPts val="0"/>
              </a:spcAft>
              <a:buFont typeface="Arial" panose="020B0604020202020204" pitchFamily="34" charset="0"/>
              <a:buChar char="•"/>
            </a:pPr>
            <a:endParaRPr lang="en-GB" dirty="0">
              <a:solidFill>
                <a:prstClr val="black"/>
              </a:solidFill>
              <a:latin typeface="Calibri"/>
              <a:cs typeface="+mn-cs"/>
            </a:endParaRPr>
          </a:p>
        </p:txBody>
      </p:sp>
    </p:spTree>
    <p:extLst>
      <p:ext uri="{BB962C8B-B14F-4D97-AF65-F5344CB8AC3E}">
        <p14:creationId xmlns:p14="http://schemas.microsoft.com/office/powerpoint/2010/main" val="147904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Special free school application process</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1558000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3800" dirty="0">
                <a:solidFill>
                  <a:srgbClr val="00335F"/>
                </a:solidFill>
                <a:latin typeface="Minion Pro" panose="02040503050201020203" pitchFamily="18" charset="0"/>
              </a:rPr>
              <a:t>Special and AP application </a:t>
            </a:r>
            <a:r>
              <a:rPr lang="en-GB" sz="3800" dirty="0" smtClean="0">
                <a:solidFill>
                  <a:srgbClr val="00335F"/>
                </a:solidFill>
                <a:latin typeface="Minion Pro" panose="02040503050201020203" pitchFamily="18" charset="0"/>
              </a:rPr>
              <a:t>process</a:t>
            </a:r>
            <a:endParaRPr lang="en-GB" sz="3800" dirty="0">
              <a:solidFill>
                <a:srgbClr val="00335F"/>
              </a:solidFill>
              <a:latin typeface="Minion Pro" panose="02040503050201020203" pitchFamily="18" charset="0"/>
            </a:endParaRPr>
          </a:p>
          <a:p>
            <a:pPr fontAlgn="auto">
              <a:spcAft>
                <a:spcPts val="0"/>
              </a:spcAft>
            </a:pPr>
            <a:endParaRPr lang="en-GB" sz="3600" dirty="0">
              <a:solidFill>
                <a:srgbClr val="00335F"/>
              </a:solidFill>
              <a:latin typeface="Minion Pro" panose="02040503050201020203" pitchFamily="18" charset="0"/>
              <a:cs typeface="Calibri"/>
            </a:endParaRPr>
          </a:p>
        </p:txBody>
      </p:sp>
      <p:sp>
        <p:nvSpPr>
          <p:cNvPr id="7" name="TextBox 6"/>
          <p:cNvSpPr txBox="1"/>
          <p:nvPr/>
        </p:nvSpPr>
        <p:spPr>
          <a:xfrm>
            <a:off x="209549" y="1374254"/>
            <a:ext cx="2043194" cy="5270674"/>
          </a:xfrm>
          <a:prstGeom prst="rect">
            <a:avLst/>
          </a:prstGeom>
          <a:solidFill>
            <a:srgbClr val="00335F"/>
          </a:solidFill>
        </p:spPr>
        <p:txBody>
          <a:bodyPr wrap="square" rtlCol="0">
            <a:spAutoFit/>
          </a:bodyPr>
          <a:lstStyle/>
          <a:p>
            <a:pPr algn="ctr" defTabSz="457200" fontAlgn="auto">
              <a:spcBef>
                <a:spcPts val="0"/>
              </a:spcBef>
              <a:spcAft>
                <a:spcPts val="0"/>
              </a:spcAft>
            </a:pPr>
            <a:r>
              <a:rPr lang="en-GB" sz="2000" dirty="0" smtClean="0">
                <a:solidFill>
                  <a:prstClr val="white"/>
                </a:solidFill>
                <a:latin typeface="Minion Pro" panose="02040503050201020203" pitchFamily="18" charset="0"/>
                <a:cs typeface="+mn-cs"/>
              </a:rPr>
              <a:t>Bid</a:t>
            </a:r>
          </a:p>
          <a:p>
            <a:pPr algn="ctr" defTabSz="457200" fontAlgn="auto">
              <a:spcBef>
                <a:spcPts val="0"/>
              </a:spcBef>
              <a:spcAft>
                <a:spcPts val="0"/>
              </a:spcAft>
            </a:pPr>
            <a:endParaRPr lang="en-GB" sz="1050" b="1" dirty="0">
              <a:solidFill>
                <a:prstClr val="white"/>
              </a:solidFill>
              <a:latin typeface="Calibri"/>
              <a:cs typeface="+mn-cs"/>
            </a:endParaRPr>
          </a:p>
          <a:p>
            <a:pPr defTabSz="457200" fontAlgn="auto">
              <a:spcBef>
                <a:spcPts val="0"/>
              </a:spcBef>
              <a:spcAft>
                <a:spcPts val="0"/>
              </a:spcAft>
            </a:pPr>
            <a:r>
              <a:rPr lang="en-GB" sz="1700" u="sng" dirty="0">
                <a:solidFill>
                  <a:prstClr val="white"/>
                </a:solidFill>
                <a:latin typeface="Calibri"/>
                <a:cs typeface="+mn-cs"/>
              </a:rPr>
              <a:t>The LA</a:t>
            </a:r>
          </a:p>
          <a:p>
            <a:pPr marL="342900" indent="-34290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Determines key features</a:t>
            </a:r>
          </a:p>
          <a:p>
            <a:pPr marL="342900" indent="-34290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Prepares evidence of </a:t>
            </a:r>
            <a:r>
              <a:rPr lang="en-GB" sz="1700" dirty="0" smtClean="0">
                <a:solidFill>
                  <a:prstClr val="white"/>
                </a:solidFill>
                <a:latin typeface="Calibri"/>
                <a:cs typeface="+mn-cs"/>
              </a:rPr>
              <a:t>need</a:t>
            </a:r>
          </a:p>
          <a:p>
            <a:pPr marL="342900" indent="-342900" defTabSz="457200" fontAlgn="auto">
              <a:spcBef>
                <a:spcPts val="0"/>
              </a:spcBef>
              <a:spcAft>
                <a:spcPts val="0"/>
              </a:spcAft>
              <a:buFont typeface="Arial" panose="020B0604020202020204" pitchFamily="34" charset="0"/>
              <a:buChar char="•"/>
            </a:pPr>
            <a:r>
              <a:rPr lang="en-GB" sz="1700" dirty="0" smtClean="0">
                <a:solidFill>
                  <a:prstClr val="white"/>
                </a:solidFill>
                <a:latin typeface="Calibri"/>
                <a:cs typeface="+mn-cs"/>
              </a:rPr>
              <a:t>Identifies potential site</a:t>
            </a:r>
            <a:endParaRPr lang="en-GB" sz="1700" dirty="0">
              <a:solidFill>
                <a:prstClr val="white"/>
              </a:solidFill>
              <a:latin typeface="Calibri"/>
              <a:cs typeface="+mn-cs"/>
            </a:endParaRPr>
          </a:p>
          <a:p>
            <a:pPr marL="342900" indent="-34290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Submits </a:t>
            </a:r>
            <a:r>
              <a:rPr lang="en-GB" sz="1700" dirty="0" smtClean="0">
                <a:solidFill>
                  <a:prstClr val="white"/>
                </a:solidFill>
                <a:latin typeface="Calibri"/>
                <a:cs typeface="+mn-cs"/>
              </a:rPr>
              <a:t>a bid to </a:t>
            </a:r>
            <a:r>
              <a:rPr lang="en-GB" sz="1700" dirty="0">
                <a:solidFill>
                  <a:prstClr val="white"/>
                </a:solidFill>
                <a:latin typeface="Calibri"/>
                <a:cs typeface="+mn-cs"/>
              </a:rPr>
              <a:t>the DfE </a:t>
            </a:r>
          </a:p>
          <a:p>
            <a:pPr defTabSz="457200" fontAlgn="auto">
              <a:spcBef>
                <a:spcPts val="0"/>
              </a:spcBef>
              <a:spcAft>
                <a:spcPts val="0"/>
              </a:spcAft>
            </a:pPr>
            <a:endParaRPr lang="en-GB" sz="1700" dirty="0">
              <a:solidFill>
                <a:prstClr val="white"/>
              </a:solidFill>
              <a:latin typeface="Calibri"/>
              <a:cs typeface="+mn-cs"/>
            </a:endParaRPr>
          </a:p>
          <a:p>
            <a:pPr marL="342900" indent="-342900" defTabSz="457200" fontAlgn="auto">
              <a:spcBef>
                <a:spcPts val="0"/>
              </a:spcBef>
              <a:spcAft>
                <a:spcPts val="0"/>
              </a:spcAft>
              <a:buFont typeface="Arial" panose="020B0604020202020204" pitchFamily="34" charset="0"/>
              <a:buChar char="•"/>
            </a:pPr>
            <a:endParaRPr lang="en-GB" sz="1700" dirty="0">
              <a:solidFill>
                <a:prstClr val="white"/>
              </a:solidFill>
              <a:latin typeface="Calibri"/>
              <a:cs typeface="+mn-cs"/>
            </a:endParaRPr>
          </a:p>
          <a:p>
            <a:pPr defTabSz="457200" fontAlgn="auto">
              <a:spcBef>
                <a:spcPts val="0"/>
              </a:spcBef>
              <a:spcAft>
                <a:spcPts val="0"/>
              </a:spcAft>
            </a:pPr>
            <a:r>
              <a:rPr lang="en-GB" sz="1700" u="sng" dirty="0">
                <a:solidFill>
                  <a:prstClr val="white"/>
                </a:solidFill>
                <a:latin typeface="Calibri"/>
                <a:cs typeface="+mn-cs"/>
              </a:rPr>
              <a:t>The </a:t>
            </a:r>
            <a:r>
              <a:rPr lang="en-GB" sz="1700" u="sng" dirty="0" err="1">
                <a:solidFill>
                  <a:prstClr val="white"/>
                </a:solidFill>
                <a:latin typeface="Calibri"/>
                <a:cs typeface="+mn-cs"/>
              </a:rPr>
              <a:t>DfE</a:t>
            </a:r>
            <a:r>
              <a:rPr lang="en-GB" sz="1700" u="sng" dirty="0">
                <a:solidFill>
                  <a:prstClr val="white"/>
                </a:solidFill>
                <a:latin typeface="Calibri"/>
                <a:cs typeface="+mn-cs"/>
              </a:rPr>
              <a:t>: </a:t>
            </a:r>
          </a:p>
          <a:p>
            <a:pPr marL="342900" indent="-34290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Approves LAs </a:t>
            </a:r>
            <a:r>
              <a:rPr lang="en-GB" sz="1700" dirty="0" smtClean="0">
                <a:solidFill>
                  <a:prstClr val="white"/>
                </a:solidFill>
                <a:latin typeface="Calibri"/>
                <a:cs typeface="+mn-cs"/>
              </a:rPr>
              <a:t>bid documents</a:t>
            </a:r>
            <a:endParaRPr lang="en-GB" sz="1700" dirty="0">
              <a:solidFill>
                <a:prstClr val="white"/>
              </a:solidFill>
              <a:latin typeface="Calibri"/>
              <a:cs typeface="+mn-cs"/>
            </a:endParaRPr>
          </a:p>
          <a:p>
            <a:pPr marL="342900" indent="-34290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Publishes specification and </a:t>
            </a:r>
            <a:r>
              <a:rPr lang="en-GB" sz="1700" dirty="0" smtClean="0">
                <a:solidFill>
                  <a:prstClr val="white"/>
                </a:solidFill>
                <a:latin typeface="Calibri"/>
                <a:cs typeface="+mn-cs"/>
              </a:rPr>
              <a:t>application criteria</a:t>
            </a:r>
          </a:p>
        </p:txBody>
      </p:sp>
      <p:sp>
        <p:nvSpPr>
          <p:cNvPr id="8" name="TextBox 7"/>
          <p:cNvSpPr txBox="1"/>
          <p:nvPr/>
        </p:nvSpPr>
        <p:spPr>
          <a:xfrm>
            <a:off x="4762335" y="1376908"/>
            <a:ext cx="1942782" cy="4878259"/>
          </a:xfrm>
          <a:prstGeom prst="rect">
            <a:avLst/>
          </a:prstGeom>
          <a:solidFill>
            <a:srgbClr val="9EC1E7"/>
          </a:solidFill>
        </p:spPr>
        <p:txBody>
          <a:bodyPr wrap="square" rtlCol="0">
            <a:spAutoFit/>
          </a:bodyPr>
          <a:lstStyle/>
          <a:p>
            <a:pPr algn="ctr" defTabSz="457200" fontAlgn="auto">
              <a:spcBef>
                <a:spcPts val="0"/>
              </a:spcBef>
              <a:spcAft>
                <a:spcPts val="0"/>
              </a:spcAft>
            </a:pPr>
            <a:r>
              <a:rPr lang="en-GB" sz="2000" dirty="0">
                <a:solidFill>
                  <a:prstClr val="white"/>
                </a:solidFill>
                <a:latin typeface="Minion Pro" panose="02040503050201020203" pitchFamily="18" charset="0"/>
                <a:cs typeface="+mn-cs"/>
              </a:rPr>
              <a:t>Pre-opening </a:t>
            </a:r>
            <a:r>
              <a:rPr lang="en-GB" sz="2000" dirty="0" smtClean="0">
                <a:solidFill>
                  <a:prstClr val="white"/>
                </a:solidFill>
                <a:latin typeface="Minion Pro" panose="02040503050201020203" pitchFamily="18" charset="0"/>
                <a:cs typeface="+mn-cs"/>
              </a:rPr>
              <a:t>phase</a:t>
            </a:r>
            <a:endParaRPr lang="en-GB" sz="2000" b="1"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endParaRPr lang="en-GB" sz="1600" dirty="0" smtClean="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smtClean="0">
                <a:solidFill>
                  <a:prstClr val="white"/>
                </a:solidFill>
                <a:latin typeface="Calibri"/>
                <a:cs typeface="+mn-cs"/>
              </a:rPr>
              <a:t>Enrol on to NSN Delivery Programme</a:t>
            </a: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smtClean="0">
                <a:solidFill>
                  <a:prstClr val="white"/>
                </a:solidFill>
                <a:latin typeface="Calibri"/>
                <a:cs typeface="+mn-cs"/>
              </a:rPr>
              <a:t>Recruit </a:t>
            </a:r>
            <a:r>
              <a:rPr lang="en-GB" sz="1700" dirty="0">
                <a:solidFill>
                  <a:prstClr val="white"/>
                </a:solidFill>
                <a:latin typeface="Calibri"/>
                <a:cs typeface="+mn-cs"/>
              </a:rPr>
              <a:t>staff, develop policies and curriculum, recruit </a:t>
            </a:r>
            <a:r>
              <a:rPr lang="en-GB" sz="1700" dirty="0" smtClean="0">
                <a:solidFill>
                  <a:prstClr val="white"/>
                </a:solidFill>
                <a:latin typeface="Calibri"/>
                <a:cs typeface="+mn-cs"/>
              </a:rPr>
              <a:t>pupils</a:t>
            </a: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Support and funding from DfE</a:t>
            </a: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Sign funding </a:t>
            </a:r>
            <a:r>
              <a:rPr lang="en-GB" sz="1700" dirty="0" smtClean="0">
                <a:solidFill>
                  <a:prstClr val="white"/>
                </a:solidFill>
                <a:latin typeface="Calibri"/>
                <a:cs typeface="+mn-cs"/>
              </a:rPr>
              <a:t>agreement</a:t>
            </a:r>
            <a:endParaRPr lang="en-GB" sz="1700" dirty="0">
              <a:solidFill>
                <a:prstClr val="white"/>
              </a:solidFill>
              <a:latin typeface="Calibri"/>
              <a:cs typeface="+mn-cs"/>
            </a:endParaRPr>
          </a:p>
        </p:txBody>
      </p:sp>
      <p:sp>
        <p:nvSpPr>
          <p:cNvPr id="9" name="TextBox 8"/>
          <p:cNvSpPr txBox="1"/>
          <p:nvPr/>
        </p:nvSpPr>
        <p:spPr>
          <a:xfrm>
            <a:off x="6905942" y="1374254"/>
            <a:ext cx="1942782" cy="3662541"/>
          </a:xfrm>
          <a:prstGeom prst="rect">
            <a:avLst/>
          </a:prstGeom>
          <a:solidFill>
            <a:srgbClr val="F0300A"/>
          </a:solidFill>
        </p:spPr>
        <p:txBody>
          <a:bodyPr wrap="square" rtlCol="0">
            <a:spAutoFit/>
          </a:bodyPr>
          <a:lstStyle/>
          <a:p>
            <a:pPr algn="ctr" defTabSz="457200" fontAlgn="auto">
              <a:spcBef>
                <a:spcPts val="0"/>
              </a:spcBef>
              <a:spcAft>
                <a:spcPts val="0"/>
              </a:spcAft>
            </a:pPr>
            <a:r>
              <a:rPr lang="en-GB" sz="2000" dirty="0">
                <a:solidFill>
                  <a:prstClr val="white"/>
                </a:solidFill>
                <a:latin typeface="Minion Pro" panose="02040503050201020203" pitchFamily="18" charset="0"/>
                <a:cs typeface="+mn-cs"/>
              </a:rPr>
              <a:t>Open phase</a:t>
            </a:r>
            <a:r>
              <a:rPr lang="en-GB" dirty="0">
                <a:solidFill>
                  <a:prstClr val="white"/>
                </a:solidFill>
                <a:latin typeface="Minion Pro" panose="02040503050201020203" pitchFamily="18" charset="0"/>
                <a:cs typeface="+mn-cs"/>
              </a:rPr>
              <a:t/>
            </a:r>
            <a:br>
              <a:rPr lang="en-GB" dirty="0">
                <a:solidFill>
                  <a:prstClr val="white"/>
                </a:solidFill>
                <a:latin typeface="Minion Pro" panose="02040503050201020203" pitchFamily="18" charset="0"/>
                <a:cs typeface="+mn-cs"/>
              </a:rPr>
            </a:br>
            <a:endParaRPr lang="en-GB" dirty="0">
              <a:solidFill>
                <a:prstClr val="black"/>
              </a:solidFill>
              <a:latin typeface="Minion Pro" panose="02040503050201020203" pitchFamily="18" charset="0"/>
              <a:cs typeface="+mn-cs"/>
            </a:endParaRPr>
          </a:p>
          <a:p>
            <a:pPr marL="285750" indent="-285750" defTabSz="457200" fontAlgn="auto">
              <a:spcBef>
                <a:spcPts val="0"/>
              </a:spcBef>
              <a:spcAft>
                <a:spcPts val="0"/>
              </a:spcAft>
              <a:buFont typeface="Arial" panose="020B0604020202020204" pitchFamily="34" charset="0"/>
              <a:buChar char="•"/>
            </a:pPr>
            <a:r>
              <a:rPr lang="en-GB" sz="1700" dirty="0" smtClean="0">
                <a:solidFill>
                  <a:prstClr val="white"/>
                </a:solidFill>
                <a:latin typeface="Calibri"/>
                <a:cs typeface="+mn-cs"/>
              </a:rPr>
              <a:t>Continue relationship with NSN</a:t>
            </a:r>
          </a:p>
          <a:p>
            <a:pPr marL="285750" indent="-285750" defTabSz="457200" fontAlgn="auto">
              <a:spcBef>
                <a:spcPts val="0"/>
              </a:spcBef>
              <a:spcAft>
                <a:spcPts val="0"/>
              </a:spcAft>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sz="1700" dirty="0" smtClean="0">
                <a:solidFill>
                  <a:prstClr val="white"/>
                </a:solidFill>
                <a:latin typeface="Calibri"/>
                <a:cs typeface="+mn-cs"/>
              </a:rPr>
              <a:t>Build </a:t>
            </a:r>
            <a:r>
              <a:rPr lang="en-GB" sz="1700" dirty="0">
                <a:solidFill>
                  <a:prstClr val="white"/>
                </a:solidFill>
                <a:latin typeface="Calibri"/>
                <a:cs typeface="+mn-cs"/>
              </a:rPr>
              <a:t>up to capacity</a:t>
            </a:r>
          </a:p>
          <a:p>
            <a:pPr marL="285750" indent="-285750" defTabSz="457200" fontAlgn="auto">
              <a:spcBef>
                <a:spcPts val="0"/>
              </a:spcBef>
              <a:spcAft>
                <a:spcPts val="0"/>
              </a:spcAft>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sz="1700" dirty="0">
                <a:solidFill>
                  <a:prstClr val="white"/>
                </a:solidFill>
                <a:latin typeface="Calibri"/>
                <a:cs typeface="+mn-cs"/>
              </a:rPr>
              <a:t>Ofsted inspection with three years</a:t>
            </a:r>
          </a:p>
          <a:p>
            <a:pPr defTabSz="457200" fontAlgn="auto">
              <a:spcBef>
                <a:spcPts val="0"/>
              </a:spcBef>
              <a:spcAft>
                <a:spcPts val="0"/>
              </a:spcAft>
            </a:pPr>
            <a:endParaRPr lang="en-GB" sz="1600" dirty="0">
              <a:solidFill>
                <a:prstClr val="white"/>
              </a:solidFill>
              <a:latin typeface="Calibri"/>
              <a:cs typeface="+mn-cs"/>
            </a:endParaRPr>
          </a:p>
        </p:txBody>
      </p:sp>
      <p:sp>
        <p:nvSpPr>
          <p:cNvPr id="10" name="TextBox 9"/>
          <p:cNvSpPr txBox="1"/>
          <p:nvPr/>
        </p:nvSpPr>
        <p:spPr>
          <a:xfrm>
            <a:off x="2485942" y="1374254"/>
            <a:ext cx="2043194" cy="4555093"/>
          </a:xfrm>
          <a:prstGeom prst="rect">
            <a:avLst/>
          </a:prstGeom>
          <a:solidFill>
            <a:srgbClr val="1464A3"/>
          </a:solidFill>
        </p:spPr>
        <p:txBody>
          <a:bodyPr wrap="square" rtlCol="0">
            <a:spAutoFit/>
          </a:bodyPr>
          <a:lstStyle/>
          <a:p>
            <a:pPr algn="ctr" defTabSz="457200" fontAlgn="auto">
              <a:spcBef>
                <a:spcPts val="0"/>
              </a:spcBef>
              <a:spcAft>
                <a:spcPts val="0"/>
              </a:spcAft>
            </a:pPr>
            <a:r>
              <a:rPr lang="en-GB" sz="2000" dirty="0">
                <a:solidFill>
                  <a:prstClr val="white"/>
                </a:solidFill>
                <a:latin typeface="Minion Pro" panose="02040503050201020203" pitchFamily="18" charset="0"/>
                <a:cs typeface="+mn-cs"/>
              </a:rPr>
              <a:t>Application</a:t>
            </a:r>
          </a:p>
          <a:p>
            <a:pPr defTabSz="457200" fontAlgn="auto">
              <a:spcBef>
                <a:spcPts val="0"/>
              </a:spcBef>
              <a:spcAft>
                <a:spcPts val="0"/>
              </a:spcAft>
              <a:buClr>
                <a:prstClr val="white"/>
              </a:buClr>
            </a:pPr>
            <a:endParaRPr lang="en-GB" sz="15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Prepare an application </a:t>
            </a:r>
            <a:r>
              <a:rPr lang="en-GB" sz="1700" dirty="0" smtClean="0">
                <a:solidFill>
                  <a:prstClr val="white"/>
                </a:solidFill>
                <a:latin typeface="Calibri"/>
                <a:cs typeface="+mn-cs"/>
              </a:rPr>
              <a:t>with </a:t>
            </a:r>
            <a:r>
              <a:rPr lang="en-GB" sz="1700" dirty="0">
                <a:solidFill>
                  <a:prstClr val="white"/>
                </a:solidFill>
                <a:latin typeface="Calibri"/>
                <a:cs typeface="+mn-cs"/>
              </a:rPr>
              <a:t>free support from NSN</a:t>
            </a: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Submit application to </a:t>
            </a:r>
            <a:r>
              <a:rPr lang="en-GB" sz="1700" smtClean="0">
                <a:solidFill>
                  <a:prstClr val="white"/>
                </a:solidFill>
                <a:latin typeface="Calibri"/>
                <a:cs typeface="+mn-cs"/>
              </a:rPr>
              <a:t>the DfE and LA</a:t>
            </a: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Attend an interview with the LA and </a:t>
            </a:r>
            <a:r>
              <a:rPr lang="en-GB" sz="1700" dirty="0" err="1">
                <a:solidFill>
                  <a:prstClr val="white"/>
                </a:solidFill>
                <a:latin typeface="Calibri"/>
                <a:cs typeface="+mn-cs"/>
              </a:rPr>
              <a:t>DfE</a:t>
            </a: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endParaRPr lang="en-GB" sz="17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pPr>
            <a:r>
              <a:rPr lang="en-GB" sz="1700" dirty="0">
                <a:solidFill>
                  <a:prstClr val="white"/>
                </a:solidFill>
                <a:latin typeface="Calibri"/>
                <a:cs typeface="+mn-cs"/>
              </a:rPr>
              <a:t>Approval from the </a:t>
            </a:r>
            <a:r>
              <a:rPr lang="en-GB" sz="1700" dirty="0" smtClean="0">
                <a:solidFill>
                  <a:prstClr val="white"/>
                </a:solidFill>
                <a:latin typeface="Calibri"/>
                <a:cs typeface="+mn-cs"/>
              </a:rPr>
              <a:t>DfE</a:t>
            </a:r>
          </a:p>
        </p:txBody>
      </p:sp>
    </p:spTree>
    <p:extLst>
      <p:ext uri="{BB962C8B-B14F-4D97-AF65-F5344CB8AC3E}">
        <p14:creationId xmlns:p14="http://schemas.microsoft.com/office/powerpoint/2010/main" val="120840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solidFill>
                  <a:schemeClr val="tx2"/>
                </a:solidFill>
              </a:rPr>
              <a:t>All children and young people with SEND 0-25 have access to high quality local provision that meets their needs.  Schools, early years settings, colleges, services, families and all stakeholders and the LA work together to support CYP to make good progress and achieve the best possible outcomes that prepare them for adulthood. </a:t>
            </a:r>
            <a:endParaRPr lang="en-GB" dirty="0">
              <a:solidFill>
                <a:schemeClr val="tx2"/>
              </a:solidFill>
            </a:endParaRPr>
          </a:p>
        </p:txBody>
      </p:sp>
      <p:sp>
        <p:nvSpPr>
          <p:cNvPr id="3" name="Title 2"/>
          <p:cNvSpPr>
            <a:spLocks noGrp="1"/>
          </p:cNvSpPr>
          <p:nvPr>
            <p:ph type="title"/>
          </p:nvPr>
        </p:nvSpPr>
        <p:spPr/>
        <p:txBody>
          <a:bodyPr/>
          <a:lstStyle/>
          <a:p>
            <a:r>
              <a:rPr lang="en-GB" dirty="0" smtClean="0"/>
              <a:t>SEND Strategy - Vision </a:t>
            </a:r>
            <a:endParaRPr lang="en-GB" dirty="0"/>
          </a:p>
        </p:txBody>
      </p:sp>
    </p:spTree>
    <p:extLst>
      <p:ext uri="{BB962C8B-B14F-4D97-AF65-F5344CB8AC3E}">
        <p14:creationId xmlns:p14="http://schemas.microsoft.com/office/powerpoint/2010/main" val="134340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Application timeline </a:t>
            </a:r>
            <a:endParaRPr lang="en-GB" sz="4000" dirty="0">
              <a:solidFill>
                <a:srgbClr val="00335F"/>
              </a:solidFill>
              <a:latin typeface="Minion Pro" panose="02040503050201020203" pitchFamily="18" charset="0"/>
              <a:cs typeface="Calibri"/>
            </a:endParaRPr>
          </a:p>
        </p:txBody>
      </p:sp>
      <p:sp>
        <p:nvSpPr>
          <p:cNvPr id="14" name="TextBox 13"/>
          <p:cNvSpPr txBox="1"/>
          <p:nvPr/>
        </p:nvSpPr>
        <p:spPr>
          <a:xfrm>
            <a:off x="3485584" y="1334826"/>
            <a:ext cx="2600686" cy="3677930"/>
          </a:xfrm>
          <a:prstGeom prst="rect">
            <a:avLst/>
          </a:prstGeom>
          <a:noFill/>
        </p:spPr>
        <p:txBody>
          <a:bodyPr wrap="square" rtlCol="0">
            <a:spAutoFit/>
          </a:bodyPr>
          <a:lstStyle/>
          <a:p>
            <a:pPr algn="ctr" defTabSz="457200" fontAlgn="auto">
              <a:spcBef>
                <a:spcPts val="0"/>
              </a:spcBef>
              <a:spcAft>
                <a:spcPts val="0"/>
              </a:spcAft>
            </a:pPr>
            <a:r>
              <a:rPr lang="en-GB" sz="2000" b="1" dirty="0" smtClean="0">
                <a:solidFill>
                  <a:prstClr val="white"/>
                </a:solidFill>
                <a:latin typeface="Trebuchet MS" panose="020B0603020202020204" pitchFamily="34" charset="0"/>
                <a:cs typeface="+mn-cs"/>
              </a:rPr>
              <a:t>Pre-opening phase</a:t>
            </a:r>
            <a:br>
              <a:rPr lang="en-GB" sz="2000" b="1" dirty="0" smtClean="0">
                <a:solidFill>
                  <a:prstClr val="white"/>
                </a:solidFill>
                <a:latin typeface="Trebuchet MS" panose="020B0603020202020204" pitchFamily="34" charset="0"/>
                <a:cs typeface="+mn-cs"/>
              </a:rPr>
            </a:br>
            <a:endParaRPr lang="en-GB" dirty="0" smtClean="0">
              <a:solidFill>
                <a:prstClr val="white"/>
              </a:solidFill>
              <a:latin typeface="Trebuchet MS" panose="020B0603020202020204" pitchFamily="34" charset="0"/>
              <a:cs typeface="+mn-cs"/>
            </a:endParaRPr>
          </a:p>
          <a:p>
            <a:pPr marL="285750" indent="-285750" defTabSz="457200" fontAlgn="auto">
              <a:spcBef>
                <a:spcPts val="0"/>
              </a:spcBef>
              <a:spcAft>
                <a:spcPts val="0"/>
              </a:spcAft>
              <a:buClr>
                <a:prstClr val="white"/>
              </a:buClr>
              <a:buFont typeface="Trebuchet MS" panose="020B0603020202020204" pitchFamily="34" charset="0"/>
              <a:buChar char="―"/>
            </a:pPr>
            <a:r>
              <a:rPr lang="en-GB" sz="1500" dirty="0" smtClean="0">
                <a:solidFill>
                  <a:prstClr val="white"/>
                </a:solidFill>
                <a:latin typeface="Trebuchet MS" panose="020B0603020202020204" pitchFamily="34" charset="0"/>
                <a:cs typeface="+mn-cs"/>
              </a:rPr>
              <a:t>Recruit staff, develop policies and curriculum, recruit pupils</a:t>
            </a:r>
          </a:p>
          <a:p>
            <a:pPr marL="285750" indent="-285750" defTabSz="457200" fontAlgn="auto">
              <a:spcBef>
                <a:spcPts val="0"/>
              </a:spcBef>
              <a:spcAft>
                <a:spcPts val="0"/>
              </a:spcAft>
              <a:buClr>
                <a:prstClr val="white"/>
              </a:buClr>
              <a:buFont typeface="Trebuchet MS" panose="020B0603020202020204" pitchFamily="34" charset="0"/>
              <a:buChar char="―"/>
            </a:pPr>
            <a:endParaRPr lang="en-GB" sz="1500" dirty="0">
              <a:solidFill>
                <a:prstClr val="white"/>
              </a:solidFill>
              <a:latin typeface="Trebuchet MS" panose="020B0603020202020204" pitchFamily="34" charset="0"/>
              <a:cs typeface="+mn-cs"/>
            </a:endParaRPr>
          </a:p>
          <a:p>
            <a:pPr marL="285750" indent="-285750" defTabSz="457200" fontAlgn="auto">
              <a:spcBef>
                <a:spcPts val="0"/>
              </a:spcBef>
              <a:spcAft>
                <a:spcPts val="0"/>
              </a:spcAft>
              <a:buClr>
                <a:prstClr val="white"/>
              </a:buClr>
              <a:buFont typeface="Trebuchet MS" panose="020B0603020202020204" pitchFamily="34" charset="0"/>
              <a:buChar char="―"/>
            </a:pPr>
            <a:r>
              <a:rPr lang="en-GB" sz="1500" dirty="0" smtClean="0">
                <a:solidFill>
                  <a:prstClr val="white"/>
                </a:solidFill>
                <a:latin typeface="Trebuchet MS" panose="020B0603020202020204" pitchFamily="34" charset="0"/>
                <a:cs typeface="+mn-cs"/>
              </a:rPr>
              <a:t>Secure a site</a:t>
            </a:r>
          </a:p>
          <a:p>
            <a:pPr marL="285750" indent="-285750" defTabSz="457200" fontAlgn="auto">
              <a:spcBef>
                <a:spcPts val="0"/>
              </a:spcBef>
              <a:spcAft>
                <a:spcPts val="0"/>
              </a:spcAft>
              <a:buClr>
                <a:prstClr val="white"/>
              </a:buClr>
              <a:buFont typeface="Trebuchet MS" panose="020B0603020202020204" pitchFamily="34" charset="0"/>
              <a:buChar char="―"/>
            </a:pPr>
            <a:endParaRPr lang="en-GB" sz="1500" dirty="0">
              <a:solidFill>
                <a:prstClr val="white"/>
              </a:solidFill>
              <a:latin typeface="Trebuchet MS" panose="020B0603020202020204" pitchFamily="34" charset="0"/>
              <a:cs typeface="+mn-cs"/>
            </a:endParaRPr>
          </a:p>
          <a:p>
            <a:pPr marL="285750" indent="-285750" defTabSz="457200" fontAlgn="auto">
              <a:spcBef>
                <a:spcPts val="0"/>
              </a:spcBef>
              <a:spcAft>
                <a:spcPts val="0"/>
              </a:spcAft>
              <a:buClr>
                <a:prstClr val="white"/>
              </a:buClr>
              <a:buFont typeface="Trebuchet MS" panose="020B0603020202020204" pitchFamily="34" charset="0"/>
              <a:buChar char="―"/>
            </a:pPr>
            <a:r>
              <a:rPr lang="en-GB" sz="1500" dirty="0" smtClean="0">
                <a:solidFill>
                  <a:prstClr val="white"/>
                </a:solidFill>
                <a:latin typeface="Trebuchet MS" panose="020B0603020202020204" pitchFamily="34" charset="0"/>
                <a:cs typeface="+mn-cs"/>
              </a:rPr>
              <a:t>Enrol onto NSN Pre-opening Programme</a:t>
            </a:r>
          </a:p>
          <a:p>
            <a:pPr marL="285750" indent="-285750" defTabSz="457200" fontAlgn="auto">
              <a:spcBef>
                <a:spcPts val="0"/>
              </a:spcBef>
              <a:spcAft>
                <a:spcPts val="0"/>
              </a:spcAft>
              <a:buClr>
                <a:prstClr val="white"/>
              </a:buClr>
              <a:buFont typeface="Trebuchet MS" panose="020B0603020202020204" pitchFamily="34" charset="0"/>
              <a:buChar char="―"/>
            </a:pPr>
            <a:endParaRPr lang="en-GB" sz="1500" dirty="0">
              <a:solidFill>
                <a:prstClr val="white"/>
              </a:solidFill>
              <a:latin typeface="Trebuchet MS" panose="020B0603020202020204" pitchFamily="34" charset="0"/>
              <a:cs typeface="+mn-cs"/>
            </a:endParaRPr>
          </a:p>
          <a:p>
            <a:pPr marL="285750" indent="-285750" defTabSz="457200" fontAlgn="auto">
              <a:spcBef>
                <a:spcPts val="0"/>
              </a:spcBef>
              <a:spcAft>
                <a:spcPts val="0"/>
              </a:spcAft>
              <a:buClr>
                <a:prstClr val="white"/>
              </a:buClr>
              <a:buFont typeface="Trebuchet MS" panose="020B0603020202020204" pitchFamily="34" charset="0"/>
              <a:buChar char="―"/>
            </a:pPr>
            <a:r>
              <a:rPr lang="en-GB" sz="1500" dirty="0" smtClean="0">
                <a:solidFill>
                  <a:prstClr val="white"/>
                </a:solidFill>
                <a:latin typeface="Trebuchet MS" panose="020B0603020202020204" pitchFamily="34" charset="0"/>
                <a:cs typeface="+mn-cs"/>
              </a:rPr>
              <a:t>Support ad funding from DfE</a:t>
            </a:r>
          </a:p>
          <a:p>
            <a:pPr marL="285750" indent="-285750" defTabSz="457200" fontAlgn="auto">
              <a:spcBef>
                <a:spcPts val="0"/>
              </a:spcBef>
              <a:spcAft>
                <a:spcPts val="0"/>
              </a:spcAft>
              <a:buClr>
                <a:prstClr val="white"/>
              </a:buClr>
              <a:buFont typeface="Trebuchet MS" panose="020B0603020202020204" pitchFamily="34" charset="0"/>
              <a:buChar char="―"/>
            </a:pPr>
            <a:endParaRPr lang="en-GB" sz="1500" dirty="0">
              <a:solidFill>
                <a:prstClr val="white"/>
              </a:solidFill>
              <a:latin typeface="Trebuchet MS" panose="020B0603020202020204" pitchFamily="34" charset="0"/>
              <a:cs typeface="+mn-cs"/>
            </a:endParaRPr>
          </a:p>
          <a:p>
            <a:pPr marL="285750" indent="-285750" defTabSz="457200" fontAlgn="auto">
              <a:spcBef>
                <a:spcPts val="0"/>
              </a:spcBef>
              <a:spcAft>
                <a:spcPts val="0"/>
              </a:spcAft>
              <a:buClr>
                <a:prstClr val="white"/>
              </a:buClr>
              <a:buFont typeface="Trebuchet MS" panose="020B0603020202020204" pitchFamily="34" charset="0"/>
              <a:buChar char="―"/>
            </a:pPr>
            <a:r>
              <a:rPr lang="en-GB" sz="1500" dirty="0" smtClean="0">
                <a:solidFill>
                  <a:prstClr val="white"/>
                </a:solidFill>
                <a:latin typeface="Trebuchet MS" panose="020B0603020202020204" pitchFamily="34" charset="0"/>
                <a:cs typeface="+mn-cs"/>
              </a:rPr>
              <a:t>Sign funding agreement</a:t>
            </a:r>
            <a:endParaRPr lang="en-GB" sz="1500" dirty="0">
              <a:solidFill>
                <a:prstClr val="white"/>
              </a:solidFill>
              <a:latin typeface="Trebuchet MS" panose="020B0603020202020204" pitchFamily="34" charset="0"/>
              <a:cs typeface="+mn-cs"/>
            </a:endParaRPr>
          </a:p>
        </p:txBody>
      </p:sp>
      <p:pic>
        <p:nvPicPr>
          <p:cNvPr id="3" name="Picture 2"/>
          <p:cNvPicPr>
            <a:picLocks noChangeAspect="1"/>
          </p:cNvPicPr>
          <p:nvPr/>
        </p:nvPicPr>
        <p:blipFill>
          <a:blip r:embed="rId3"/>
          <a:stretch>
            <a:fillRect/>
          </a:stretch>
        </p:blipFill>
        <p:spPr>
          <a:xfrm>
            <a:off x="97148" y="1201256"/>
            <a:ext cx="8841112" cy="4510894"/>
          </a:xfrm>
          <a:prstGeom prst="rect">
            <a:avLst/>
          </a:prstGeom>
        </p:spPr>
      </p:pic>
    </p:spTree>
    <p:extLst>
      <p:ext uri="{BB962C8B-B14F-4D97-AF65-F5344CB8AC3E}">
        <p14:creationId xmlns:p14="http://schemas.microsoft.com/office/powerpoint/2010/main" val="2780616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a:bodyPr>
          <a:lstStyle/>
          <a:p>
            <a:pPr algn="l"/>
            <a:r>
              <a:rPr lang="en-US" sz="5500" dirty="0" smtClean="0">
                <a:solidFill>
                  <a:schemeClr val="bg1"/>
                </a:solidFill>
                <a:latin typeface="Minion Pro" panose="02040503050201020203" pitchFamily="18" charset="0"/>
                <a:cs typeface="Garamond"/>
              </a:rPr>
              <a:t>Lessons learnt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301876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Developing a vision </a:t>
            </a:r>
            <a:endParaRPr lang="en-GB" sz="4000" dirty="0">
              <a:solidFill>
                <a:srgbClr val="00335F"/>
              </a:solidFill>
              <a:latin typeface="Minion Pro" panose="02040503050201020203" pitchFamily="18" charset="0"/>
              <a:cs typeface="Calibri"/>
            </a:endParaRP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445770" y="1303020"/>
            <a:ext cx="8402954" cy="830997"/>
          </a:xfrm>
          <a:prstGeom prst="rect">
            <a:avLst/>
          </a:prstGeom>
          <a:noFill/>
        </p:spPr>
        <p:txBody>
          <a:bodyPr wrap="square" rtlCol="0">
            <a:spAutoFit/>
          </a:bodyPr>
          <a:lstStyle/>
          <a:p>
            <a:pPr defTabSz="457200" fontAlgn="auto">
              <a:spcBef>
                <a:spcPts val="0"/>
              </a:spcBef>
              <a:spcAft>
                <a:spcPts val="0"/>
              </a:spcAft>
            </a:pPr>
            <a:r>
              <a:rPr lang="en-GB" sz="2400" dirty="0" smtClean="0">
                <a:solidFill>
                  <a:srgbClr val="3C3C3B"/>
                </a:solidFill>
                <a:latin typeface="Calibri"/>
                <a:cs typeface="+mn-cs"/>
              </a:rPr>
              <a:t>A clear vision will act as the basis for all other activities related to your free school:</a:t>
            </a:r>
            <a:endParaRPr lang="en-GB" sz="2400" dirty="0">
              <a:solidFill>
                <a:srgbClr val="3C3C3B"/>
              </a:solidFill>
              <a:latin typeface="Calibri"/>
              <a:cs typeface="+mn-cs"/>
            </a:endParaRPr>
          </a:p>
        </p:txBody>
      </p:sp>
      <p:sp>
        <p:nvSpPr>
          <p:cNvPr id="6" name="TextBox 5"/>
          <p:cNvSpPr txBox="1"/>
          <p:nvPr/>
        </p:nvSpPr>
        <p:spPr>
          <a:xfrm>
            <a:off x="445770" y="2675095"/>
            <a:ext cx="3717373" cy="2185214"/>
          </a:xfrm>
          <a:prstGeom prst="rect">
            <a:avLst/>
          </a:prstGeom>
          <a:solidFill>
            <a:srgbClr val="00335F"/>
          </a:solidFill>
        </p:spPr>
        <p:txBody>
          <a:bodyPr wrap="square" rtlCol="0">
            <a:spAutoFit/>
          </a:bodyPr>
          <a:lstStyle/>
          <a:p>
            <a:pPr algn="ctr" defTabSz="457200" fontAlgn="auto">
              <a:spcBef>
                <a:spcPts val="0"/>
              </a:spcBef>
              <a:spcAft>
                <a:spcPts val="0"/>
              </a:spcAft>
            </a:pPr>
            <a:endParaRPr lang="en-GB" sz="4800" dirty="0" smtClean="0">
              <a:solidFill>
                <a:prstClr val="white"/>
              </a:solidFill>
              <a:latin typeface="Minion Pro" panose="02040503050201020203" pitchFamily="18" charset="0"/>
              <a:cs typeface="+mn-cs"/>
            </a:endParaRPr>
          </a:p>
          <a:p>
            <a:pPr algn="ctr" defTabSz="457200" fontAlgn="auto">
              <a:spcBef>
                <a:spcPts val="0"/>
              </a:spcBef>
              <a:spcAft>
                <a:spcPts val="0"/>
              </a:spcAft>
            </a:pPr>
            <a:r>
              <a:rPr lang="en-GB" sz="4800" dirty="0" smtClean="0">
                <a:solidFill>
                  <a:prstClr val="white"/>
                </a:solidFill>
                <a:latin typeface="Minion Pro" panose="02040503050201020203" pitchFamily="18" charset="0"/>
                <a:cs typeface="+mn-cs"/>
              </a:rPr>
              <a:t>Vision</a:t>
            </a:r>
          </a:p>
          <a:p>
            <a:pPr algn="ctr" defTabSz="457200" fontAlgn="auto">
              <a:spcBef>
                <a:spcPts val="0"/>
              </a:spcBef>
              <a:spcAft>
                <a:spcPts val="0"/>
              </a:spcAft>
            </a:pPr>
            <a:endParaRPr lang="en-GB" sz="4000" dirty="0" smtClean="0">
              <a:solidFill>
                <a:prstClr val="white"/>
              </a:solidFill>
              <a:latin typeface="Calibri"/>
              <a:cs typeface="+mn-cs"/>
            </a:endParaRPr>
          </a:p>
        </p:txBody>
      </p:sp>
      <p:sp>
        <p:nvSpPr>
          <p:cNvPr id="7" name="TextBox 6"/>
          <p:cNvSpPr txBox="1"/>
          <p:nvPr/>
        </p:nvSpPr>
        <p:spPr>
          <a:xfrm>
            <a:off x="4647247" y="3536869"/>
            <a:ext cx="3717374" cy="461665"/>
          </a:xfrm>
          <a:prstGeom prst="rect">
            <a:avLst/>
          </a:prstGeom>
          <a:solidFill>
            <a:srgbClr val="9EC1E7"/>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Application development</a:t>
            </a:r>
            <a:endParaRPr lang="en-GB" sz="2400" dirty="0">
              <a:solidFill>
                <a:prstClr val="white"/>
              </a:solidFill>
              <a:latin typeface="Calibri"/>
              <a:cs typeface="+mn-cs"/>
            </a:endParaRPr>
          </a:p>
        </p:txBody>
      </p:sp>
      <p:sp>
        <p:nvSpPr>
          <p:cNvPr id="8" name="TextBox 7"/>
          <p:cNvSpPr txBox="1"/>
          <p:nvPr/>
        </p:nvSpPr>
        <p:spPr>
          <a:xfrm>
            <a:off x="4647247" y="2789276"/>
            <a:ext cx="3717374" cy="461665"/>
          </a:xfrm>
          <a:prstGeom prst="rect">
            <a:avLst/>
          </a:prstGeom>
          <a:solidFill>
            <a:srgbClr val="1464A3"/>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Building a team</a:t>
            </a:r>
          </a:p>
        </p:txBody>
      </p:sp>
      <p:sp>
        <p:nvSpPr>
          <p:cNvPr id="9" name="TextBox 8"/>
          <p:cNvSpPr txBox="1"/>
          <p:nvPr/>
        </p:nvSpPr>
        <p:spPr>
          <a:xfrm>
            <a:off x="4647247" y="4367867"/>
            <a:ext cx="3717374" cy="461665"/>
          </a:xfrm>
          <a:prstGeom prst="rect">
            <a:avLst/>
          </a:prstGeom>
          <a:solidFill>
            <a:srgbClr val="F0300A"/>
          </a:solidFill>
        </p:spPr>
        <p:txBody>
          <a:bodyPr wrap="square" rtlCol="0">
            <a:spAutoFit/>
          </a:bodyPr>
          <a:lstStyle/>
          <a:p>
            <a:pPr algn="ctr" defTabSz="457200" fontAlgn="auto">
              <a:spcBef>
                <a:spcPts val="0"/>
              </a:spcBef>
              <a:spcAft>
                <a:spcPts val="0"/>
              </a:spcAft>
            </a:pPr>
            <a:r>
              <a:rPr lang="en-GB" sz="2400" dirty="0" smtClean="0">
                <a:solidFill>
                  <a:prstClr val="white"/>
                </a:solidFill>
                <a:latin typeface="Calibri"/>
                <a:cs typeface="+mn-cs"/>
              </a:rPr>
              <a:t>Engaging the community</a:t>
            </a:r>
            <a:endParaRPr lang="en-GB" sz="2400" dirty="0">
              <a:solidFill>
                <a:prstClr val="white"/>
              </a:solidFill>
              <a:latin typeface="Calibri"/>
              <a:cs typeface="+mn-cs"/>
            </a:endParaRPr>
          </a:p>
        </p:txBody>
      </p:sp>
    </p:spTree>
    <p:extLst>
      <p:ext uri="{BB962C8B-B14F-4D97-AF65-F5344CB8AC3E}">
        <p14:creationId xmlns:p14="http://schemas.microsoft.com/office/powerpoint/2010/main" val="66094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Presenting your vision </a:t>
            </a:r>
            <a:endParaRPr lang="en-GB" sz="4000" dirty="0">
              <a:solidFill>
                <a:srgbClr val="00335F"/>
              </a:solidFill>
              <a:latin typeface="Minion Pro" panose="02040503050201020203" pitchFamily="18" charset="0"/>
              <a:cs typeface="Calibri"/>
            </a:endParaRP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445770" y="1303020"/>
            <a:ext cx="8402954" cy="3908762"/>
          </a:xfrm>
          <a:prstGeom prst="rect">
            <a:avLst/>
          </a:prstGeom>
          <a:noFill/>
        </p:spPr>
        <p:txBody>
          <a:bodyPr wrap="square" rtlCol="0">
            <a:spAutoFit/>
          </a:bodyPr>
          <a:lstStyle/>
          <a:p>
            <a:pPr defTabSz="457200" fontAlgn="auto">
              <a:spcBef>
                <a:spcPts val="0"/>
              </a:spcBef>
              <a:spcAft>
                <a:spcPts val="0"/>
              </a:spcAft>
            </a:pPr>
            <a:r>
              <a:rPr lang="en-GB" sz="2200" b="1" dirty="0">
                <a:solidFill>
                  <a:srgbClr val="3C3C3B"/>
                </a:solidFill>
                <a:latin typeface="Calibri"/>
                <a:cs typeface="+mn-cs"/>
              </a:rPr>
              <a:t>The DfE states that all applicants must:</a:t>
            </a:r>
          </a:p>
          <a:p>
            <a:pPr defTabSz="457200" fontAlgn="auto">
              <a:spcBef>
                <a:spcPts val="0"/>
              </a:spcBef>
              <a:spcAft>
                <a:spcPts val="0"/>
              </a:spcAft>
            </a:pPr>
            <a:endParaRPr lang="en-GB" sz="2200" dirty="0">
              <a:solidFill>
                <a:srgbClr val="3C3C3B"/>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a:t>
            </a:r>
            <a:r>
              <a:rPr lang="en-GB" sz="2200" dirty="0" smtClean="0">
                <a:solidFill>
                  <a:srgbClr val="3C3C3B"/>
                </a:solidFill>
                <a:latin typeface="Calibri"/>
                <a:cs typeface="+mn-cs"/>
              </a:rPr>
              <a:t>explain </a:t>
            </a:r>
            <a:r>
              <a:rPr lang="en-GB" sz="2200" dirty="0">
                <a:solidFill>
                  <a:srgbClr val="3C3C3B"/>
                </a:solidFill>
                <a:latin typeface="Calibri"/>
                <a:cs typeface="+mn-cs"/>
              </a:rPr>
              <a:t>your own vision for the proposed school, and how </a:t>
            </a:r>
            <a:r>
              <a:rPr lang="en-GB" sz="2200" dirty="0" smtClean="0">
                <a:solidFill>
                  <a:srgbClr val="3C3C3B"/>
                </a:solidFill>
                <a:latin typeface="Calibri"/>
                <a:cs typeface="+mn-cs"/>
              </a:rPr>
              <a:t>it will deliver the local authority’s specification;</a:t>
            </a:r>
            <a:endParaRPr lang="en-GB" sz="2200" dirty="0">
              <a:solidFill>
                <a:srgbClr val="3C3C3B"/>
              </a:solidFill>
              <a:latin typeface="Calibri"/>
              <a:cs typeface="+mn-cs"/>
            </a:endParaRPr>
          </a:p>
          <a:p>
            <a:pPr marL="285750" indent="-285750" defTabSz="457200" fontAlgn="auto">
              <a:spcBef>
                <a:spcPts val="0"/>
              </a:spcBef>
              <a:spcAft>
                <a:spcPts val="0"/>
              </a:spcAft>
              <a:buFont typeface="Arial" panose="020B0604020202020204" pitchFamily="34" charset="0"/>
              <a:buChar char="•"/>
            </a:pPr>
            <a:endParaRPr lang="en-GB" sz="2200" dirty="0">
              <a:solidFill>
                <a:srgbClr val="3C3C3B"/>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a:t>
            </a:r>
            <a:r>
              <a:rPr lang="en-GB" sz="2200" dirty="0" smtClean="0">
                <a:solidFill>
                  <a:srgbClr val="3C3C3B"/>
                </a:solidFill>
                <a:latin typeface="Calibri"/>
                <a:cs typeface="+mn-cs"/>
              </a:rPr>
              <a:t>explain </a:t>
            </a:r>
            <a:r>
              <a:rPr lang="en-GB" sz="2200" dirty="0">
                <a:solidFill>
                  <a:srgbClr val="3C3C3B"/>
                </a:solidFill>
                <a:latin typeface="Calibri"/>
                <a:cs typeface="+mn-cs"/>
              </a:rPr>
              <a:t>how that vision comes across in your curriculum approach and approaches to meeting pupils’ special educational needs; and</a:t>
            </a:r>
          </a:p>
          <a:p>
            <a:pPr marL="285750" indent="-285750" defTabSz="457200" fontAlgn="auto">
              <a:spcBef>
                <a:spcPts val="0"/>
              </a:spcBef>
              <a:spcAft>
                <a:spcPts val="0"/>
              </a:spcAft>
              <a:buFont typeface="Arial" panose="020B0604020202020204" pitchFamily="34" charset="0"/>
              <a:buChar char="•"/>
            </a:pPr>
            <a:endParaRPr lang="en-GB" sz="2200" dirty="0">
              <a:solidFill>
                <a:srgbClr val="3C3C3B"/>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a:t>
            </a:r>
            <a:r>
              <a:rPr lang="en-GB" sz="2400" dirty="0">
                <a:solidFill>
                  <a:srgbClr val="3C3C3B"/>
                </a:solidFill>
                <a:latin typeface="Calibri"/>
                <a:cs typeface="+mn-cs"/>
              </a:rPr>
              <a:t>ensure that your vision is evidence-based and consistent with the rest of your application – your overall application should clearly show the plan for implementing your </a:t>
            </a:r>
            <a:r>
              <a:rPr lang="en-GB" sz="2400" dirty="0" smtClean="0">
                <a:solidFill>
                  <a:srgbClr val="3C3C3B"/>
                </a:solidFill>
                <a:latin typeface="Calibri"/>
                <a:cs typeface="+mn-cs"/>
              </a:rPr>
              <a:t>vision</a:t>
            </a:r>
            <a:r>
              <a:rPr lang="en-GB" sz="2200" dirty="0" smtClean="0">
                <a:solidFill>
                  <a:srgbClr val="3C3C3B"/>
                </a:solidFill>
                <a:latin typeface="Calibri"/>
                <a:cs typeface="+mn-cs"/>
              </a:rPr>
              <a:t>.</a:t>
            </a:r>
            <a:endParaRPr lang="en-GB" sz="2200" dirty="0">
              <a:solidFill>
                <a:srgbClr val="3C3C3B"/>
              </a:solidFill>
              <a:latin typeface="Calibri"/>
              <a:cs typeface="+mn-cs"/>
            </a:endParaRPr>
          </a:p>
        </p:txBody>
      </p:sp>
    </p:spTree>
    <p:extLst>
      <p:ext uri="{BB962C8B-B14F-4D97-AF65-F5344CB8AC3E}">
        <p14:creationId xmlns:p14="http://schemas.microsoft.com/office/powerpoint/2010/main" val="1064242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The vision </a:t>
            </a: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9" y="1347950"/>
            <a:ext cx="8402954" cy="430887"/>
          </a:xfrm>
          <a:prstGeom prst="rect">
            <a:avLst/>
          </a:prstGeom>
          <a:noFill/>
        </p:spPr>
        <p:txBody>
          <a:bodyPr wrap="square" rtlCol="0">
            <a:spAutoFit/>
          </a:bodyPr>
          <a:lstStyle/>
          <a:p>
            <a:pPr defTabSz="457200" fontAlgn="auto">
              <a:spcBef>
                <a:spcPts val="0"/>
              </a:spcBef>
              <a:spcAft>
                <a:spcPts val="0"/>
              </a:spcAft>
            </a:pPr>
            <a:r>
              <a:rPr lang="en-GB" sz="2200" dirty="0">
                <a:solidFill>
                  <a:srgbClr val="3C3C3B"/>
                </a:solidFill>
                <a:latin typeface="Calibri"/>
                <a:cs typeface="+mn-cs"/>
              </a:rPr>
              <a:t>Developing a clear vision involves thinking about these key elements:</a:t>
            </a:r>
          </a:p>
        </p:txBody>
      </p:sp>
      <p:pic>
        <p:nvPicPr>
          <p:cNvPr id="8" name="Picture 7"/>
          <p:cNvPicPr>
            <a:picLocks noChangeAspect="1"/>
          </p:cNvPicPr>
          <p:nvPr/>
        </p:nvPicPr>
        <p:blipFill>
          <a:blip r:embed="rId3"/>
          <a:stretch>
            <a:fillRect/>
          </a:stretch>
        </p:blipFill>
        <p:spPr>
          <a:xfrm>
            <a:off x="209549" y="1778837"/>
            <a:ext cx="8772904" cy="3524683"/>
          </a:xfrm>
          <a:prstGeom prst="rect">
            <a:avLst/>
          </a:prstGeom>
        </p:spPr>
      </p:pic>
      <p:sp>
        <p:nvSpPr>
          <p:cNvPr id="12" name="TextBox 11"/>
          <p:cNvSpPr txBox="1"/>
          <p:nvPr/>
        </p:nvSpPr>
        <p:spPr>
          <a:xfrm>
            <a:off x="311149" y="2843115"/>
            <a:ext cx="2333119" cy="1396127"/>
          </a:xfrm>
          <a:prstGeom prst="roundRect">
            <a:avLst/>
          </a:prstGeom>
          <a:solidFill>
            <a:srgbClr val="00335F"/>
          </a:solidFill>
        </p:spPr>
        <p:txBody>
          <a:bodyPr wrap="square" rtlCol="0">
            <a:spAutoFit/>
          </a:bodyPr>
          <a:lstStyle/>
          <a:p>
            <a:pPr algn="ctr" defTabSz="457200" fontAlgn="auto">
              <a:spcBef>
                <a:spcPts val="0"/>
              </a:spcBef>
              <a:spcAft>
                <a:spcPts val="0"/>
              </a:spcAft>
            </a:pPr>
            <a:endParaRPr lang="en-GB"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Hertfordshire</a:t>
            </a:r>
          </a:p>
          <a:p>
            <a:pPr algn="ctr" defTabSz="457200" fontAlgn="auto">
              <a:spcBef>
                <a:spcPts val="0"/>
              </a:spcBef>
              <a:spcAft>
                <a:spcPts val="0"/>
              </a:spcAft>
            </a:pPr>
            <a:r>
              <a:rPr lang="en-GB" sz="2000" dirty="0" smtClean="0">
                <a:solidFill>
                  <a:prstClr val="white"/>
                </a:solidFill>
                <a:latin typeface="Calibri"/>
                <a:cs typeface="+mn-cs"/>
              </a:rPr>
              <a:t>specification</a:t>
            </a:r>
          </a:p>
          <a:p>
            <a:pPr algn="ctr" defTabSz="457200" fontAlgn="auto">
              <a:spcBef>
                <a:spcPts val="0"/>
              </a:spcBef>
              <a:spcAft>
                <a:spcPts val="0"/>
              </a:spcAft>
            </a:pPr>
            <a:endParaRPr lang="en-GB" dirty="0" smtClean="0">
              <a:solidFill>
                <a:prstClr val="white"/>
              </a:solidFill>
              <a:latin typeface="Calibri"/>
              <a:cs typeface="+mn-cs"/>
            </a:endParaRPr>
          </a:p>
        </p:txBody>
      </p:sp>
      <p:sp>
        <p:nvSpPr>
          <p:cNvPr id="13" name="TextBox 12"/>
          <p:cNvSpPr txBox="1"/>
          <p:nvPr/>
        </p:nvSpPr>
        <p:spPr>
          <a:xfrm>
            <a:off x="2970401" y="2862403"/>
            <a:ext cx="2333119" cy="1396127"/>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School ethos and key features</a:t>
            </a:r>
          </a:p>
          <a:p>
            <a:pPr algn="ctr" defTabSz="457200" fontAlgn="auto">
              <a:spcBef>
                <a:spcPts val="0"/>
              </a:spcBef>
              <a:spcAft>
                <a:spcPts val="0"/>
              </a:spcAft>
            </a:pPr>
            <a:endParaRPr lang="en-GB" dirty="0" smtClean="0">
              <a:solidFill>
                <a:prstClr val="white"/>
              </a:solidFill>
              <a:latin typeface="Calibri"/>
              <a:cs typeface="+mn-cs"/>
            </a:endParaRPr>
          </a:p>
        </p:txBody>
      </p:sp>
      <p:sp>
        <p:nvSpPr>
          <p:cNvPr id="16" name="TextBox 15"/>
          <p:cNvSpPr txBox="1"/>
          <p:nvPr/>
        </p:nvSpPr>
        <p:spPr>
          <a:xfrm>
            <a:off x="5690613" y="2882714"/>
            <a:ext cx="2333119" cy="1362075"/>
          </a:xfrm>
          <a:prstGeom prst="roundRect">
            <a:avLst/>
          </a:prstGeom>
          <a:solidFill>
            <a:srgbClr val="4BBECF"/>
          </a:solidFill>
        </p:spPr>
        <p:txBody>
          <a:bodyPr wrap="square" rtlCol="0">
            <a:spAutoFit/>
          </a:bodyPr>
          <a:lstStyle/>
          <a:p>
            <a:pPr algn="ctr" defTabSz="457200" fontAlgn="auto">
              <a:lnSpc>
                <a:spcPct val="150000"/>
              </a:lnSpc>
              <a:spcBef>
                <a:spcPts val="0"/>
              </a:spcBef>
              <a:spcAft>
                <a:spcPts val="0"/>
              </a:spcAft>
            </a:pPr>
            <a:endParaRPr lang="en-GB"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Outcomes</a:t>
            </a:r>
          </a:p>
          <a:p>
            <a:pPr algn="ctr" defTabSz="457200" fontAlgn="auto">
              <a:lnSpc>
                <a:spcPct val="150000"/>
              </a:lnSpc>
              <a:spcBef>
                <a:spcPts val="0"/>
              </a:spcBef>
              <a:spcAft>
                <a:spcPts val="0"/>
              </a:spcAft>
            </a:pPr>
            <a:endParaRPr lang="en-GB" dirty="0" smtClean="0">
              <a:solidFill>
                <a:prstClr val="white"/>
              </a:solidFill>
              <a:latin typeface="Calibri"/>
              <a:cs typeface="+mn-cs"/>
            </a:endParaRPr>
          </a:p>
        </p:txBody>
      </p:sp>
    </p:spTree>
    <p:extLst>
      <p:ext uri="{BB962C8B-B14F-4D97-AF65-F5344CB8AC3E}">
        <p14:creationId xmlns:p14="http://schemas.microsoft.com/office/powerpoint/2010/main" val="4202227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Importance of a strong team</a:t>
            </a: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50" y="1303020"/>
            <a:ext cx="8639174" cy="1785104"/>
          </a:xfrm>
          <a:prstGeom prst="rect">
            <a:avLst/>
          </a:prstGeom>
          <a:noFill/>
        </p:spPr>
        <p:txBody>
          <a:bodyPr wrap="square" rtlCol="0">
            <a:spAutoFit/>
          </a:bodyPr>
          <a:lstStyle/>
          <a:p>
            <a:pPr defTabSz="457200" fontAlgn="auto">
              <a:spcBef>
                <a:spcPts val="0"/>
              </a:spcBef>
              <a:spcAft>
                <a:spcPts val="0"/>
              </a:spcAft>
            </a:pPr>
            <a:r>
              <a:rPr lang="en-GB" sz="2200" dirty="0">
                <a:solidFill>
                  <a:srgbClr val="3C3C3B"/>
                </a:solidFill>
                <a:latin typeface="Calibri"/>
                <a:cs typeface="+mn-cs"/>
              </a:rPr>
              <a:t>Applying for, setting up and opening a free school is an extremely demanding process. It’s essential that you have a strong, committed team with a wide range of skills working on the project</a:t>
            </a:r>
            <a:r>
              <a:rPr lang="en-GB" sz="2200" dirty="0" smtClean="0">
                <a:solidFill>
                  <a:srgbClr val="3C3C3B"/>
                </a:solidFill>
                <a:latin typeface="Calibri"/>
                <a:cs typeface="+mn-cs"/>
              </a:rPr>
              <a:t>.</a:t>
            </a:r>
          </a:p>
          <a:p>
            <a:pPr defTabSz="457200" fontAlgn="auto">
              <a:spcBef>
                <a:spcPts val="0"/>
              </a:spcBef>
              <a:spcAft>
                <a:spcPts val="0"/>
              </a:spcAft>
            </a:pPr>
            <a:r>
              <a:rPr lang="en-GB" sz="2200" dirty="0" smtClean="0">
                <a:solidFill>
                  <a:srgbClr val="3C3C3B"/>
                </a:solidFill>
                <a:latin typeface="Calibri"/>
                <a:cs typeface="+mn-cs"/>
              </a:rPr>
              <a:t>  </a:t>
            </a:r>
            <a:endParaRPr lang="en-GB" sz="2200" dirty="0">
              <a:solidFill>
                <a:srgbClr val="3C3C3B"/>
              </a:solidFill>
              <a:latin typeface="Calibri"/>
              <a:cs typeface="+mn-cs"/>
            </a:endParaRPr>
          </a:p>
          <a:p>
            <a:pPr defTabSz="457200" fontAlgn="auto">
              <a:spcBef>
                <a:spcPts val="0"/>
              </a:spcBef>
              <a:spcAft>
                <a:spcPts val="0"/>
              </a:spcAft>
            </a:pPr>
            <a:r>
              <a:rPr lang="en-GB" sz="2200" dirty="0">
                <a:solidFill>
                  <a:srgbClr val="3C3C3B"/>
                </a:solidFill>
                <a:latin typeface="Calibri"/>
                <a:cs typeface="+mn-cs"/>
              </a:rPr>
              <a:t>Some of the challenges your team will face include:</a:t>
            </a:r>
          </a:p>
        </p:txBody>
      </p:sp>
      <p:sp>
        <p:nvSpPr>
          <p:cNvPr id="6" name="TextBox 5"/>
          <p:cNvSpPr txBox="1"/>
          <p:nvPr/>
        </p:nvSpPr>
        <p:spPr>
          <a:xfrm>
            <a:off x="209549" y="3330753"/>
            <a:ext cx="3421157" cy="1464231"/>
          </a:xfrm>
          <a:prstGeom prst="roundRect">
            <a:avLst/>
          </a:prstGeom>
          <a:solidFill>
            <a:srgbClr val="00335F"/>
          </a:solidFill>
        </p:spPr>
        <p:txBody>
          <a:bodyPr wrap="square" rtlCol="0">
            <a:spAutoFit/>
          </a:bodyPr>
          <a:lstStyle/>
          <a:p>
            <a:pPr algn="ctr" defTabSz="457200" fontAlgn="auto">
              <a:spcBef>
                <a:spcPts val="0"/>
              </a:spcBef>
              <a:spcAft>
                <a:spcPts val="0"/>
              </a:spcAft>
            </a:pPr>
            <a:endParaRPr lang="en-GB" sz="2000"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Engaging with stakeholders and commissioners</a:t>
            </a:r>
          </a:p>
          <a:p>
            <a:pPr algn="ctr" defTabSz="457200" fontAlgn="auto">
              <a:spcBef>
                <a:spcPts val="0"/>
              </a:spcBef>
              <a:spcAft>
                <a:spcPts val="0"/>
              </a:spcAft>
            </a:pPr>
            <a:endParaRPr lang="en-GB" sz="2000" dirty="0" smtClean="0">
              <a:solidFill>
                <a:prstClr val="white"/>
              </a:solidFill>
              <a:latin typeface="Calibri"/>
              <a:cs typeface="+mn-cs"/>
            </a:endParaRPr>
          </a:p>
        </p:txBody>
      </p:sp>
      <p:sp>
        <p:nvSpPr>
          <p:cNvPr id="7" name="TextBox 6"/>
          <p:cNvSpPr txBox="1"/>
          <p:nvPr/>
        </p:nvSpPr>
        <p:spPr>
          <a:xfrm>
            <a:off x="4087003" y="3330752"/>
            <a:ext cx="3421155" cy="1464231"/>
          </a:xfrm>
          <a:prstGeom prst="roundRect">
            <a:avLst/>
          </a:prstGeom>
          <a:solidFill>
            <a:srgbClr val="1464A3"/>
          </a:solidFill>
        </p:spPr>
        <p:txBody>
          <a:bodyPr wrap="square" rtlCol="0">
            <a:spAutoFit/>
          </a:bodyPr>
          <a:lstStyle/>
          <a:p>
            <a:pPr algn="ctr" defTabSz="457200" fontAlgn="auto">
              <a:spcBef>
                <a:spcPts val="0"/>
              </a:spcBef>
              <a:spcAft>
                <a:spcPts val="0"/>
              </a:spcAft>
            </a:pPr>
            <a:endParaRPr lang="en-GB" sz="2000"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Building a financial plan for the school</a:t>
            </a:r>
          </a:p>
          <a:p>
            <a:pPr algn="ctr" defTabSz="457200" fontAlgn="auto">
              <a:spcBef>
                <a:spcPts val="0"/>
              </a:spcBef>
              <a:spcAft>
                <a:spcPts val="0"/>
              </a:spcAft>
            </a:pPr>
            <a:endParaRPr lang="en-GB" sz="2000" dirty="0" smtClean="0">
              <a:solidFill>
                <a:prstClr val="white"/>
              </a:solidFill>
              <a:latin typeface="Calibri"/>
              <a:cs typeface="+mn-cs"/>
            </a:endParaRPr>
          </a:p>
        </p:txBody>
      </p:sp>
      <p:sp>
        <p:nvSpPr>
          <p:cNvPr id="8" name="TextBox 7"/>
          <p:cNvSpPr txBox="1"/>
          <p:nvPr/>
        </p:nvSpPr>
        <p:spPr>
          <a:xfrm>
            <a:off x="4087003" y="5084207"/>
            <a:ext cx="3421155" cy="1464231"/>
          </a:xfrm>
          <a:prstGeom prst="roundRect">
            <a:avLst/>
          </a:prstGeom>
          <a:solidFill>
            <a:srgbClr val="F0300A"/>
          </a:solidFill>
        </p:spPr>
        <p:txBody>
          <a:bodyPr wrap="square" rtlCol="0">
            <a:spAutoFit/>
          </a:bodyPr>
          <a:lstStyle/>
          <a:p>
            <a:pPr algn="ctr" defTabSz="457200" fontAlgn="auto">
              <a:spcBef>
                <a:spcPts val="0"/>
              </a:spcBef>
              <a:spcAft>
                <a:spcPts val="0"/>
              </a:spcAft>
            </a:pPr>
            <a:endParaRPr lang="en-GB" sz="2000"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Managing the project as a whole</a:t>
            </a:r>
          </a:p>
          <a:p>
            <a:pPr algn="ctr" defTabSz="457200" fontAlgn="auto">
              <a:spcBef>
                <a:spcPts val="0"/>
              </a:spcBef>
              <a:spcAft>
                <a:spcPts val="0"/>
              </a:spcAft>
            </a:pPr>
            <a:endParaRPr lang="en-GB" sz="2000" dirty="0" smtClean="0">
              <a:solidFill>
                <a:prstClr val="white"/>
              </a:solidFill>
              <a:latin typeface="Calibri"/>
              <a:cs typeface="+mn-cs"/>
            </a:endParaRPr>
          </a:p>
        </p:txBody>
      </p:sp>
      <p:sp>
        <p:nvSpPr>
          <p:cNvPr id="9" name="TextBox 8"/>
          <p:cNvSpPr txBox="1"/>
          <p:nvPr/>
        </p:nvSpPr>
        <p:spPr>
          <a:xfrm>
            <a:off x="209551" y="5084207"/>
            <a:ext cx="3421156" cy="1464231"/>
          </a:xfrm>
          <a:prstGeom prst="roundRect">
            <a:avLst/>
          </a:prstGeom>
          <a:solidFill>
            <a:srgbClr val="4BBECF"/>
          </a:solidFill>
        </p:spPr>
        <p:txBody>
          <a:bodyPr wrap="square" rtlCol="0">
            <a:spAutoFit/>
          </a:bodyPr>
          <a:lstStyle/>
          <a:p>
            <a:pPr algn="ctr" defTabSz="457200" fontAlgn="auto">
              <a:lnSpc>
                <a:spcPct val="150000"/>
              </a:lnSpc>
              <a:spcBef>
                <a:spcPts val="0"/>
              </a:spcBef>
              <a:spcAft>
                <a:spcPts val="0"/>
              </a:spcAft>
            </a:pPr>
            <a:endParaRPr lang="en-GB" sz="2000" dirty="0" smtClean="0">
              <a:solidFill>
                <a:prstClr val="white"/>
              </a:solidFill>
              <a:latin typeface="Calibri"/>
              <a:cs typeface="+mn-cs"/>
            </a:endParaRPr>
          </a:p>
          <a:p>
            <a:pPr algn="ctr" defTabSz="457200" fontAlgn="auto">
              <a:spcBef>
                <a:spcPts val="0"/>
              </a:spcBef>
              <a:spcAft>
                <a:spcPts val="0"/>
              </a:spcAft>
            </a:pPr>
            <a:r>
              <a:rPr lang="en-GB" sz="2000" dirty="0" smtClean="0">
                <a:solidFill>
                  <a:prstClr val="white"/>
                </a:solidFill>
                <a:latin typeface="Calibri"/>
                <a:cs typeface="+mn-cs"/>
              </a:rPr>
              <a:t>Designing a curriculum</a:t>
            </a:r>
          </a:p>
          <a:p>
            <a:pPr algn="ctr" defTabSz="457200" fontAlgn="auto">
              <a:lnSpc>
                <a:spcPct val="150000"/>
              </a:lnSpc>
              <a:spcBef>
                <a:spcPts val="0"/>
              </a:spcBef>
              <a:spcAft>
                <a:spcPts val="0"/>
              </a:spcAft>
            </a:pPr>
            <a:endParaRPr lang="en-GB" sz="2000" dirty="0" smtClean="0">
              <a:solidFill>
                <a:prstClr val="white"/>
              </a:solidFill>
              <a:latin typeface="Calibri"/>
              <a:cs typeface="+mn-cs"/>
            </a:endParaRPr>
          </a:p>
        </p:txBody>
      </p:sp>
    </p:spTree>
    <p:extLst>
      <p:ext uri="{BB962C8B-B14F-4D97-AF65-F5344CB8AC3E}">
        <p14:creationId xmlns:p14="http://schemas.microsoft.com/office/powerpoint/2010/main" val="401727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8" y="6844"/>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GB" sz="4000" dirty="0" smtClean="0">
                <a:solidFill>
                  <a:srgbClr val="00335F"/>
                </a:solidFill>
                <a:latin typeface="Minion Pro" panose="02040503050201020203" pitchFamily="18" charset="0"/>
                <a:cs typeface="Calibri"/>
              </a:rPr>
              <a:t>Establishing your curriculum and ethos </a:t>
            </a:r>
          </a:p>
          <a:p>
            <a:pPr fontAlgn="auto">
              <a:spcAft>
                <a:spcPts val="0"/>
              </a:spcAft>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8" y="1303020"/>
            <a:ext cx="4809492" cy="5509200"/>
          </a:xfrm>
          <a:prstGeom prst="rect">
            <a:avLst/>
          </a:prstGeom>
          <a:noFill/>
        </p:spPr>
        <p:txBody>
          <a:bodyPr wrap="square" rtlCol="0">
            <a:spAutoFit/>
          </a:bodyPr>
          <a:lstStyle/>
          <a:p>
            <a:pPr defTabSz="457200" fontAlgn="auto">
              <a:spcBef>
                <a:spcPts val="0"/>
              </a:spcBef>
              <a:spcAft>
                <a:spcPts val="0"/>
              </a:spcAft>
            </a:pPr>
            <a:r>
              <a:rPr lang="en-GB" sz="2200" b="1" dirty="0">
                <a:solidFill>
                  <a:srgbClr val="3C3C3B"/>
                </a:solidFill>
                <a:latin typeface="Calibri"/>
                <a:cs typeface="+mn-cs"/>
              </a:rPr>
              <a:t>You must have the following:</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Education expertise relevant to the type of school you want to set up</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Finance expertise</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Governance expertise</a:t>
            </a:r>
            <a:br>
              <a:rPr lang="en-GB" sz="2200" dirty="0">
                <a:solidFill>
                  <a:srgbClr val="3C3C3B"/>
                </a:solidFill>
                <a:latin typeface="Calibri"/>
                <a:cs typeface="+mn-cs"/>
              </a:rPr>
            </a:br>
            <a:endParaRPr lang="en-GB" sz="2200" dirty="0">
              <a:solidFill>
                <a:srgbClr val="3C3C3B"/>
              </a:solidFill>
              <a:latin typeface="Calibri"/>
              <a:cs typeface="+mn-cs"/>
            </a:endParaRPr>
          </a:p>
          <a:p>
            <a:pPr defTabSz="457200" fontAlgn="auto">
              <a:spcBef>
                <a:spcPts val="0"/>
              </a:spcBef>
              <a:spcAft>
                <a:spcPts val="0"/>
              </a:spcAft>
            </a:pPr>
            <a:r>
              <a:rPr lang="en-GB" sz="2200" b="1" dirty="0">
                <a:solidFill>
                  <a:srgbClr val="3C3C3B"/>
                </a:solidFill>
                <a:latin typeface="Calibri"/>
                <a:cs typeface="+mn-cs"/>
              </a:rPr>
              <a:t>You should have the following:</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Project management expertise</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Marketing/communications expertise</a:t>
            </a:r>
            <a:br>
              <a:rPr lang="en-GB" sz="2200" dirty="0">
                <a:solidFill>
                  <a:srgbClr val="3C3C3B"/>
                </a:solidFill>
                <a:latin typeface="Calibri"/>
                <a:cs typeface="+mn-cs"/>
              </a:rPr>
            </a:br>
            <a:endParaRPr lang="en-GB" sz="2200" dirty="0">
              <a:solidFill>
                <a:srgbClr val="3C3C3B"/>
              </a:solidFill>
              <a:latin typeface="Calibri"/>
              <a:cs typeface="+mn-cs"/>
            </a:endParaRPr>
          </a:p>
          <a:p>
            <a:pPr defTabSz="457200" fontAlgn="auto">
              <a:spcBef>
                <a:spcPts val="0"/>
              </a:spcBef>
              <a:spcAft>
                <a:spcPts val="0"/>
              </a:spcAft>
            </a:pPr>
            <a:r>
              <a:rPr lang="en-GB" sz="2200" b="1" dirty="0">
                <a:solidFill>
                  <a:srgbClr val="3C3C3B"/>
                </a:solidFill>
                <a:latin typeface="Calibri"/>
                <a:cs typeface="+mn-cs"/>
              </a:rPr>
              <a:t>Necessary for pre-opening:</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HR expertise</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ICT expertise</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Buildings and sites</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Legal expertise</a:t>
            </a:r>
          </a:p>
          <a:p>
            <a:pPr marL="285750" indent="-285750" defTabSz="457200" fontAlgn="auto">
              <a:spcBef>
                <a:spcPts val="0"/>
              </a:spcBef>
              <a:spcAft>
                <a:spcPts val="0"/>
              </a:spcAft>
              <a:buFont typeface="Arial" panose="020B0604020202020204" pitchFamily="34" charset="0"/>
              <a:buChar char="•"/>
            </a:pPr>
            <a:r>
              <a:rPr lang="en-GB" sz="2200" dirty="0">
                <a:solidFill>
                  <a:srgbClr val="3C3C3B"/>
                </a:solidFill>
                <a:latin typeface="Calibri"/>
                <a:cs typeface="+mn-cs"/>
              </a:rPr>
              <a:t> Business/start up experience</a:t>
            </a:r>
          </a:p>
        </p:txBody>
      </p:sp>
      <p:grpSp>
        <p:nvGrpSpPr>
          <p:cNvPr id="11" name="Group 10"/>
          <p:cNvGrpSpPr/>
          <p:nvPr/>
        </p:nvGrpSpPr>
        <p:grpSpPr>
          <a:xfrm>
            <a:off x="5242560" y="1370617"/>
            <a:ext cx="3759200" cy="3913971"/>
            <a:chOff x="5242560" y="1370617"/>
            <a:chExt cx="3759200" cy="3913971"/>
          </a:xfrm>
        </p:grpSpPr>
        <p:sp>
          <p:nvSpPr>
            <p:cNvPr id="7" name="Oval 6"/>
            <p:cNvSpPr/>
            <p:nvPr/>
          </p:nvSpPr>
          <p:spPr>
            <a:xfrm>
              <a:off x="5242560" y="1370617"/>
              <a:ext cx="3759200" cy="3913971"/>
            </a:xfrm>
            <a:prstGeom prst="ellipse">
              <a:avLst/>
            </a:prstGeom>
            <a:solidFill>
              <a:srgbClr val="4BBE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white"/>
                </a:solidFill>
              </a:endParaRPr>
            </a:p>
          </p:txBody>
        </p:sp>
        <p:sp>
          <p:nvSpPr>
            <p:cNvPr id="6" name="Oval 5"/>
            <p:cNvSpPr/>
            <p:nvPr/>
          </p:nvSpPr>
          <p:spPr>
            <a:xfrm>
              <a:off x="5648960" y="2316480"/>
              <a:ext cx="2865120" cy="2968108"/>
            </a:xfrm>
            <a:prstGeom prst="ellipse">
              <a:avLst/>
            </a:prstGeom>
            <a:solidFill>
              <a:srgbClr val="1464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white"/>
                </a:solidFill>
              </a:endParaRPr>
            </a:p>
          </p:txBody>
        </p:sp>
        <p:sp>
          <p:nvSpPr>
            <p:cNvPr id="3" name="Oval 2"/>
            <p:cNvSpPr/>
            <p:nvPr/>
          </p:nvSpPr>
          <p:spPr>
            <a:xfrm>
              <a:off x="6116320" y="3286962"/>
              <a:ext cx="1991360" cy="1997626"/>
            </a:xfrm>
            <a:prstGeom prst="ellipse">
              <a:avLst/>
            </a:prstGeom>
            <a:solidFill>
              <a:srgbClr val="0033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white"/>
                </a:solidFill>
              </a:endParaRPr>
            </a:p>
          </p:txBody>
        </p:sp>
        <p:sp>
          <p:nvSpPr>
            <p:cNvPr id="8" name="TextBox 7"/>
            <p:cNvSpPr txBox="1"/>
            <p:nvPr/>
          </p:nvSpPr>
          <p:spPr>
            <a:xfrm>
              <a:off x="6339840" y="4101109"/>
              <a:ext cx="1564640" cy="369332"/>
            </a:xfrm>
            <a:prstGeom prst="rect">
              <a:avLst/>
            </a:prstGeom>
            <a:noFill/>
          </p:spPr>
          <p:txBody>
            <a:bodyPr wrap="square" rtlCol="0">
              <a:spAutoFit/>
            </a:bodyPr>
            <a:lstStyle/>
            <a:p>
              <a:pPr algn="ctr" defTabSz="457200" fontAlgn="auto">
                <a:spcBef>
                  <a:spcPts val="0"/>
                </a:spcBef>
                <a:spcAft>
                  <a:spcPts val="0"/>
                </a:spcAft>
              </a:pPr>
              <a:r>
                <a:rPr lang="en-GB" b="1" dirty="0" smtClean="0">
                  <a:solidFill>
                    <a:prstClr val="white"/>
                  </a:solidFill>
                  <a:latin typeface="Calibri"/>
                  <a:cs typeface="+mn-cs"/>
                </a:rPr>
                <a:t>Lead proposer</a:t>
              </a:r>
              <a:endParaRPr lang="en-GB" b="1" dirty="0">
                <a:solidFill>
                  <a:prstClr val="white"/>
                </a:solidFill>
                <a:latin typeface="Calibri"/>
                <a:cs typeface="+mn-cs"/>
              </a:endParaRPr>
            </a:p>
          </p:txBody>
        </p:sp>
        <p:sp>
          <p:nvSpPr>
            <p:cNvPr id="9" name="TextBox 8"/>
            <p:cNvSpPr txBox="1"/>
            <p:nvPr/>
          </p:nvSpPr>
          <p:spPr>
            <a:xfrm>
              <a:off x="6339840" y="1544275"/>
              <a:ext cx="1564640" cy="646331"/>
            </a:xfrm>
            <a:prstGeom prst="rect">
              <a:avLst/>
            </a:prstGeom>
            <a:noFill/>
          </p:spPr>
          <p:txBody>
            <a:bodyPr wrap="square" rtlCol="0">
              <a:spAutoFit/>
            </a:bodyPr>
            <a:lstStyle/>
            <a:p>
              <a:pPr algn="ctr" defTabSz="457200" fontAlgn="auto">
                <a:spcBef>
                  <a:spcPts val="0"/>
                </a:spcBef>
                <a:spcAft>
                  <a:spcPts val="0"/>
                </a:spcAft>
              </a:pPr>
              <a:r>
                <a:rPr lang="en-GB" b="1" dirty="0" smtClean="0">
                  <a:solidFill>
                    <a:prstClr val="white"/>
                  </a:solidFill>
                  <a:latin typeface="Calibri"/>
                  <a:cs typeface="+mn-cs"/>
                </a:rPr>
                <a:t>Additional advisers</a:t>
              </a:r>
              <a:endParaRPr lang="en-GB" b="1" dirty="0">
                <a:solidFill>
                  <a:prstClr val="white"/>
                </a:solidFill>
                <a:latin typeface="Calibri"/>
                <a:cs typeface="+mn-cs"/>
              </a:endParaRPr>
            </a:p>
          </p:txBody>
        </p:sp>
        <p:sp>
          <p:nvSpPr>
            <p:cNvPr id="10" name="TextBox 9"/>
            <p:cNvSpPr txBox="1"/>
            <p:nvPr/>
          </p:nvSpPr>
          <p:spPr>
            <a:xfrm>
              <a:off x="6329680" y="2629365"/>
              <a:ext cx="1564640" cy="646331"/>
            </a:xfrm>
            <a:prstGeom prst="rect">
              <a:avLst/>
            </a:prstGeom>
            <a:noFill/>
          </p:spPr>
          <p:txBody>
            <a:bodyPr wrap="square" rtlCol="0">
              <a:spAutoFit/>
            </a:bodyPr>
            <a:lstStyle/>
            <a:p>
              <a:pPr algn="ctr" defTabSz="457200" fontAlgn="auto">
                <a:spcBef>
                  <a:spcPts val="0"/>
                </a:spcBef>
                <a:spcAft>
                  <a:spcPts val="0"/>
                </a:spcAft>
              </a:pPr>
              <a:r>
                <a:rPr lang="en-GB" b="1" dirty="0" smtClean="0">
                  <a:solidFill>
                    <a:prstClr val="white"/>
                  </a:solidFill>
                  <a:latin typeface="Calibri"/>
                  <a:cs typeface="+mn-cs"/>
                </a:rPr>
                <a:t>Steering group</a:t>
              </a:r>
              <a:endParaRPr lang="en-GB" b="1" dirty="0">
                <a:solidFill>
                  <a:prstClr val="white"/>
                </a:solidFill>
                <a:latin typeface="Calibri"/>
                <a:cs typeface="+mn-cs"/>
              </a:endParaRPr>
            </a:p>
          </p:txBody>
        </p:sp>
      </p:grpSp>
    </p:spTree>
    <p:extLst>
      <p:ext uri="{BB962C8B-B14F-4D97-AF65-F5344CB8AC3E}">
        <p14:creationId xmlns:p14="http://schemas.microsoft.com/office/powerpoint/2010/main" val="261041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fontScale="90000"/>
          </a:bodyPr>
          <a:lstStyle/>
          <a:p>
            <a:pPr algn="l"/>
            <a:r>
              <a:rPr lang="en-US" sz="5500" dirty="0" smtClean="0">
                <a:solidFill>
                  <a:schemeClr val="bg1"/>
                </a:solidFill>
                <a:latin typeface="Minion Pro" panose="02040503050201020203" pitchFamily="18" charset="0"/>
                <a:cs typeface="Garamond"/>
              </a:rPr>
              <a:t>How New Schools Network can help you </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74284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GB" sz="4000" dirty="0" smtClean="0">
                <a:solidFill>
                  <a:srgbClr val="00335F"/>
                </a:solidFill>
                <a:latin typeface="Minion Pro" panose="02040503050201020203" pitchFamily="18" charset="0"/>
                <a:cs typeface="Calibri"/>
              </a:rPr>
              <a:t>NSN Development Programme </a:t>
            </a:r>
          </a:p>
          <a:p>
            <a:pPr fontAlgn="auto">
              <a:spcAft>
                <a:spcPts val="0"/>
              </a:spcAft>
              <a:defRPr/>
            </a:pPr>
            <a:endParaRPr lang="en-GB" sz="4000" dirty="0">
              <a:solidFill>
                <a:srgbClr val="00335F"/>
              </a:solidFill>
              <a:latin typeface="Minion Pro" panose="02040503050201020203" pitchFamily="18" charset="0"/>
              <a:cs typeface="Calibri"/>
            </a:endParaRPr>
          </a:p>
        </p:txBody>
      </p:sp>
      <p:sp>
        <p:nvSpPr>
          <p:cNvPr id="5" name="TextBox 4"/>
          <p:cNvSpPr txBox="1"/>
          <p:nvPr/>
        </p:nvSpPr>
        <p:spPr>
          <a:xfrm>
            <a:off x="209549" y="1219855"/>
            <a:ext cx="8639175" cy="1107996"/>
          </a:xfrm>
          <a:prstGeom prst="rect">
            <a:avLst/>
          </a:prstGeom>
          <a:noFill/>
        </p:spPr>
        <p:txBody>
          <a:bodyPr wrap="square" rtlCol="0">
            <a:spAutoFit/>
          </a:bodyPr>
          <a:lstStyle/>
          <a:p>
            <a:pPr defTabSz="457200" fontAlgn="auto">
              <a:spcBef>
                <a:spcPts val="0"/>
              </a:spcBef>
              <a:spcAft>
                <a:spcPts val="0"/>
              </a:spcAft>
              <a:defRPr/>
            </a:pPr>
            <a:r>
              <a:rPr lang="en-GB" sz="2200" dirty="0">
                <a:solidFill>
                  <a:srgbClr val="3C3C3B"/>
                </a:solidFill>
                <a:latin typeface="Calibri"/>
                <a:cs typeface="+mn-cs"/>
              </a:rPr>
              <a:t>Feedback we have had from groups who have been on the programme has been overwhelmingly positive, and approval rates for groups on the programme shows its success.</a:t>
            </a:r>
          </a:p>
        </p:txBody>
      </p:sp>
      <p:sp>
        <p:nvSpPr>
          <p:cNvPr id="7" name="TextBox 6"/>
          <p:cNvSpPr txBox="1"/>
          <p:nvPr/>
        </p:nvSpPr>
        <p:spPr>
          <a:xfrm>
            <a:off x="304917" y="2462330"/>
            <a:ext cx="3007252" cy="1323439"/>
          </a:xfrm>
          <a:prstGeom prst="rect">
            <a:avLst/>
          </a:prstGeom>
          <a:solidFill>
            <a:srgbClr val="00335F"/>
          </a:solidFill>
        </p:spPr>
        <p:txBody>
          <a:bodyPr wrap="square" rtlCol="0">
            <a:spAutoFit/>
          </a:bodyPr>
          <a:lstStyle/>
          <a:p>
            <a:pPr algn="ctr" defTabSz="457200" fontAlgn="auto">
              <a:spcBef>
                <a:spcPts val="0"/>
              </a:spcBef>
              <a:spcAft>
                <a:spcPts val="0"/>
              </a:spcAft>
              <a:defRPr/>
            </a:pPr>
            <a:r>
              <a:rPr lang="en-GB" sz="2000" dirty="0" smtClean="0">
                <a:solidFill>
                  <a:prstClr val="white"/>
                </a:solidFill>
                <a:latin typeface="Calibri"/>
                <a:cs typeface="+mn-cs"/>
              </a:rPr>
              <a:t>100% of those who have received this additional support in the past said it was helpful</a:t>
            </a:r>
            <a:endParaRPr lang="en-GB" dirty="0">
              <a:solidFill>
                <a:prstClr val="white"/>
              </a:solidFill>
              <a:latin typeface="Calibri"/>
              <a:cs typeface="+mn-cs"/>
            </a:endParaRPr>
          </a:p>
        </p:txBody>
      </p:sp>
      <p:sp>
        <p:nvSpPr>
          <p:cNvPr id="8" name="TextBox 7"/>
          <p:cNvSpPr txBox="1"/>
          <p:nvPr/>
        </p:nvSpPr>
        <p:spPr>
          <a:xfrm>
            <a:off x="304917" y="4103757"/>
            <a:ext cx="3007252" cy="707886"/>
          </a:xfrm>
          <a:prstGeom prst="rect">
            <a:avLst/>
          </a:prstGeom>
          <a:solidFill>
            <a:srgbClr val="1464A3"/>
          </a:solidFill>
        </p:spPr>
        <p:txBody>
          <a:bodyPr wrap="square" rtlCol="0">
            <a:spAutoFit/>
          </a:bodyPr>
          <a:lstStyle/>
          <a:p>
            <a:pPr algn="ctr" defTabSz="457200" fontAlgn="auto">
              <a:spcBef>
                <a:spcPts val="0"/>
              </a:spcBef>
              <a:spcAft>
                <a:spcPts val="0"/>
              </a:spcAft>
              <a:defRPr/>
            </a:pPr>
            <a:r>
              <a:rPr lang="en-GB" sz="2000" dirty="0" smtClean="0">
                <a:solidFill>
                  <a:prstClr val="white"/>
                </a:solidFill>
                <a:latin typeface="Calibri"/>
                <a:cs typeface="+mn-cs"/>
              </a:rPr>
              <a:t>You are 50% more likely to be invited to interview. </a:t>
            </a:r>
            <a:endParaRPr lang="en-GB" dirty="0">
              <a:solidFill>
                <a:prstClr val="white"/>
              </a:solidFill>
              <a:latin typeface="Calibri"/>
              <a:cs typeface="+mn-cs"/>
            </a:endParaRPr>
          </a:p>
        </p:txBody>
      </p:sp>
      <p:sp>
        <p:nvSpPr>
          <p:cNvPr id="9" name="TextBox 8"/>
          <p:cNvSpPr txBox="1"/>
          <p:nvPr/>
        </p:nvSpPr>
        <p:spPr>
          <a:xfrm>
            <a:off x="304917" y="5071621"/>
            <a:ext cx="3007253" cy="1631216"/>
          </a:xfrm>
          <a:prstGeom prst="rect">
            <a:avLst/>
          </a:prstGeom>
          <a:solidFill>
            <a:srgbClr val="4BBECF"/>
          </a:solidFill>
        </p:spPr>
        <p:txBody>
          <a:bodyPr wrap="square" rtlCol="0">
            <a:spAutoFit/>
          </a:bodyPr>
          <a:lstStyle/>
          <a:p>
            <a:pPr algn="ctr" defTabSz="457200" fontAlgn="auto">
              <a:spcBef>
                <a:spcPts val="0"/>
              </a:spcBef>
              <a:spcAft>
                <a:spcPts val="0"/>
              </a:spcAft>
              <a:defRPr/>
            </a:pPr>
            <a:r>
              <a:rPr lang="en-GB" sz="2000" dirty="0" smtClean="0">
                <a:solidFill>
                  <a:prstClr val="white"/>
                </a:solidFill>
                <a:latin typeface="Calibri"/>
                <a:cs typeface="+mn-cs"/>
              </a:rPr>
              <a:t>11 of the 14 successful free schools from the local authority-led special free school round wave 1 received NSN support.</a:t>
            </a:r>
            <a:endParaRPr lang="en-GB" sz="2000" dirty="0">
              <a:solidFill>
                <a:prstClr val="white"/>
              </a:solidFill>
              <a:latin typeface="Calibri"/>
              <a:cs typeface="+mn-cs"/>
            </a:endParaRPr>
          </a:p>
        </p:txBody>
      </p:sp>
      <p:sp>
        <p:nvSpPr>
          <p:cNvPr id="3" name="Oval Callout 2"/>
          <p:cNvSpPr/>
          <p:nvPr/>
        </p:nvSpPr>
        <p:spPr>
          <a:xfrm>
            <a:off x="4391023" y="2175956"/>
            <a:ext cx="4324350" cy="1790700"/>
          </a:xfrm>
          <a:prstGeom prst="wedgeEllipseCallout">
            <a:avLst/>
          </a:prstGeom>
          <a:solidFill>
            <a:srgbClr val="F0300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2000" dirty="0" smtClean="0">
                <a:solidFill>
                  <a:prstClr val="white"/>
                </a:solidFill>
              </a:rPr>
              <a:t>“The Development Programme was excellent and offered appropriate support, challenges and rigour.”</a:t>
            </a:r>
            <a:endParaRPr lang="en-GB" sz="2000" dirty="0">
              <a:solidFill>
                <a:prstClr val="white"/>
              </a:solidFill>
            </a:endParaRPr>
          </a:p>
        </p:txBody>
      </p:sp>
      <p:sp>
        <p:nvSpPr>
          <p:cNvPr id="11" name="Oval Callout 10"/>
          <p:cNvSpPr/>
          <p:nvPr/>
        </p:nvSpPr>
        <p:spPr>
          <a:xfrm>
            <a:off x="3509961" y="4550489"/>
            <a:ext cx="4562475" cy="2017722"/>
          </a:xfrm>
          <a:prstGeom prst="wedgeEllipseCallout">
            <a:avLst/>
          </a:prstGeom>
          <a:solidFill>
            <a:srgbClr val="F0300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2000" dirty="0" smtClean="0">
                <a:solidFill>
                  <a:prstClr val="white"/>
                </a:solidFill>
              </a:rPr>
              <a:t>“We couldn’t have done it without you! Thank you so much for keeping us on track and motivated.” </a:t>
            </a:r>
            <a:endParaRPr lang="en-GB" sz="2000" dirty="0">
              <a:solidFill>
                <a:prstClr val="white"/>
              </a:solidFill>
            </a:endParaRPr>
          </a:p>
        </p:txBody>
      </p:sp>
    </p:spTree>
    <p:extLst>
      <p:ext uri="{BB962C8B-B14F-4D97-AF65-F5344CB8AC3E}">
        <p14:creationId xmlns:p14="http://schemas.microsoft.com/office/powerpoint/2010/main" val="253351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GB" sz="4000" dirty="0" smtClean="0">
                <a:solidFill>
                  <a:srgbClr val="00335F"/>
                </a:solidFill>
                <a:latin typeface="Minion Pro" panose="02040503050201020203" pitchFamily="18" charset="0"/>
                <a:cs typeface="Calibri"/>
              </a:rPr>
              <a:t>How NSN can help you </a:t>
            </a:r>
          </a:p>
          <a:p>
            <a:pPr fontAlgn="auto">
              <a:spcAft>
                <a:spcPts val="0"/>
              </a:spcAft>
              <a:defRPr/>
            </a:pPr>
            <a:endParaRPr lang="en-GB" sz="4000" dirty="0">
              <a:solidFill>
                <a:srgbClr val="00335F"/>
              </a:solidFill>
              <a:latin typeface="Minion Pro" panose="02040503050201020203" pitchFamily="18" charset="0"/>
              <a:cs typeface="Calibri"/>
            </a:endParaRPr>
          </a:p>
        </p:txBody>
      </p:sp>
      <p:sp>
        <p:nvSpPr>
          <p:cNvPr id="4" name="TextBox 3"/>
          <p:cNvSpPr txBox="1"/>
          <p:nvPr/>
        </p:nvSpPr>
        <p:spPr>
          <a:xfrm>
            <a:off x="304917" y="1334827"/>
            <a:ext cx="4057533" cy="4955203"/>
          </a:xfrm>
          <a:prstGeom prst="rect">
            <a:avLst/>
          </a:prstGeom>
          <a:solidFill>
            <a:srgbClr val="00335F"/>
          </a:solidFill>
        </p:spPr>
        <p:txBody>
          <a:bodyPr wrap="square" rtlCol="0">
            <a:spAutoFit/>
          </a:bodyPr>
          <a:lstStyle/>
          <a:p>
            <a:pPr algn="ctr" defTabSz="457200" fontAlgn="auto">
              <a:spcBef>
                <a:spcPts val="0"/>
              </a:spcBef>
              <a:spcAft>
                <a:spcPts val="0"/>
              </a:spcAft>
              <a:defRPr/>
            </a:pPr>
            <a:r>
              <a:rPr lang="en-GB" sz="2800" dirty="0" smtClean="0">
                <a:solidFill>
                  <a:prstClr val="white"/>
                </a:solidFill>
                <a:latin typeface="Minion Pro" panose="02040503050201020203" pitchFamily="18" charset="0"/>
                <a:cs typeface="+mn-cs"/>
              </a:rPr>
              <a:t>Development Programme</a:t>
            </a:r>
            <a:endParaRPr lang="en-GB" sz="2800" dirty="0">
              <a:solidFill>
                <a:prstClr val="white"/>
              </a:solidFill>
              <a:latin typeface="Minion Pro" panose="02040503050201020203" pitchFamily="18" charset="0"/>
              <a:cs typeface="+mn-cs"/>
            </a:endParaRPr>
          </a:p>
          <a:p>
            <a:pPr defTabSz="457200" fontAlgn="auto">
              <a:spcBef>
                <a:spcPts val="0"/>
              </a:spcBef>
              <a:spcAft>
                <a:spcPts val="0"/>
              </a:spcAft>
              <a:defRPr/>
            </a:pPr>
            <a:endParaRPr lang="en-GB" sz="2000" dirty="0">
              <a:solidFill>
                <a:prstClr val="white"/>
              </a:solidFill>
              <a:latin typeface="Calibri"/>
              <a:cs typeface="+mn-cs"/>
            </a:endParaRPr>
          </a:p>
          <a:p>
            <a:pPr marL="285750" indent="-285750" defTabSz="457200" fontAlgn="auto">
              <a:spcBef>
                <a:spcPts val="0"/>
              </a:spcBef>
              <a:spcAft>
                <a:spcPts val="0"/>
              </a:spcAft>
              <a:buClr>
                <a:prstClr val="white"/>
              </a:buClr>
              <a:buFont typeface="Trebuchet MS" panose="020B0603020202020204" pitchFamily="34" charset="0"/>
              <a:buChar char="―"/>
              <a:defRPr/>
            </a:pPr>
            <a:endParaRPr lang="en-GB" sz="2000" dirty="0">
              <a:solidFill>
                <a:prstClr val="white"/>
              </a:solidFill>
              <a:latin typeface="Calibri"/>
              <a:cs typeface="+mn-cs"/>
            </a:endParaRPr>
          </a:p>
          <a:p>
            <a:pPr defTabSz="457200" fontAlgn="auto">
              <a:spcBef>
                <a:spcPts val="0"/>
              </a:spcBef>
              <a:spcAft>
                <a:spcPts val="0"/>
              </a:spcAft>
              <a:buClr>
                <a:prstClr val="white"/>
              </a:buClr>
              <a:defRPr/>
            </a:pPr>
            <a:r>
              <a:rPr lang="en-GB" sz="2200" dirty="0" smtClean="0">
                <a:solidFill>
                  <a:prstClr val="white"/>
                </a:solidFill>
                <a:latin typeface="Calibri"/>
                <a:cs typeface="+mn-cs"/>
              </a:rPr>
              <a:t>A combination of the following:</a:t>
            </a:r>
          </a:p>
          <a:p>
            <a:pPr marL="285750" indent="-285750" defTabSz="457200" fontAlgn="auto">
              <a:spcBef>
                <a:spcPts val="0"/>
              </a:spcBef>
              <a:spcAft>
                <a:spcPts val="0"/>
              </a:spcAft>
              <a:buClr>
                <a:prstClr val="white"/>
              </a:buClr>
              <a:buFont typeface="Arial" panose="020B0604020202020204" pitchFamily="34" charset="0"/>
              <a:buChar char="•"/>
              <a:defRPr/>
            </a:pPr>
            <a:endParaRPr lang="en-GB" sz="22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A named personal NSN Adviser</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A personalised support plan</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Written feedback on draft applications</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Specialist meetings</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Networking with other free schools</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Help marketing your school</a:t>
            </a:r>
            <a:endParaRPr lang="en-GB" sz="2200" dirty="0">
              <a:solidFill>
                <a:prstClr val="white"/>
              </a:solidFill>
              <a:latin typeface="Calibri"/>
              <a:cs typeface="+mn-cs"/>
            </a:endParaRPr>
          </a:p>
        </p:txBody>
      </p:sp>
      <p:sp>
        <p:nvSpPr>
          <p:cNvPr id="5" name="TextBox 4"/>
          <p:cNvSpPr txBox="1"/>
          <p:nvPr/>
        </p:nvSpPr>
        <p:spPr>
          <a:xfrm>
            <a:off x="4876800" y="1334827"/>
            <a:ext cx="3971924" cy="2985433"/>
          </a:xfrm>
          <a:prstGeom prst="rect">
            <a:avLst/>
          </a:prstGeom>
          <a:solidFill>
            <a:srgbClr val="1464A3"/>
          </a:solidFill>
        </p:spPr>
        <p:txBody>
          <a:bodyPr wrap="square" rtlCol="0">
            <a:spAutoFit/>
          </a:bodyPr>
          <a:lstStyle/>
          <a:p>
            <a:pPr algn="ctr" defTabSz="457200" fontAlgn="auto">
              <a:spcBef>
                <a:spcPts val="0"/>
              </a:spcBef>
              <a:spcAft>
                <a:spcPts val="0"/>
              </a:spcAft>
              <a:defRPr/>
            </a:pPr>
            <a:r>
              <a:rPr lang="en-GB" sz="2800" dirty="0" smtClean="0">
                <a:solidFill>
                  <a:prstClr val="white"/>
                </a:solidFill>
                <a:latin typeface="Minion Pro" panose="02040503050201020203" pitchFamily="18" charset="0"/>
                <a:cs typeface="+mn-cs"/>
              </a:rPr>
              <a:t>Support for all groups</a:t>
            </a:r>
            <a:endParaRPr lang="en-GB" sz="2400" dirty="0">
              <a:solidFill>
                <a:prstClr val="white"/>
              </a:solidFill>
              <a:latin typeface="Minion Pro" panose="02040503050201020203" pitchFamily="18" charset="0"/>
              <a:cs typeface="+mn-cs"/>
            </a:endParaRPr>
          </a:p>
          <a:p>
            <a:pPr algn="ctr" defTabSz="457200" fontAlgn="auto">
              <a:spcBef>
                <a:spcPts val="0"/>
              </a:spcBef>
              <a:spcAft>
                <a:spcPts val="0"/>
              </a:spcAft>
              <a:defRPr/>
            </a:pPr>
            <a:endParaRPr lang="en-GB" sz="2800" dirty="0">
              <a:solidFill>
                <a:prstClr val="white"/>
              </a:solidFill>
              <a:latin typeface="Calibri"/>
              <a:cs typeface="+mn-cs"/>
            </a:endParaRP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An hour long 1-1 meeting with one of our Advisers</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Advice from the team via phone and email</a:t>
            </a:r>
          </a:p>
          <a:p>
            <a:pPr marL="285750" indent="-285750" defTabSz="457200" fontAlgn="auto">
              <a:spcBef>
                <a:spcPts val="0"/>
              </a:spcBef>
              <a:spcAft>
                <a:spcPts val="0"/>
              </a:spcAft>
              <a:buClr>
                <a:prstClr val="white"/>
              </a:buClr>
              <a:buFont typeface="Arial" panose="020B0604020202020204" pitchFamily="34" charset="0"/>
              <a:buChar char="•"/>
              <a:defRPr/>
            </a:pPr>
            <a:r>
              <a:rPr lang="en-GB" sz="2200" dirty="0" smtClean="0">
                <a:solidFill>
                  <a:prstClr val="white"/>
                </a:solidFill>
                <a:latin typeface="Calibri"/>
                <a:cs typeface="+mn-cs"/>
              </a:rPr>
              <a:t>A wide range of resources on our website. </a:t>
            </a:r>
            <a:endParaRPr lang="en-GB" sz="2200" dirty="0">
              <a:solidFill>
                <a:prstClr val="white"/>
              </a:solidFill>
              <a:latin typeface="Calibri"/>
              <a:cs typeface="+mn-cs"/>
            </a:endParaRPr>
          </a:p>
        </p:txBody>
      </p:sp>
    </p:spTree>
    <p:extLst>
      <p:ext uri="{BB962C8B-B14F-4D97-AF65-F5344CB8AC3E}">
        <p14:creationId xmlns:p14="http://schemas.microsoft.com/office/powerpoint/2010/main" val="185330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solidFill>
                  <a:schemeClr val="tx2"/>
                </a:solidFill>
              </a:rPr>
              <a:t>Local partners work together in 9 area DSPL groups, each led by a mainstream Head Teacher to implement the objectives of the SEND Strategy locally and to reshape and commission provision in their area. </a:t>
            </a:r>
            <a:endParaRPr lang="en-GB" dirty="0">
              <a:solidFill>
                <a:schemeClr val="tx2"/>
              </a:solidFill>
            </a:endParaRPr>
          </a:p>
        </p:txBody>
      </p:sp>
      <p:sp>
        <p:nvSpPr>
          <p:cNvPr id="3" name="Title 2"/>
          <p:cNvSpPr>
            <a:spLocks noGrp="1"/>
          </p:cNvSpPr>
          <p:nvPr>
            <p:ph type="title"/>
          </p:nvPr>
        </p:nvSpPr>
        <p:spPr/>
        <p:txBody>
          <a:bodyPr/>
          <a:lstStyle/>
          <a:p>
            <a:r>
              <a:rPr lang="en-GB" dirty="0" smtClean="0"/>
              <a:t>SEND Strategy – Local Delivery </a:t>
            </a:r>
            <a:endParaRPr lang="en-GB" dirty="0"/>
          </a:p>
        </p:txBody>
      </p:sp>
    </p:spTree>
    <p:extLst>
      <p:ext uri="{BB962C8B-B14F-4D97-AF65-F5344CB8AC3E}">
        <p14:creationId xmlns:p14="http://schemas.microsoft.com/office/powerpoint/2010/main" val="219410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549" y="260351"/>
            <a:ext cx="8639175" cy="8254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GB" sz="4000" dirty="0" smtClean="0">
                <a:solidFill>
                  <a:srgbClr val="00335F"/>
                </a:solidFill>
                <a:latin typeface="Minion Pro" panose="02040503050201020203" pitchFamily="18" charset="0"/>
                <a:cs typeface="Calibri"/>
              </a:rPr>
              <a:t>Enrolling onto the DP </a:t>
            </a:r>
          </a:p>
          <a:p>
            <a:pPr fontAlgn="auto">
              <a:spcAft>
                <a:spcPts val="0"/>
              </a:spcAft>
              <a:defRPr/>
            </a:pPr>
            <a:endParaRPr lang="en-GB" sz="4000" dirty="0">
              <a:solidFill>
                <a:srgbClr val="00335F"/>
              </a:solidFill>
              <a:latin typeface="Minion Pro" panose="02040503050201020203" pitchFamily="18" charset="0"/>
              <a:cs typeface="Calibri"/>
            </a:endParaRPr>
          </a:p>
        </p:txBody>
      </p:sp>
      <p:sp>
        <p:nvSpPr>
          <p:cNvPr id="3" name="TextBox 2"/>
          <p:cNvSpPr txBox="1"/>
          <p:nvPr/>
        </p:nvSpPr>
        <p:spPr>
          <a:xfrm>
            <a:off x="547627" y="1258277"/>
            <a:ext cx="8382000" cy="2092881"/>
          </a:xfrm>
          <a:prstGeom prst="rect">
            <a:avLst/>
          </a:prstGeom>
          <a:noFill/>
        </p:spPr>
        <p:txBody>
          <a:bodyPr wrap="square" rtlCol="0">
            <a:spAutoFit/>
          </a:bodyPr>
          <a:lstStyle/>
          <a:p>
            <a:pPr marL="285750" indent="-285750" defTabSz="457200" fontAlgn="auto">
              <a:spcBef>
                <a:spcPts val="0"/>
              </a:spcBef>
              <a:spcAft>
                <a:spcPts val="0"/>
              </a:spcAft>
              <a:buClr>
                <a:srgbClr val="003360"/>
              </a:buClr>
              <a:buFont typeface="Arial" panose="020B0604020202020204" pitchFamily="34" charset="0"/>
              <a:buChar char="•"/>
              <a:defRPr/>
            </a:pPr>
            <a:r>
              <a:rPr lang="en-GB" sz="2800" dirty="0" smtClean="0">
                <a:solidFill>
                  <a:srgbClr val="3C3C3B"/>
                </a:solidFill>
                <a:latin typeface="Calibri"/>
                <a:cs typeface="+mn-cs"/>
              </a:rPr>
              <a:t>Book a 1-1 meeting with an adviser through our website.</a:t>
            </a:r>
          </a:p>
          <a:p>
            <a:pPr marL="285750" indent="-285750" defTabSz="457200" fontAlgn="auto">
              <a:spcBef>
                <a:spcPts val="0"/>
              </a:spcBef>
              <a:spcAft>
                <a:spcPts val="0"/>
              </a:spcAft>
              <a:buClr>
                <a:srgbClr val="003360"/>
              </a:buClr>
              <a:buFont typeface="Arial" panose="020B0604020202020204" pitchFamily="34" charset="0"/>
              <a:buChar char="•"/>
              <a:defRPr/>
            </a:pPr>
            <a:endParaRPr lang="en-GB" sz="2800" dirty="0">
              <a:solidFill>
                <a:srgbClr val="3C3C3B"/>
              </a:solidFill>
              <a:latin typeface="Calibri"/>
              <a:cs typeface="+mn-cs"/>
            </a:endParaRPr>
          </a:p>
          <a:p>
            <a:pPr marL="285750" indent="-285750" defTabSz="457200" fontAlgn="auto">
              <a:spcBef>
                <a:spcPts val="0"/>
              </a:spcBef>
              <a:spcAft>
                <a:spcPts val="0"/>
              </a:spcAft>
              <a:buClr>
                <a:srgbClr val="003360"/>
              </a:buClr>
              <a:buFont typeface="Arial" panose="020B0604020202020204" pitchFamily="34" charset="0"/>
              <a:buChar char="•"/>
              <a:defRPr/>
            </a:pPr>
            <a:r>
              <a:rPr lang="en-GB" sz="2800" dirty="0">
                <a:solidFill>
                  <a:srgbClr val="3C3C3B"/>
                </a:solidFill>
                <a:latin typeface="Calibri"/>
                <a:cs typeface="+mn-cs"/>
              </a:rPr>
              <a:t>Submit an enrolment form through our website</a:t>
            </a:r>
          </a:p>
          <a:p>
            <a:pPr marL="285750" indent="-285750" defTabSz="457200" fontAlgn="auto">
              <a:spcBef>
                <a:spcPts val="0"/>
              </a:spcBef>
              <a:spcAft>
                <a:spcPts val="0"/>
              </a:spcAft>
              <a:buFontTx/>
              <a:buChar char="-"/>
              <a:defRPr/>
            </a:pPr>
            <a:endParaRPr lang="en-GB" dirty="0">
              <a:solidFill>
                <a:srgbClr val="3C3C3B"/>
              </a:solidFill>
              <a:latin typeface="Calibri"/>
              <a:cs typeface="+mn-cs"/>
            </a:endParaRPr>
          </a:p>
        </p:txBody>
      </p:sp>
      <p:sp>
        <p:nvSpPr>
          <p:cNvPr id="4" name="TextBox 3"/>
          <p:cNvSpPr txBox="1"/>
          <p:nvPr/>
        </p:nvSpPr>
        <p:spPr>
          <a:xfrm>
            <a:off x="385820" y="3896670"/>
            <a:ext cx="8543807" cy="1846659"/>
          </a:xfrm>
          <a:prstGeom prst="rect">
            <a:avLst/>
          </a:prstGeom>
          <a:solidFill>
            <a:srgbClr val="00335F"/>
          </a:solidFill>
        </p:spPr>
        <p:txBody>
          <a:bodyPr wrap="square" rtlCol="0">
            <a:spAutoFit/>
          </a:bodyPr>
          <a:lstStyle/>
          <a:p>
            <a:pPr algn="ctr" defTabSz="457200" fontAlgn="auto">
              <a:spcBef>
                <a:spcPts val="0"/>
              </a:spcBef>
              <a:spcAft>
                <a:spcPts val="0"/>
              </a:spcAft>
              <a:defRPr/>
            </a:pPr>
            <a:r>
              <a:rPr lang="en-GB" sz="2800" dirty="0" smtClean="0">
                <a:solidFill>
                  <a:prstClr val="white"/>
                </a:solidFill>
                <a:latin typeface="Minion Pro" panose="02040503050201020203" pitchFamily="18" charset="0"/>
                <a:cs typeface="+mn-cs"/>
              </a:rPr>
              <a:t>Contact NSN</a:t>
            </a:r>
            <a:endParaRPr lang="en-GB" sz="2800" dirty="0">
              <a:solidFill>
                <a:prstClr val="white"/>
              </a:solidFill>
              <a:latin typeface="Minion Pro" panose="02040503050201020203" pitchFamily="18" charset="0"/>
              <a:cs typeface="+mn-cs"/>
            </a:endParaRPr>
          </a:p>
          <a:p>
            <a:pPr defTabSz="457200" fontAlgn="auto">
              <a:spcBef>
                <a:spcPts val="0"/>
              </a:spcBef>
              <a:spcAft>
                <a:spcPts val="0"/>
              </a:spcAft>
              <a:buClr>
                <a:prstClr val="white"/>
              </a:buClr>
              <a:defRPr/>
            </a:pPr>
            <a:endParaRPr lang="en-GB" sz="2000" dirty="0">
              <a:solidFill>
                <a:prstClr val="white"/>
              </a:solidFill>
              <a:latin typeface="Calibri"/>
              <a:cs typeface="+mn-cs"/>
            </a:endParaRPr>
          </a:p>
          <a:p>
            <a:pPr defTabSz="457200" fontAlgn="auto">
              <a:spcBef>
                <a:spcPts val="0"/>
              </a:spcBef>
              <a:spcAft>
                <a:spcPts val="0"/>
              </a:spcAft>
              <a:buClr>
                <a:prstClr val="white"/>
              </a:buClr>
              <a:defRPr/>
            </a:pPr>
            <a:r>
              <a:rPr lang="en-GB" sz="2200" dirty="0" smtClean="0">
                <a:solidFill>
                  <a:prstClr val="white"/>
                </a:solidFill>
                <a:latin typeface="Calibri"/>
                <a:cs typeface="+mn-cs"/>
              </a:rPr>
              <a:t>Email: 		info@newschoolsnetwork.org</a:t>
            </a:r>
          </a:p>
          <a:p>
            <a:pPr defTabSz="457200" fontAlgn="auto">
              <a:spcBef>
                <a:spcPts val="0"/>
              </a:spcBef>
              <a:spcAft>
                <a:spcPts val="0"/>
              </a:spcAft>
              <a:buClr>
                <a:prstClr val="white"/>
              </a:buClr>
              <a:defRPr/>
            </a:pPr>
            <a:r>
              <a:rPr lang="en-GB" sz="2200" dirty="0" smtClean="0">
                <a:solidFill>
                  <a:prstClr val="white"/>
                </a:solidFill>
                <a:latin typeface="Calibri"/>
                <a:cs typeface="+mn-cs"/>
              </a:rPr>
              <a:t>Phone: 	</a:t>
            </a:r>
            <a:r>
              <a:rPr lang="en-GB" sz="2200" dirty="0">
                <a:solidFill>
                  <a:prstClr val="white"/>
                </a:solidFill>
                <a:latin typeface="Calibri"/>
                <a:cs typeface="+mn-cs"/>
              </a:rPr>
              <a:t>	020 7952 8558</a:t>
            </a:r>
            <a:endParaRPr lang="en-GB" sz="2200" dirty="0" smtClean="0">
              <a:solidFill>
                <a:prstClr val="white"/>
              </a:solidFill>
              <a:latin typeface="Calibri"/>
              <a:cs typeface="+mn-cs"/>
            </a:endParaRPr>
          </a:p>
          <a:p>
            <a:pPr defTabSz="457200" fontAlgn="auto">
              <a:spcBef>
                <a:spcPts val="0"/>
              </a:spcBef>
              <a:spcAft>
                <a:spcPts val="0"/>
              </a:spcAft>
              <a:buClr>
                <a:prstClr val="white"/>
              </a:buClr>
              <a:defRPr/>
            </a:pPr>
            <a:r>
              <a:rPr lang="en-GB" sz="2200" dirty="0" smtClean="0">
                <a:solidFill>
                  <a:prstClr val="white"/>
                </a:solidFill>
                <a:latin typeface="Calibri"/>
                <a:cs typeface="+mn-cs"/>
              </a:rPr>
              <a:t>Website: </a:t>
            </a:r>
            <a:r>
              <a:rPr lang="en-GB" sz="2200" dirty="0">
                <a:solidFill>
                  <a:prstClr val="white"/>
                </a:solidFill>
                <a:latin typeface="Calibri"/>
                <a:cs typeface="+mn-cs"/>
              </a:rPr>
              <a:t>	https://www.newschoolsnetwork.org/</a:t>
            </a:r>
          </a:p>
        </p:txBody>
      </p:sp>
    </p:spTree>
    <p:extLst>
      <p:ext uri="{BB962C8B-B14F-4D97-AF65-F5344CB8AC3E}">
        <p14:creationId xmlns:p14="http://schemas.microsoft.com/office/powerpoint/2010/main" val="359460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8674" y="1427003"/>
            <a:ext cx="8315325" cy="1617028"/>
          </a:xfrm>
          <a:prstGeom prst="rect">
            <a:avLst/>
          </a:prstGeom>
        </p:spPr>
        <p:txBody>
          <a:bodyPr>
            <a:normAutofit/>
          </a:bodyPr>
          <a:lstStyle/>
          <a:p>
            <a:pPr algn="l"/>
            <a:r>
              <a:rPr lang="en-US" sz="5500" dirty="0" smtClean="0">
                <a:solidFill>
                  <a:schemeClr val="bg1"/>
                </a:solidFill>
                <a:latin typeface="Minion Pro" panose="02040503050201020203" pitchFamily="18" charset="0"/>
                <a:cs typeface="Garamond"/>
              </a:rPr>
              <a:t>Questions?</a:t>
            </a:r>
            <a:endParaRPr lang="en-US" sz="5500" dirty="0">
              <a:solidFill>
                <a:schemeClr val="bg1"/>
              </a:solidFill>
              <a:latin typeface="Minion Pro" panose="02040503050201020203" pitchFamily="18" charset="0"/>
              <a:cs typeface="Garamond"/>
            </a:endParaRPr>
          </a:p>
        </p:txBody>
      </p:sp>
      <p:sp>
        <p:nvSpPr>
          <p:cNvPr id="4" name="Title 1"/>
          <p:cNvSpPr txBox="1">
            <a:spLocks/>
          </p:cNvSpPr>
          <p:nvPr/>
        </p:nvSpPr>
        <p:spPr>
          <a:xfrm>
            <a:off x="828674" y="2124076"/>
            <a:ext cx="8315326" cy="1073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2500" i="1" dirty="0">
              <a:solidFill>
                <a:srgbClr val="9EC1E7"/>
              </a:solidFill>
              <a:latin typeface="Minion Pro" panose="02040503050201020203" pitchFamily="18" charset="0"/>
              <a:cs typeface="Garamond"/>
            </a:endParaRPr>
          </a:p>
        </p:txBody>
      </p:sp>
    </p:spTree>
    <p:extLst>
      <p:ext uri="{BB962C8B-B14F-4D97-AF65-F5344CB8AC3E}">
        <p14:creationId xmlns:p14="http://schemas.microsoft.com/office/powerpoint/2010/main" val="32665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52463" y="2782888"/>
            <a:ext cx="8037512" cy="2951162"/>
          </a:xfrm>
        </p:spPr>
        <p:txBody>
          <a:bodyPr/>
          <a:lstStyle/>
          <a:p>
            <a:pPr algn="r"/>
            <a:r>
              <a:rPr lang="en-GB" altLang="en-US" sz="9600" b="1" smtClean="0">
                <a:solidFill>
                  <a:srgbClr val="96A800"/>
                </a:solidFill>
              </a:rPr>
              <a:t>Questions?</a:t>
            </a:r>
            <a:endParaRPr lang="en-GB" altLang="en-US" sz="9600" b="1" dirty="0">
              <a:solidFill>
                <a:srgbClr val="96A800"/>
              </a:solidFill>
            </a:endParaRPr>
          </a:p>
        </p:txBody>
      </p:sp>
    </p:spTree>
    <p:extLst>
      <p:ext uri="{BB962C8B-B14F-4D97-AF65-F5344CB8AC3E}">
        <p14:creationId xmlns:p14="http://schemas.microsoft.com/office/powerpoint/2010/main" val="1307262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200" dirty="0" smtClean="0">
                <a:solidFill>
                  <a:schemeClr val="tx2"/>
                </a:solidFill>
              </a:rPr>
              <a:t>The </a:t>
            </a:r>
            <a:r>
              <a:rPr lang="en-GB" sz="2200" dirty="0" err="1" smtClean="0">
                <a:solidFill>
                  <a:schemeClr val="tx2"/>
                </a:solidFill>
              </a:rPr>
              <a:t>workstreams</a:t>
            </a:r>
            <a:r>
              <a:rPr lang="en-GB" sz="2200" dirty="0" smtClean="0">
                <a:solidFill>
                  <a:schemeClr val="tx2"/>
                </a:solidFill>
              </a:rPr>
              <a:t> currently delivering the initial strategic priorities are monitored by the SEND Executive Board to ensure overall coherence in service developments.  These </a:t>
            </a:r>
            <a:r>
              <a:rPr lang="en-GB" sz="2200" dirty="0" err="1" smtClean="0">
                <a:solidFill>
                  <a:schemeClr val="tx2"/>
                </a:solidFill>
              </a:rPr>
              <a:t>workstreams</a:t>
            </a:r>
            <a:r>
              <a:rPr lang="en-GB" sz="2200" dirty="0" smtClean="0">
                <a:solidFill>
                  <a:schemeClr val="tx2"/>
                </a:solidFill>
              </a:rPr>
              <a:t> are:</a:t>
            </a:r>
          </a:p>
          <a:p>
            <a:pPr lvl="1">
              <a:buFont typeface="Arial" panose="020B0604020202020204" pitchFamily="34" charset="0"/>
              <a:buChar char="•"/>
            </a:pPr>
            <a:r>
              <a:rPr lang="en-GB" sz="2200" dirty="0" smtClean="0">
                <a:solidFill>
                  <a:schemeClr val="tx2"/>
                </a:solidFill>
              </a:rPr>
              <a:t>Behaviour &amp; SEMH</a:t>
            </a:r>
          </a:p>
          <a:p>
            <a:pPr lvl="1">
              <a:buFont typeface="Arial" panose="020B0604020202020204" pitchFamily="34" charset="0"/>
              <a:buChar char="•"/>
            </a:pPr>
            <a:r>
              <a:rPr lang="en-GB" sz="2200" dirty="0" smtClean="0">
                <a:solidFill>
                  <a:schemeClr val="tx2"/>
                </a:solidFill>
              </a:rPr>
              <a:t>Targeted SEND Support Services</a:t>
            </a:r>
          </a:p>
          <a:p>
            <a:pPr lvl="1">
              <a:buFont typeface="Arial" panose="020B0604020202020204" pitchFamily="34" charset="0"/>
              <a:buChar char="•"/>
            </a:pPr>
            <a:r>
              <a:rPr lang="en-GB" sz="2200" dirty="0" smtClean="0">
                <a:solidFill>
                  <a:schemeClr val="tx2"/>
                </a:solidFill>
              </a:rPr>
              <a:t>SLCN</a:t>
            </a:r>
          </a:p>
          <a:p>
            <a:pPr lvl="1">
              <a:buFont typeface="Arial" panose="020B0604020202020204" pitchFamily="34" charset="0"/>
              <a:buChar char="•"/>
            </a:pPr>
            <a:r>
              <a:rPr lang="en-GB" sz="2200" dirty="0" smtClean="0">
                <a:solidFill>
                  <a:schemeClr val="tx2"/>
                </a:solidFill>
              </a:rPr>
              <a:t>Early Years</a:t>
            </a:r>
          </a:p>
          <a:p>
            <a:pPr lvl="1">
              <a:buFont typeface="Arial" panose="020B0604020202020204" pitchFamily="34" charset="0"/>
              <a:buChar char="•"/>
            </a:pPr>
            <a:r>
              <a:rPr lang="en-GB" sz="2200" dirty="0" smtClean="0">
                <a:solidFill>
                  <a:schemeClr val="tx2"/>
                </a:solidFill>
              </a:rPr>
              <a:t>Post 16 and PFA</a:t>
            </a:r>
          </a:p>
          <a:p>
            <a:pPr lvl="1">
              <a:buFont typeface="Arial" panose="020B0604020202020204" pitchFamily="34" charset="0"/>
              <a:buChar char="•"/>
            </a:pPr>
            <a:r>
              <a:rPr lang="en-GB" sz="2200" dirty="0" smtClean="0">
                <a:solidFill>
                  <a:schemeClr val="tx2"/>
                </a:solidFill>
              </a:rPr>
              <a:t>Specialist Provision</a:t>
            </a:r>
          </a:p>
          <a:p>
            <a:endParaRPr lang="en-GB" dirty="0"/>
          </a:p>
        </p:txBody>
      </p:sp>
      <p:sp>
        <p:nvSpPr>
          <p:cNvPr id="3" name="Title 2"/>
          <p:cNvSpPr>
            <a:spLocks noGrp="1"/>
          </p:cNvSpPr>
          <p:nvPr>
            <p:ph type="title"/>
          </p:nvPr>
        </p:nvSpPr>
        <p:spPr/>
        <p:txBody>
          <a:bodyPr/>
          <a:lstStyle/>
          <a:p>
            <a:r>
              <a:rPr lang="en-GB" dirty="0" smtClean="0"/>
              <a:t>SEND Strategy </a:t>
            </a:r>
            <a:r>
              <a:rPr lang="en-GB" dirty="0" err="1" smtClean="0"/>
              <a:t>Workstreams</a:t>
            </a:r>
            <a:endParaRPr lang="en-GB" dirty="0"/>
          </a:p>
        </p:txBody>
      </p:sp>
    </p:spTree>
    <p:extLst>
      <p:ext uri="{BB962C8B-B14F-4D97-AF65-F5344CB8AC3E}">
        <p14:creationId xmlns:p14="http://schemas.microsoft.com/office/powerpoint/2010/main" val="312710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chemeClr val="tx2"/>
                </a:solidFill>
              </a:rPr>
              <a:t>This workstream is focussing on a pattern of specialist provision strategically planned on the basis of evidence of what is required, now and in the future.  </a:t>
            </a:r>
          </a:p>
          <a:p>
            <a:r>
              <a:rPr lang="en-GB" dirty="0" smtClean="0">
                <a:solidFill>
                  <a:schemeClr val="tx2"/>
                </a:solidFill>
              </a:rPr>
              <a:t>This will enable the needs of more children and young people with complex SEND to be met as close as possible to their home and local community.</a:t>
            </a:r>
            <a:endParaRPr lang="en-GB" dirty="0">
              <a:solidFill>
                <a:schemeClr val="tx2"/>
              </a:solidFill>
            </a:endParaRPr>
          </a:p>
        </p:txBody>
      </p:sp>
      <p:sp>
        <p:nvSpPr>
          <p:cNvPr id="3" name="Title 2"/>
          <p:cNvSpPr>
            <a:spLocks noGrp="1"/>
          </p:cNvSpPr>
          <p:nvPr>
            <p:ph type="title"/>
          </p:nvPr>
        </p:nvSpPr>
        <p:spPr/>
        <p:txBody>
          <a:bodyPr/>
          <a:lstStyle/>
          <a:p>
            <a:r>
              <a:rPr lang="en-GB" dirty="0" smtClean="0"/>
              <a:t>Specialist Provision </a:t>
            </a:r>
            <a:endParaRPr lang="en-GB" dirty="0"/>
          </a:p>
        </p:txBody>
      </p:sp>
    </p:spTree>
    <p:extLst>
      <p:ext uri="{BB962C8B-B14F-4D97-AF65-F5344CB8AC3E}">
        <p14:creationId xmlns:p14="http://schemas.microsoft.com/office/powerpoint/2010/main" val="105484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Why we want a new special school</a:t>
            </a:r>
            <a:endParaRPr lang="en-GB" altLang="en-US" dirty="0">
              <a:solidFill>
                <a:srgbClr val="96A800"/>
              </a:solidFill>
            </a:endParaRPr>
          </a:p>
        </p:txBody>
      </p:sp>
      <p:sp>
        <p:nvSpPr>
          <p:cNvPr id="19459" name="Rectangle 3"/>
          <p:cNvSpPr>
            <a:spLocks noGrp="1" noChangeArrowheads="1"/>
          </p:cNvSpPr>
          <p:nvPr>
            <p:ph type="body" idx="1"/>
          </p:nvPr>
        </p:nvSpPr>
        <p:spPr>
          <a:xfrm>
            <a:off x="490538" y="1409699"/>
            <a:ext cx="8093075" cy="6240037"/>
          </a:xfrm>
        </p:spPr>
        <p:txBody>
          <a:bodyPr/>
          <a:lstStyle/>
          <a:p>
            <a:pPr marL="357188" indent="-357188">
              <a:spcBef>
                <a:spcPct val="40000"/>
              </a:spcBef>
              <a:buFontTx/>
              <a:buNone/>
            </a:pPr>
            <a:r>
              <a:rPr lang="en-GB" altLang="en-US" dirty="0" smtClean="0">
                <a:solidFill>
                  <a:srgbClr val="96A800"/>
                </a:solidFill>
              </a:rPr>
              <a:t>Supporting delivery of our SEND Strategy – high quality local provision to meet local needs</a:t>
            </a:r>
            <a:endParaRPr lang="en-GB" altLang="en-US" dirty="0">
              <a:solidFill>
                <a:srgbClr val="96A800"/>
              </a:solidFill>
            </a:endParaRPr>
          </a:p>
          <a:p>
            <a:pPr marL="357188" indent="-357188">
              <a:spcBef>
                <a:spcPct val="40000"/>
              </a:spcBef>
            </a:pPr>
            <a:r>
              <a:rPr lang="en-GB" altLang="en-US" dirty="0">
                <a:solidFill>
                  <a:schemeClr val="tx2"/>
                </a:solidFill>
              </a:rPr>
              <a:t>Continuing rise in pupils with these types of needs</a:t>
            </a:r>
          </a:p>
          <a:p>
            <a:pPr marL="357188" indent="-357188">
              <a:spcBef>
                <a:spcPct val="40000"/>
              </a:spcBef>
            </a:pPr>
            <a:r>
              <a:rPr lang="en-GB" altLang="en-US" dirty="0">
                <a:solidFill>
                  <a:schemeClr val="tx2"/>
                </a:solidFill>
              </a:rPr>
              <a:t>Rise in demand on special school places</a:t>
            </a:r>
          </a:p>
          <a:p>
            <a:pPr marL="357188" indent="-357188">
              <a:spcBef>
                <a:spcPct val="40000"/>
              </a:spcBef>
            </a:pPr>
            <a:r>
              <a:rPr lang="en-GB" altLang="en-US" dirty="0">
                <a:solidFill>
                  <a:schemeClr val="tx2"/>
                </a:solidFill>
              </a:rPr>
              <a:t>Rise in pupils going out of Hertfordshire</a:t>
            </a:r>
          </a:p>
          <a:p>
            <a:pPr marL="357188" indent="-357188">
              <a:spcBef>
                <a:spcPct val="40000"/>
              </a:spcBef>
            </a:pPr>
            <a:r>
              <a:rPr lang="en-GB" altLang="en-US" dirty="0">
                <a:solidFill>
                  <a:schemeClr val="tx2"/>
                </a:solidFill>
              </a:rPr>
              <a:t>Pupils with these needs not accessing a full time suitable education</a:t>
            </a:r>
          </a:p>
          <a:p>
            <a:pPr marL="0" indent="0">
              <a:spcBef>
                <a:spcPct val="40000"/>
              </a:spcBef>
              <a:buNone/>
            </a:pPr>
            <a:endParaRPr lang="en-GB" altLang="en-US" dirty="0"/>
          </a:p>
        </p:txBody>
      </p:sp>
    </p:spTree>
    <p:extLst>
      <p:ext uri="{BB962C8B-B14F-4D97-AF65-F5344CB8AC3E}">
        <p14:creationId xmlns:p14="http://schemas.microsoft.com/office/powerpoint/2010/main" val="185210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Cont’d</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48125"/>
          </a:xfrm>
        </p:spPr>
        <p:txBody>
          <a:bodyPr/>
          <a:lstStyle/>
          <a:p>
            <a:pPr marL="357188" indent="-357188">
              <a:spcBef>
                <a:spcPct val="40000"/>
              </a:spcBef>
            </a:pPr>
            <a:r>
              <a:rPr lang="en-GB" altLang="en-US" sz="2500" dirty="0">
                <a:solidFill>
                  <a:schemeClr val="tx2"/>
                </a:solidFill>
              </a:rPr>
              <a:t>Almost half of pupils supported through the medical needs service have these needs </a:t>
            </a:r>
          </a:p>
          <a:p>
            <a:pPr marL="357188" indent="-357188">
              <a:spcBef>
                <a:spcPct val="40000"/>
              </a:spcBef>
            </a:pPr>
            <a:r>
              <a:rPr lang="en-GB" sz="2500" dirty="0">
                <a:solidFill>
                  <a:schemeClr val="tx2"/>
                </a:solidFill>
              </a:rPr>
              <a:t>There is a gap in provision between mainstream provision, including specialist provision in mainstream schools, and out of authority provision.</a:t>
            </a:r>
          </a:p>
          <a:p>
            <a:pPr marL="357188" indent="-357188">
              <a:spcBef>
                <a:spcPct val="40000"/>
              </a:spcBef>
            </a:pPr>
            <a:r>
              <a:rPr lang="en-GB" sz="2500" dirty="0">
                <a:solidFill>
                  <a:schemeClr val="tx2"/>
                </a:solidFill>
              </a:rPr>
              <a:t>It will provide for the needs of pupils who are not best placed in other special schools in Hertfordshire</a:t>
            </a:r>
          </a:p>
          <a:p>
            <a:pPr marL="357188" indent="-357188">
              <a:spcBef>
                <a:spcPct val="40000"/>
              </a:spcBef>
            </a:pPr>
            <a:r>
              <a:rPr lang="en-GB" sz="2500" dirty="0">
                <a:solidFill>
                  <a:schemeClr val="tx2"/>
                </a:solidFill>
              </a:rPr>
              <a:t>It will add to and complement the quality provision made in the West of Hertfordshire</a:t>
            </a:r>
          </a:p>
          <a:p>
            <a:pPr marL="357188" indent="-357188">
              <a:spcBef>
                <a:spcPct val="40000"/>
              </a:spcBef>
            </a:pPr>
            <a:endParaRPr lang="en-GB" altLang="en-US" dirty="0"/>
          </a:p>
        </p:txBody>
      </p:sp>
    </p:spTree>
    <p:extLst>
      <p:ext uri="{BB962C8B-B14F-4D97-AF65-F5344CB8AC3E}">
        <p14:creationId xmlns:p14="http://schemas.microsoft.com/office/powerpoint/2010/main" val="3893850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0538" y="274638"/>
            <a:ext cx="8093075" cy="1143000"/>
          </a:xfrm>
        </p:spPr>
        <p:txBody>
          <a:bodyPr/>
          <a:lstStyle/>
          <a:p>
            <a:r>
              <a:rPr lang="en-GB" altLang="en-US" dirty="0" smtClean="0">
                <a:solidFill>
                  <a:srgbClr val="96A800"/>
                </a:solidFill>
              </a:rPr>
              <a:t>Type of school</a:t>
            </a:r>
            <a:endParaRPr lang="en-GB" altLang="en-US" dirty="0">
              <a:solidFill>
                <a:srgbClr val="96A800"/>
              </a:solidFill>
            </a:endParaRPr>
          </a:p>
        </p:txBody>
      </p:sp>
      <p:sp>
        <p:nvSpPr>
          <p:cNvPr id="19459" name="Rectangle 3"/>
          <p:cNvSpPr>
            <a:spLocks noGrp="1" noChangeArrowheads="1"/>
          </p:cNvSpPr>
          <p:nvPr>
            <p:ph type="body" idx="1"/>
          </p:nvPr>
        </p:nvSpPr>
        <p:spPr>
          <a:xfrm>
            <a:off x="490538" y="1409700"/>
            <a:ext cx="8093075" cy="4048125"/>
          </a:xfrm>
        </p:spPr>
        <p:txBody>
          <a:bodyPr/>
          <a:lstStyle/>
          <a:p>
            <a:r>
              <a:rPr lang="en-GB" sz="2200" dirty="0" smtClean="0">
                <a:solidFill>
                  <a:schemeClr val="tx2"/>
                </a:solidFill>
              </a:rPr>
              <a:t>Secondary (including post 16)</a:t>
            </a:r>
          </a:p>
          <a:p>
            <a:r>
              <a:rPr lang="en-GB" sz="2200" dirty="0" smtClean="0">
                <a:solidFill>
                  <a:schemeClr val="tx2"/>
                </a:solidFill>
              </a:rPr>
              <a:t>Co Educational </a:t>
            </a:r>
          </a:p>
          <a:p>
            <a:r>
              <a:rPr lang="en-GB" sz="2200" dirty="0" smtClean="0">
                <a:solidFill>
                  <a:schemeClr val="tx2"/>
                </a:solidFill>
              </a:rPr>
              <a:t>Complex Needs that include: </a:t>
            </a:r>
          </a:p>
          <a:p>
            <a:pPr lvl="1"/>
            <a:r>
              <a:rPr lang="en-GB" sz="2200" dirty="0" smtClean="0">
                <a:solidFill>
                  <a:schemeClr val="tx2"/>
                </a:solidFill>
              </a:rPr>
              <a:t>ASC or significant Social and Communication Difficulties</a:t>
            </a:r>
          </a:p>
          <a:p>
            <a:pPr lvl="1"/>
            <a:r>
              <a:rPr lang="en-GB" sz="2200" dirty="0" smtClean="0">
                <a:solidFill>
                  <a:schemeClr val="tx2"/>
                </a:solidFill>
              </a:rPr>
              <a:t>High anxiety and/or mental health issues with behaviour that can be challenging</a:t>
            </a:r>
          </a:p>
          <a:p>
            <a:r>
              <a:rPr lang="en-GB" sz="2200" dirty="0" smtClean="0">
                <a:solidFill>
                  <a:schemeClr val="tx2"/>
                </a:solidFill>
              </a:rPr>
              <a:t>Role in community of special schools (outreach) and supporting a graduated approach </a:t>
            </a:r>
          </a:p>
          <a:p>
            <a:r>
              <a:rPr lang="en-GB" sz="2200" dirty="0" smtClean="0">
                <a:solidFill>
                  <a:schemeClr val="tx2"/>
                </a:solidFill>
              </a:rPr>
              <a:t>Supporting delivery of service for pupils with medical needs who may not be accessing a full time education</a:t>
            </a:r>
          </a:p>
          <a:p>
            <a:pPr marL="357188" indent="-357188">
              <a:spcBef>
                <a:spcPct val="40000"/>
              </a:spcBef>
              <a:buFontTx/>
              <a:buNone/>
            </a:pPr>
            <a:endParaRPr lang="en-GB" altLang="en-US" dirty="0">
              <a:solidFill>
                <a:srgbClr val="96A8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ptblack">
  <a:themeElements>
    <a:clrScheme name="Custom 1">
      <a:dk1>
        <a:srgbClr val="808080"/>
      </a:dk1>
      <a:lt1>
        <a:srgbClr val="FFFFFF"/>
      </a:lt1>
      <a:dk2>
        <a:srgbClr val="000000"/>
      </a:dk2>
      <a:lt2>
        <a:srgbClr val="FFFF00"/>
      </a:lt2>
      <a:accent1>
        <a:srgbClr val="0064FF"/>
      </a:accent1>
      <a:accent2>
        <a:srgbClr val="800080"/>
      </a:accent2>
      <a:accent3>
        <a:srgbClr val="AAAAAA"/>
      </a:accent3>
      <a:accent4>
        <a:srgbClr val="DADADA"/>
      </a:accent4>
      <a:accent5>
        <a:srgbClr val="AAB8FF"/>
      </a:accent5>
      <a:accent6>
        <a:srgbClr val="730073"/>
      </a:accent6>
      <a:hlink>
        <a:srgbClr val="0033CC"/>
      </a:hlink>
      <a:folHlink>
        <a:srgbClr val="FF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96A800"/>
        </a:dk2>
        <a:lt2>
          <a:srgbClr val="FFFF00"/>
        </a:lt2>
        <a:accent1>
          <a:srgbClr val="0064FF"/>
        </a:accent1>
        <a:accent2>
          <a:srgbClr val="800080"/>
        </a:accent2>
        <a:accent3>
          <a:srgbClr val="C9D1AA"/>
        </a:accent3>
        <a:accent4>
          <a:srgbClr val="DADADA"/>
        </a:accent4>
        <a:accent5>
          <a:srgbClr val="AAB8FF"/>
        </a:accent5>
        <a:accent6>
          <a:srgbClr val="730073"/>
        </a:accent6>
        <a:hlink>
          <a:srgbClr val="F60064"/>
        </a:hlink>
        <a:folHlink>
          <a:srgbClr val="FF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00000"/>
        </a:dk2>
        <a:lt2>
          <a:srgbClr val="FFFF00"/>
        </a:lt2>
        <a:accent1>
          <a:srgbClr val="0064FF"/>
        </a:accent1>
        <a:accent2>
          <a:srgbClr val="800080"/>
        </a:accent2>
        <a:accent3>
          <a:srgbClr val="AAAAAA"/>
        </a:accent3>
        <a:accent4>
          <a:srgbClr val="DADADA"/>
        </a:accent4>
        <a:accent5>
          <a:srgbClr val="AAB8FF"/>
        </a:accent5>
        <a:accent6>
          <a:srgbClr val="730073"/>
        </a:accent6>
        <a:hlink>
          <a:srgbClr val="F60064"/>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SN_PPT_Template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SN PowerPoint template" id="{59C9FC30-765E-436B-82CE-00FECF007264}" vid="{AA1D5793-B4B9-4D95-8307-326691ABBA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cecac4d-2ae6-4b11-90e2-d65a676b88c1" ContentTypeId="0x010100EC3406C202E4497181665C11E646D3A3" PreviousValue="false"/>
</file>

<file path=customXml/item3.xml><?xml version="1.0" encoding="utf-8"?>
<ct:contentTypeSchema xmlns:ct="http://schemas.microsoft.com/office/2006/metadata/contentType" xmlns:ma="http://schemas.microsoft.com/office/2006/metadata/properties/metaAttributes" ct:_="" ma:_="" ma:contentTypeName="Plaza Document" ma:contentTypeID="0x010100EC3406C202E4497181665C11E646D3A3005B0A76C7990A8A4EA2435284A1C1D764" ma:contentTypeVersion="12" ma:contentTypeDescription="Plaza document base content type" ma:contentTypeScope="" ma:versionID="bace22dc08096b3d89202b86fd63b8bd">
  <xsd:schema xmlns:xsd="http://www.w3.org/2001/XMLSchema" xmlns:xs="http://www.w3.org/2001/XMLSchema" xmlns:p="http://schemas.microsoft.com/office/2006/metadata/properties" xmlns:ns2="03d264b3-6678-4184-8ce6-937aabf157c3" targetNamespace="http://schemas.microsoft.com/office/2006/metadata/properties" ma:root="true" ma:fieldsID="601ca1b6a1d6634120a06ee43ba21bed" ns2:_="">
    <xsd:import namespace="03d264b3-6678-4184-8ce6-937aabf157c3"/>
    <xsd:element name="properties">
      <xsd:complexType>
        <xsd:sequence>
          <xsd:element name="documentManagement">
            <xsd:complexType>
              <xsd:all>
                <xsd:element ref="ns2:cb978c0ac62045eba5090ce2ec6b982e"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264b3-6678-4184-8ce6-937aabf157c3" elementFormDefault="qualified">
    <xsd:import namespace="http://schemas.microsoft.com/office/2006/documentManagement/types"/>
    <xsd:import namespace="http://schemas.microsoft.com/office/infopath/2007/PartnerControls"/>
    <xsd:element name="cb978c0ac62045eba5090ce2ec6b982e" ma:index="8" nillable="true" ma:taxonomy="true" ma:internalName="cb978c0ac62045eba5090ce2ec6b982e" ma:taxonomyFieldName="PZFileplanreference" ma:displayName="File Plan Reference" ma:readOnly="false" ma:default="" ma:fieldId="{cb978c0a-c620-45eb-a509-0ce2ec6b982e}" ma:sspId="2cecac4d-2ae6-4b11-90e2-d65a676b88c1" ma:termSetId="81cf162c-788c-4cf4-84a1-1df2b6eb513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ee4a487-6772-445e-8265-a7b4125b46c6}" ma:internalName="TaxCatchAll" ma:showField="CatchAllData" ma:web="6306d03b-dd4b-4313-9c68-17e2af380a6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ee4a487-6772-445e-8265-a7b4125b46c6}" ma:internalName="TaxCatchAllLabel" ma:readOnly="true" ma:showField="CatchAllDataLabel" ma:web="6306d03b-dd4b-4313-9c68-17e2af380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03d264b3-6678-4184-8ce6-937aabf157c3"/>
    <cb978c0ac62045eba5090ce2ec6b982e xmlns="03d264b3-6678-4184-8ce6-937aabf157c3">
      <Terms xmlns="http://schemas.microsoft.com/office/infopath/2007/PartnerControls"/>
    </cb978c0ac62045eba5090ce2ec6b982e>
  </documentManagement>
</p:properties>
</file>

<file path=customXml/itemProps1.xml><?xml version="1.0" encoding="utf-8"?>
<ds:datastoreItem xmlns:ds="http://schemas.openxmlformats.org/officeDocument/2006/customXml" ds:itemID="{9C06EEFB-6069-443D-A965-BF44BCDC985C}">
  <ds:schemaRefs>
    <ds:schemaRef ds:uri="http://schemas.microsoft.com/sharepoint/v3/contenttype/forms"/>
  </ds:schemaRefs>
</ds:datastoreItem>
</file>

<file path=customXml/itemProps2.xml><?xml version="1.0" encoding="utf-8"?>
<ds:datastoreItem xmlns:ds="http://schemas.openxmlformats.org/officeDocument/2006/customXml" ds:itemID="{C39D2504-2952-4E66-BEF7-AF8F9A6E8D6B}">
  <ds:schemaRefs>
    <ds:schemaRef ds:uri="Microsoft.SharePoint.Taxonomy.ContentTypeSync"/>
  </ds:schemaRefs>
</ds:datastoreItem>
</file>

<file path=customXml/itemProps3.xml><?xml version="1.0" encoding="utf-8"?>
<ds:datastoreItem xmlns:ds="http://schemas.openxmlformats.org/officeDocument/2006/customXml" ds:itemID="{0773AA64-985F-4EBC-B48C-9771D52AA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264b3-6678-4184-8ce6-937aabf15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14A4AA4-C65C-4307-A7FB-D89C896E01EE}">
  <ds:schemaRefs>
    <ds:schemaRef ds:uri="03d264b3-6678-4184-8ce6-937aabf157c3"/>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pptblack</Template>
  <TotalTime>1489</TotalTime>
  <Words>3876</Words>
  <Application>Microsoft Office PowerPoint</Application>
  <PresentationFormat>On-screen Show (4:3)</PresentationFormat>
  <Paragraphs>429</Paragraphs>
  <Slides>42</Slides>
  <Notes>18</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pptblack</vt:lpstr>
      <vt:lpstr>NSN_PPT_Template_2017</vt:lpstr>
      <vt:lpstr>Hertfordshire’s Special Free School Bid</vt:lpstr>
      <vt:lpstr>Hertfordshire SEND Strategy 2018-23</vt:lpstr>
      <vt:lpstr>SEND Strategy - Vision </vt:lpstr>
      <vt:lpstr>SEND Strategy – Local Delivery </vt:lpstr>
      <vt:lpstr>SEND Strategy Workstreams</vt:lpstr>
      <vt:lpstr>Specialist Provision </vt:lpstr>
      <vt:lpstr>Why we want a new special school</vt:lpstr>
      <vt:lpstr>Cont’d</vt:lpstr>
      <vt:lpstr>Type of school</vt:lpstr>
      <vt:lpstr>Intended Outcomes</vt:lpstr>
      <vt:lpstr>Cont’d</vt:lpstr>
      <vt:lpstr>Special Schools in Hertfordshire</vt:lpstr>
      <vt:lpstr>What Children and Young People Say</vt:lpstr>
      <vt:lpstr>Impact on Herts overall outcomes </vt:lpstr>
      <vt:lpstr>Hertfordshire’s Outcome Bees</vt:lpstr>
      <vt:lpstr>The school will …</vt:lpstr>
      <vt:lpstr>Funding </vt:lpstr>
      <vt:lpstr>Special Free School Funding Guidance</vt:lpstr>
      <vt:lpstr>Funding for Special Schools</vt:lpstr>
      <vt:lpstr>Hertfordshire Funding System</vt:lpstr>
      <vt:lpstr>Start Up Costs</vt:lpstr>
      <vt:lpstr>Special school competitions </vt:lpstr>
      <vt:lpstr>PowerPoint Presentation</vt:lpstr>
      <vt:lpstr>PowerPoint Presentation</vt:lpstr>
      <vt:lpstr>PowerPoint Presentation</vt:lpstr>
      <vt:lpstr>PowerPoint Presentation</vt:lpstr>
      <vt:lpstr>PowerPoint Presentation</vt:lpstr>
      <vt:lpstr>Special free school application process</vt:lpstr>
      <vt:lpstr>PowerPoint Presentation</vt:lpstr>
      <vt:lpstr>PowerPoint Presentation</vt:lpstr>
      <vt:lpstr>Lessons learnt </vt:lpstr>
      <vt:lpstr>PowerPoint Presentation</vt:lpstr>
      <vt:lpstr>PowerPoint Presentation</vt:lpstr>
      <vt:lpstr>PowerPoint Presentation</vt:lpstr>
      <vt:lpstr>PowerPoint Presentation</vt:lpstr>
      <vt:lpstr>PowerPoint Presentation</vt:lpstr>
      <vt:lpstr>How New Schools Network can help you </vt:lpstr>
      <vt:lpstr>PowerPoint Presentation</vt:lpstr>
      <vt:lpstr>PowerPoint Presentation</vt:lpstr>
      <vt:lpstr>PowerPoint Presentation</vt:lpstr>
      <vt:lpstr>Questions?</vt:lpstr>
      <vt:lpstr>Questions?</vt:lpstr>
    </vt:vector>
  </TitlesOfParts>
  <Company>Hertfordshire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standard colour</dc:title>
  <dc:creator>Trevor Mose</dc:creator>
  <cp:lastModifiedBy>Brenda Dennett</cp:lastModifiedBy>
  <cp:revision>64</cp:revision>
  <cp:lastPrinted>2019-05-21T11:42:13Z</cp:lastPrinted>
  <dcterms:created xsi:type="dcterms:W3CDTF">2016-09-12T15:15:43Z</dcterms:created>
  <dcterms:modified xsi:type="dcterms:W3CDTF">2019-06-11T09:50:54Z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0x010100EC3406C202E4497181665C11E646D3A3005B0A76C7990A8A4EA2435284A1C1D764</vt:lpwstr>
  </property>
  <property fmtid="{D5CDD505-2E9C-101B-9397-08002B2CF9AE}" pid="3" name="PZFileplanreference">
    <vt:lpwstr/>
  </property>
</Properties>
</file>